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9" r:id="rId2"/>
    <p:sldId id="260" r:id="rId3"/>
    <p:sldId id="261" r:id="rId4"/>
    <p:sldId id="262" r:id="rId5"/>
    <p:sldId id="293" r:id="rId6"/>
    <p:sldId id="294" r:id="rId7"/>
    <p:sldId id="263" r:id="rId8"/>
    <p:sldId id="307" r:id="rId9"/>
    <p:sldId id="264" r:id="rId10"/>
    <p:sldId id="334" r:id="rId11"/>
    <p:sldId id="335" r:id="rId12"/>
    <p:sldId id="265" r:id="rId13"/>
    <p:sldId id="266" r:id="rId14"/>
    <p:sldId id="330" r:id="rId15"/>
    <p:sldId id="331" r:id="rId16"/>
    <p:sldId id="332" r:id="rId17"/>
    <p:sldId id="333" r:id="rId18"/>
    <p:sldId id="267" r:id="rId19"/>
    <p:sldId id="292" r:id="rId20"/>
    <p:sldId id="295" r:id="rId21"/>
    <p:sldId id="268" r:id="rId22"/>
    <p:sldId id="269" r:id="rId23"/>
    <p:sldId id="328" r:id="rId24"/>
    <p:sldId id="270" r:id="rId25"/>
    <p:sldId id="271" r:id="rId26"/>
    <p:sldId id="272" r:id="rId27"/>
    <p:sldId id="305" r:id="rId28"/>
    <p:sldId id="273" r:id="rId29"/>
    <p:sldId id="303" r:id="rId30"/>
    <p:sldId id="304" r:id="rId31"/>
    <p:sldId id="308" r:id="rId32"/>
    <p:sldId id="275" r:id="rId33"/>
    <p:sldId id="291" r:id="rId34"/>
    <p:sldId id="309" r:id="rId35"/>
    <p:sldId id="302" r:id="rId36"/>
    <p:sldId id="276" r:id="rId37"/>
    <p:sldId id="297" r:id="rId38"/>
    <p:sldId id="299" r:id="rId39"/>
    <p:sldId id="316" r:id="rId40"/>
    <p:sldId id="317" r:id="rId41"/>
    <p:sldId id="318" r:id="rId42"/>
    <p:sldId id="298" r:id="rId43"/>
    <p:sldId id="300" r:id="rId44"/>
    <p:sldId id="301" r:id="rId45"/>
    <p:sldId id="310" r:id="rId46"/>
    <p:sldId id="311" r:id="rId47"/>
    <p:sldId id="312" r:id="rId48"/>
    <p:sldId id="315" r:id="rId49"/>
    <p:sldId id="319" r:id="rId50"/>
    <p:sldId id="321" r:id="rId51"/>
    <p:sldId id="327" r:id="rId52"/>
    <p:sldId id="336" r:id="rId53"/>
    <p:sldId id="284" r:id="rId54"/>
    <p:sldId id="326" r:id="rId55"/>
    <p:sldId id="285" r:id="rId56"/>
    <p:sldId id="286" r:id="rId57"/>
    <p:sldId id="323" r:id="rId58"/>
    <p:sldId id="288" r:id="rId59"/>
    <p:sldId id="289" r:id="rId60"/>
    <p:sldId id="324" r:id="rId61"/>
    <p:sldId id="290" r:id="rId62"/>
    <p:sldId id="322" r:id="rId63"/>
  </p:sldIdLst>
  <p:sldSz cx="9144000" cy="6858000" type="screen4x3"/>
  <p:notesSz cx="6858000" cy="9144000"/>
  <p:custDataLst>
    <p:tags r:id="rId65"/>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44"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A6CB0-102E-4380-A6F0-3373A87F9114}" type="datetimeFigureOut">
              <a:rPr lang="uk-UA" smtClean="0"/>
              <a:t>25.08.2026</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24CF06-C07E-44FB-914B-347DD5F930ED}" type="slidenum">
              <a:rPr lang="uk-UA" smtClean="0"/>
              <a:t>‹#›</a:t>
            </a:fld>
            <a:endParaRPr lang="uk-UA"/>
          </a:p>
        </p:txBody>
      </p:sp>
    </p:spTree>
    <p:extLst>
      <p:ext uri="{BB962C8B-B14F-4D97-AF65-F5344CB8AC3E}">
        <p14:creationId xmlns:p14="http://schemas.microsoft.com/office/powerpoint/2010/main" val="1446747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3E24CF06-C07E-44FB-914B-347DD5F930ED}" type="slidenum">
              <a:rPr lang="uk-UA" smtClean="0"/>
              <a:t>57</a:t>
            </a:fld>
            <a:endParaRPr lang="uk-UA"/>
          </a:p>
        </p:txBody>
      </p:sp>
    </p:spTree>
    <p:extLst>
      <p:ext uri="{BB962C8B-B14F-4D97-AF65-F5344CB8AC3E}">
        <p14:creationId xmlns:p14="http://schemas.microsoft.com/office/powerpoint/2010/main" val="3959656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25.08.2026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2656"/>
            <a:ext cx="7772400" cy="4032447"/>
          </a:xfrm>
        </p:spPr>
        <p:txBody>
          <a:bodyPr>
            <a:norm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i="1" dirty="0" smtClean="0">
                <a:solidFill>
                  <a:srgbClr val="0000FF"/>
                </a:solidFill>
                <a:effectLst>
                  <a:outerShdw blurRad="38100" dist="38100" dir="2700000" algn="tl">
                    <a:srgbClr val="C0C0C0"/>
                  </a:outerShdw>
                </a:effectLst>
                <a:latin typeface="Times New Roman" pitchFamily="18" charset="0"/>
                <a:cs typeface="Times New Roman" pitchFamily="18" charset="0"/>
              </a:rPr>
              <a:t>СЕРПНЕВА ПЕДАГОГІЧНА КОНФЕРЕНЦІЯ</a:t>
            </a:r>
            <a:endParaRPr lang="uk-UA" dirty="0"/>
          </a:p>
        </p:txBody>
      </p:sp>
      <p:sp>
        <p:nvSpPr>
          <p:cNvPr id="3" name="Подзаголовок 2"/>
          <p:cNvSpPr>
            <a:spLocks noGrp="1"/>
          </p:cNvSpPr>
          <p:nvPr>
            <p:ph type="subTitle" idx="1"/>
          </p:nvPr>
        </p:nvSpPr>
        <p:spPr>
          <a:xfrm>
            <a:off x="1371600" y="5229200"/>
            <a:ext cx="6400800" cy="936104"/>
          </a:xfrm>
        </p:spPr>
        <p:txBody>
          <a:bodyPr/>
          <a:lstStyle/>
          <a:p>
            <a:r>
              <a:rPr lang="uk-UA" b="1" i="1" dirty="0">
                <a:solidFill>
                  <a:srgbClr val="0000FF"/>
                </a:solidFill>
                <a:effectLst>
                  <a:outerShdw blurRad="38100" dist="38100" dir="2700000" algn="tl">
                    <a:srgbClr val="C0C0C0"/>
                  </a:outerShdw>
                </a:effectLst>
                <a:latin typeface="Times New Roman" pitchFamily="18" charset="0"/>
                <a:cs typeface="Times New Roman" pitchFamily="18" charset="0"/>
              </a:rPr>
              <a:t>2026</a:t>
            </a:r>
            <a:endParaRPr lang="uk-UA" dirty="0"/>
          </a:p>
        </p:txBody>
      </p:sp>
    </p:spTree>
    <p:extLst>
      <p:ext uri="{BB962C8B-B14F-4D97-AF65-F5344CB8AC3E}">
        <p14:creationId xmlns:p14="http://schemas.microsoft.com/office/powerpoint/2010/main" val="244779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a:t>Осередок для вивчення предмету «Захист України» </a:t>
            </a:r>
          </a:p>
        </p:txBody>
      </p:sp>
      <p:sp>
        <p:nvSpPr>
          <p:cNvPr id="3" name="Объект 2"/>
          <p:cNvSpPr>
            <a:spLocks noGrp="1"/>
          </p:cNvSpPr>
          <p:nvPr>
            <p:ph idx="1"/>
          </p:nvPr>
        </p:nvSpPr>
        <p:spPr/>
        <p:txBody>
          <a:bodyPr>
            <a:normAutofit fontScale="77500" lnSpcReduction="20000"/>
          </a:bodyPr>
          <a:lstStyle/>
          <a:p>
            <a:r>
              <a:rPr lang="uk-UA" dirty="0" smtClean="0"/>
              <a:t>На </a:t>
            </a:r>
            <a:r>
              <a:rPr lang="uk-UA" dirty="0"/>
              <a:t>базі КЗ «</a:t>
            </a:r>
            <a:r>
              <a:rPr lang="uk-UA" dirty="0" err="1"/>
              <a:t>Сахновщинський</a:t>
            </a:r>
            <a:r>
              <a:rPr lang="uk-UA" dirty="0"/>
              <a:t> ліцей № 1» </a:t>
            </a:r>
            <a:r>
              <a:rPr lang="uk-UA" dirty="0" smtClean="0"/>
              <a:t>відкритий осередок </a:t>
            </a:r>
            <a:r>
              <a:rPr lang="uk-UA" dirty="0"/>
              <a:t>з </a:t>
            </a:r>
            <a:r>
              <a:rPr lang="uk-UA" dirty="0" smtClean="0"/>
              <a:t>предмету  </a:t>
            </a:r>
            <a:r>
              <a:rPr lang="uk-UA" dirty="0"/>
              <a:t>«Захист України» </a:t>
            </a:r>
            <a:r>
              <a:rPr lang="uk-UA" dirty="0" smtClean="0"/>
              <a:t>де впродовж </a:t>
            </a:r>
            <a:r>
              <a:rPr lang="uk-UA" dirty="0"/>
              <a:t>року навчалось 289 здобувачів освіти із 10 закладів загальної середньої освіти. Викладання здійснювалось </a:t>
            </a:r>
            <a:r>
              <a:rPr lang="uk-UA" dirty="0" smtClean="0"/>
              <a:t> </a:t>
            </a:r>
            <a:r>
              <a:rPr lang="uk-UA" dirty="0"/>
              <a:t>за програмою інтегрованого курсу у формі тренінгу. Упродовж року учні мали можливість освоїти практичні навички надання першої невідкладної допомоги у надзвичайних ситуаціях, спробувати свої сили на навчальних тренажерах сучасної зброї та продемонструвати  рівень фізичної підготовки. На базі осередку систематично проходили зустрічі здобувачів освіти із військовослужбовцями та представниками закладів вищої освіти військового спрямування. </a:t>
            </a:r>
          </a:p>
          <a:p>
            <a:endParaRPr lang="uk-UA" dirty="0"/>
          </a:p>
        </p:txBody>
      </p:sp>
    </p:spTree>
    <p:extLst>
      <p:ext uri="{BB962C8B-B14F-4D97-AF65-F5344CB8AC3E}">
        <p14:creationId xmlns:p14="http://schemas.microsoft.com/office/powerpoint/2010/main" val="2424769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3473450"/>
            <a:ext cx="3411538" cy="3411538"/>
          </a:xfrm>
          <a:prstGeom prst="ellipse">
            <a:avLst/>
          </a:prstGeom>
          <a:ln>
            <a:noFill/>
          </a:ln>
          <a:effectLst>
            <a:softEdge rad="112500"/>
          </a:effectLst>
        </p:spPr>
      </p:pic>
      <p:pic>
        <p:nvPicPr>
          <p:cNvPr id="1026" name="Picture 2" descr="D:\МОЇ ДОКУМЕНТИ\2024-2025 навчальний рік\КОНФЕРЕНЦІЯ 2026\осередок 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9276" y="3113584"/>
            <a:ext cx="3744416" cy="374441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D:\МОЇ ДОКУМЕНТИ\2024-2025 навчальний рік\КОНФЕРЕНЦІЯ 2026\осередок.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43408"/>
            <a:ext cx="7200800" cy="437448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997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Інклюзивне навчання</a:t>
            </a:r>
          </a:p>
        </p:txBody>
      </p:sp>
      <p:sp>
        <p:nvSpPr>
          <p:cNvPr id="3" name="Объект 2"/>
          <p:cNvSpPr>
            <a:spLocks noGrp="1"/>
          </p:cNvSpPr>
          <p:nvPr>
            <p:ph idx="1"/>
          </p:nvPr>
        </p:nvSpPr>
        <p:spPr/>
        <p:txBody>
          <a:bodyPr/>
          <a:lstStyle/>
          <a:p>
            <a:r>
              <a:rPr lang="uk-UA" dirty="0"/>
              <a:t>У </a:t>
            </a:r>
            <a:r>
              <a:rPr lang="uk-UA" dirty="0" smtClean="0"/>
              <a:t>2026/2027 </a:t>
            </a:r>
            <a:r>
              <a:rPr lang="uk-UA" dirty="0"/>
              <a:t>навчальному році планується інклюзивна форма навчання для </a:t>
            </a:r>
            <a:r>
              <a:rPr lang="uk-UA" b="1" dirty="0" smtClean="0">
                <a:solidFill>
                  <a:srgbClr val="FF0000"/>
                </a:solidFill>
              </a:rPr>
              <a:t>53 </a:t>
            </a:r>
            <a:r>
              <a:rPr lang="uk-UA" b="1" dirty="0" smtClean="0">
                <a:solidFill>
                  <a:srgbClr val="FF0000"/>
                </a:solidFill>
              </a:rPr>
              <a:t>учнів </a:t>
            </a:r>
            <a:r>
              <a:rPr lang="uk-UA" b="1" dirty="0" smtClean="0">
                <a:solidFill>
                  <a:srgbClr val="FF0000"/>
                </a:solidFill>
              </a:rPr>
              <a:t>та 10 вихованців </a:t>
            </a:r>
            <a:r>
              <a:rPr lang="uk-UA" b="1" dirty="0">
                <a:solidFill>
                  <a:srgbClr val="FF0000"/>
                </a:solidFill>
              </a:rPr>
              <a:t>у </a:t>
            </a:r>
            <a:r>
              <a:rPr lang="uk-UA" b="1" dirty="0" smtClean="0">
                <a:solidFill>
                  <a:srgbClr val="FF0000"/>
                </a:solidFill>
              </a:rPr>
              <a:t>11 </a:t>
            </a:r>
            <a:r>
              <a:rPr lang="uk-UA" dirty="0"/>
              <a:t>закладах освіти.</a:t>
            </a:r>
            <a:endParaRPr lang="ru-RU" dirty="0"/>
          </a:p>
          <a:p>
            <a:r>
              <a:rPr lang="uk-UA" dirty="0"/>
              <a:t>Для організації інклюзивного навчання введено посади асистента вчителя на кожний інклюзивний клас та групу.</a:t>
            </a:r>
            <a:endParaRPr lang="ru-RU" dirty="0"/>
          </a:p>
          <a:p>
            <a:endParaRPr lang="uk-UA" dirty="0"/>
          </a:p>
        </p:txBody>
      </p:sp>
    </p:spTree>
    <p:extLst>
      <p:ext uri="{BB962C8B-B14F-4D97-AF65-F5344CB8AC3E}">
        <p14:creationId xmlns:p14="http://schemas.microsoft.com/office/powerpoint/2010/main" val="2409146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Інклюзивне навчання</a:t>
            </a:r>
          </a:p>
        </p:txBody>
      </p:sp>
      <p:sp>
        <p:nvSpPr>
          <p:cNvPr id="3" name="Объект 2"/>
          <p:cNvSpPr>
            <a:spLocks noGrp="1"/>
          </p:cNvSpPr>
          <p:nvPr>
            <p:ph idx="1"/>
          </p:nvPr>
        </p:nvSpPr>
        <p:spPr/>
        <p:txBody>
          <a:bodyPr/>
          <a:lstStyle/>
          <a:p>
            <a:endParaRPr lang="uk-UA" dirty="0" smtClean="0"/>
          </a:p>
          <a:p>
            <a:pPr marL="0" indent="0" algn="ctr">
              <a:buNone/>
            </a:pPr>
            <a:r>
              <a:rPr lang="uk-UA" b="1" dirty="0" smtClean="0">
                <a:solidFill>
                  <a:srgbClr val="FF0000"/>
                </a:solidFill>
              </a:rPr>
              <a:t>УВАГА!!!</a:t>
            </a:r>
            <a:endParaRPr lang="uk-UA" b="1" dirty="0">
              <a:solidFill>
                <a:srgbClr val="FF0000"/>
              </a:solidFill>
            </a:endParaRPr>
          </a:p>
          <a:p>
            <a:r>
              <a:rPr lang="uk-UA" dirty="0" smtClean="0"/>
              <a:t>У 2026/2027 навчальному році відповідно до чинного законодавства КРЗ можуть надавати фахівці, які мають спеціальну освіту.</a:t>
            </a:r>
            <a:endParaRPr lang="uk-UA" dirty="0"/>
          </a:p>
        </p:txBody>
      </p:sp>
    </p:spTree>
    <p:extLst>
      <p:ext uri="{BB962C8B-B14F-4D97-AF65-F5344CB8AC3E}">
        <p14:creationId xmlns:p14="http://schemas.microsoft.com/office/powerpoint/2010/main" val="358738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lstStyle/>
          <a:p>
            <a:r>
              <a:rPr lang="uk-UA" dirty="0" err="1"/>
              <a:t>Сахновщинський</a:t>
            </a:r>
            <a:r>
              <a:rPr lang="uk-UA" dirty="0"/>
              <a:t> ІРЦ</a:t>
            </a:r>
          </a:p>
        </p:txBody>
      </p:sp>
      <p:sp>
        <p:nvSpPr>
          <p:cNvPr id="3" name="Объект 2"/>
          <p:cNvSpPr>
            <a:spLocks noGrp="1"/>
          </p:cNvSpPr>
          <p:nvPr>
            <p:ph idx="1"/>
          </p:nvPr>
        </p:nvSpPr>
        <p:spPr/>
        <p:txBody>
          <a:bodyPr>
            <a:normAutofit fontScale="92500" lnSpcReduction="10000"/>
          </a:bodyPr>
          <a:lstStyle/>
          <a:p>
            <a:r>
              <a:rPr lang="ru-RU" b="1" dirty="0" err="1"/>
              <a:t>Однією</a:t>
            </a:r>
            <a:r>
              <a:rPr lang="ru-RU" b="1" dirty="0"/>
              <a:t> з </a:t>
            </a:r>
            <a:r>
              <a:rPr lang="ru-RU" b="1" dirty="0" err="1"/>
              <a:t>важливих</a:t>
            </a:r>
            <a:r>
              <a:rPr lang="ru-RU" b="1" dirty="0"/>
              <a:t>  </a:t>
            </a:r>
            <a:r>
              <a:rPr lang="ru-RU" b="1" dirty="0" err="1"/>
              <a:t>функцій</a:t>
            </a:r>
            <a:r>
              <a:rPr lang="ru-RU" b="1" dirty="0"/>
              <a:t> ІРЦ є </a:t>
            </a:r>
            <a:r>
              <a:rPr lang="ru-RU" b="1" dirty="0" err="1"/>
              <a:t>проведення</a:t>
            </a:r>
            <a:r>
              <a:rPr lang="ru-RU" b="1" dirty="0"/>
              <a:t> </a:t>
            </a:r>
            <a:r>
              <a:rPr lang="ru-RU" b="1" dirty="0" err="1"/>
              <a:t>корекційно-розвиткових</a:t>
            </a:r>
            <a:r>
              <a:rPr lang="ru-RU" b="1" dirty="0"/>
              <a:t> занять</a:t>
            </a:r>
            <a:r>
              <a:rPr lang="ru-RU" dirty="0"/>
              <a:t>. Д</a:t>
            </a:r>
            <a:r>
              <a:rPr lang="uk-UA" dirty="0"/>
              <a:t>ані</a:t>
            </a:r>
            <a:r>
              <a:rPr lang="ru-RU" dirty="0"/>
              <a:t> </a:t>
            </a:r>
            <a:r>
              <a:rPr lang="ru-RU" dirty="0" err="1"/>
              <a:t>послуги</a:t>
            </a:r>
            <a:r>
              <a:rPr lang="ru-RU" dirty="0"/>
              <a:t> </a:t>
            </a:r>
            <a:r>
              <a:rPr lang="ru-RU" dirty="0" err="1"/>
              <a:t>надаються</a:t>
            </a:r>
            <a:r>
              <a:rPr lang="ru-RU" dirty="0"/>
              <a:t> </a:t>
            </a:r>
            <a:r>
              <a:rPr lang="ru-RU" dirty="0" err="1"/>
              <a:t>дітям</a:t>
            </a:r>
            <a:r>
              <a:rPr lang="ru-RU" dirty="0"/>
              <a:t>, </a:t>
            </a:r>
            <a:r>
              <a:rPr lang="ru-RU" dirty="0" err="1"/>
              <a:t>які</a:t>
            </a:r>
            <a:r>
              <a:rPr lang="ru-RU" dirty="0"/>
              <a:t> </a:t>
            </a:r>
            <a:r>
              <a:rPr lang="uk-UA" dirty="0"/>
              <a:t>пройшли комплексну оцінку,  навчаються в школі за індивідуальною формою навчання та ті, які не відвідують ЗДО.</a:t>
            </a:r>
            <a:endParaRPr lang="ru-RU" dirty="0"/>
          </a:p>
          <a:p>
            <a:r>
              <a:rPr lang="uk-UA" b="1" dirty="0"/>
              <a:t>На початок </a:t>
            </a:r>
            <a:r>
              <a:rPr lang="uk-UA" b="1" dirty="0" smtClean="0"/>
              <a:t>2026 </a:t>
            </a:r>
            <a:r>
              <a:rPr lang="uk-UA" b="1" dirty="0"/>
              <a:t>року </a:t>
            </a:r>
            <a:r>
              <a:rPr lang="uk-UA" b="1" dirty="0" err="1"/>
              <a:t>корекційно-розвиткові</a:t>
            </a:r>
            <a:r>
              <a:rPr lang="uk-UA" b="1" dirty="0"/>
              <a:t> заняття в </a:t>
            </a:r>
            <a:r>
              <a:rPr lang="uk-UA" b="1" dirty="0" err="1"/>
              <a:t>Сахновщинському</a:t>
            </a:r>
            <a:r>
              <a:rPr lang="uk-UA" b="1" dirty="0"/>
              <a:t> ІРЦ, згідно графіка,  відвідувало </a:t>
            </a:r>
            <a:r>
              <a:rPr lang="uk-UA" b="1" dirty="0" smtClean="0"/>
              <a:t>25 осіб </a:t>
            </a:r>
            <a:r>
              <a:rPr lang="uk-UA" b="1" dirty="0"/>
              <a:t>з ООП. </a:t>
            </a:r>
            <a:endParaRPr lang="ru-RU" dirty="0"/>
          </a:p>
          <a:p>
            <a:endParaRPr lang="uk-UA" dirty="0"/>
          </a:p>
        </p:txBody>
      </p:sp>
    </p:spTree>
    <p:extLst>
      <p:ext uri="{BB962C8B-B14F-4D97-AF65-F5344CB8AC3E}">
        <p14:creationId xmlns:p14="http://schemas.microsoft.com/office/powerpoint/2010/main" val="13746779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395536" y="2197404"/>
            <a:ext cx="3671888" cy="4525962"/>
          </a:xfrm>
          <a:prstGeom prst="rect">
            <a:avLst/>
          </a:prstGeom>
          <a:ln>
            <a:noFill/>
          </a:ln>
          <a:effectLst>
            <a:softEdge rad="112500"/>
          </a:effectLst>
        </p:spPr>
      </p:pic>
      <p:pic>
        <p:nvPicPr>
          <p:cNvPr id="1026" name="Picture 2" descr="D:\МОЇ ДОКУМЕНТИ\2024-2025 навчальний рік\КОНФЕРЕНЦІЯ 2026\Фото ірц\IMG_20250430_1148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9932" y="3359692"/>
            <a:ext cx="4536504" cy="31503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D:\МОЇ ДОКУМЕНТИ\2024-2025 навчальний рік\КОНФЕРЕНЦІЯ 2026\Фото ірц\657485915_1502144871255273_4891574131364110869_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101402"/>
            <a:ext cx="3456384" cy="37444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D:\МОЇ ДОКУМЕНТИ\2024-2025 навчальний рік\КОНФЕРЕНЦІЯ 2026\Фото ірц\177573196470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5616" y="116632"/>
            <a:ext cx="4320480" cy="32430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596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ЮНІСЕФ</a:t>
            </a:r>
            <a:endParaRPr lang="uk-UA" dirty="0"/>
          </a:p>
        </p:txBody>
      </p:sp>
      <p:sp>
        <p:nvSpPr>
          <p:cNvPr id="3" name="Объект 2"/>
          <p:cNvSpPr>
            <a:spLocks noGrp="1"/>
          </p:cNvSpPr>
          <p:nvPr>
            <p:ph idx="1"/>
          </p:nvPr>
        </p:nvSpPr>
        <p:spPr/>
        <p:txBody>
          <a:bodyPr/>
          <a:lstStyle/>
          <a:p>
            <a:r>
              <a:rPr lang="uk-UA" dirty="0"/>
              <a:t>У межах реалізації </a:t>
            </a:r>
            <a:r>
              <a:rPr lang="uk-UA" dirty="0" err="1"/>
              <a:t>проєкту</a:t>
            </a:r>
            <a:r>
              <a:rPr lang="uk-UA" dirty="0"/>
              <a:t> "Посилення інклюзивної освіти для дітей з особливими освітніми потребами в Харківській області“ </a:t>
            </a:r>
            <a:r>
              <a:rPr lang="uk-UA" dirty="0">
                <a:solidFill>
                  <a:srgbClr val="FF0000"/>
                </a:solidFill>
              </a:rPr>
              <a:t>5 педагогів  громади </a:t>
            </a:r>
            <a:r>
              <a:rPr lang="uk-UA" dirty="0" smtClean="0"/>
              <a:t>закінчили магістратуру Харківського державного національного університету </a:t>
            </a:r>
            <a:r>
              <a:rPr lang="uk-UA" dirty="0"/>
              <a:t>ім. Г.С. Сковороди. Ці спеціалісти </a:t>
            </a:r>
            <a:r>
              <a:rPr lang="uk-UA" dirty="0" smtClean="0"/>
              <a:t>залучені </a:t>
            </a:r>
            <a:r>
              <a:rPr lang="uk-UA" dirty="0"/>
              <a:t>до надання кваліфікованого супроводу дітям під час  інклюзивного навчання в ЗЗСО та ЗДО.</a:t>
            </a:r>
          </a:p>
        </p:txBody>
      </p:sp>
    </p:spTree>
    <p:extLst>
      <p:ext uri="{BB962C8B-B14F-4D97-AF65-F5344CB8AC3E}">
        <p14:creationId xmlns:p14="http://schemas.microsoft.com/office/powerpoint/2010/main" val="2252852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ЮНІСЕФ</a:t>
            </a:r>
            <a:endParaRPr lang="uk-UA" dirty="0"/>
          </a:p>
        </p:txBody>
      </p:sp>
      <p:sp>
        <p:nvSpPr>
          <p:cNvPr id="5" name="Объект 2"/>
          <p:cNvSpPr>
            <a:spLocks noGrp="1"/>
          </p:cNvSpPr>
          <p:nvPr>
            <p:ph idx="1"/>
          </p:nvPr>
        </p:nvSpPr>
        <p:spPr>
          <a:xfrm>
            <a:off x="611560" y="1600200"/>
            <a:ext cx="8075240" cy="4525963"/>
          </a:xfrm>
        </p:spPr>
        <p:txBody>
          <a:bodyPr>
            <a:normAutofit fontScale="70000" lnSpcReduction="20000"/>
          </a:bodyPr>
          <a:lstStyle/>
          <a:p>
            <a:pPr marL="0" indent="0">
              <a:buNone/>
            </a:pPr>
            <a:r>
              <a:rPr lang="uk-UA" dirty="0" smtClean="0"/>
              <a:t>	Потреба </a:t>
            </a:r>
            <a:r>
              <a:rPr lang="uk-UA" dirty="0"/>
              <a:t>в інклюзії та індивідуальному підході зросла в рази. Саме тому навчання на магістратурі зі «Спеціальної освіти» — це не просто отримання чергового диплома. Це відповідь на реальний запит суспільства. Це інструмент, який робить педагога незамінним фахівцем майбутнього.</a:t>
            </a:r>
          </a:p>
          <a:p>
            <a:pPr marL="0" indent="0">
              <a:buNone/>
            </a:pPr>
            <a:r>
              <a:rPr lang="uk-UA" dirty="0" smtClean="0"/>
              <a:t>	Саме </a:t>
            </a:r>
            <a:r>
              <a:rPr lang="uk-UA" dirty="0"/>
              <a:t>тому, наші 9 педагогічних працівників (з КЗ «</a:t>
            </a:r>
            <a:r>
              <a:rPr lang="uk-UA" dirty="0" err="1"/>
              <a:t>Катеринівський</a:t>
            </a:r>
            <a:r>
              <a:rPr lang="uk-UA" dirty="0"/>
              <a:t> ліцей» - 2 особи, </a:t>
            </a:r>
            <a:r>
              <a:rPr lang="uk-UA" dirty="0" err="1"/>
              <a:t>Лебедівської</a:t>
            </a:r>
            <a:r>
              <a:rPr lang="uk-UA" dirty="0"/>
              <a:t> філії КЗ «</a:t>
            </a:r>
            <a:r>
              <a:rPr lang="uk-UA" dirty="0" err="1"/>
              <a:t>Лигівський</a:t>
            </a:r>
            <a:r>
              <a:rPr lang="uk-UA" dirty="0"/>
              <a:t> ліцей» - 1 особа, </a:t>
            </a:r>
            <a:r>
              <a:rPr lang="uk-UA" dirty="0" err="1"/>
              <a:t>Тавежнянської</a:t>
            </a:r>
            <a:r>
              <a:rPr lang="uk-UA" dirty="0"/>
              <a:t> філії КЗ «</a:t>
            </a:r>
            <a:r>
              <a:rPr lang="uk-UA" dirty="0" err="1"/>
              <a:t>Огіївський</a:t>
            </a:r>
            <a:r>
              <a:rPr lang="uk-UA" dirty="0"/>
              <a:t> ліцей» - 1 особа, КЗ «</a:t>
            </a:r>
            <a:r>
              <a:rPr lang="uk-UA" dirty="0" err="1"/>
              <a:t>Сахновщинський</a:t>
            </a:r>
            <a:r>
              <a:rPr lang="uk-UA" dirty="0"/>
              <a:t> ліцей № 1» - 2 особи, КЗ «</a:t>
            </a:r>
            <a:r>
              <a:rPr lang="uk-UA" dirty="0" err="1"/>
              <a:t>Сахновщинський</a:t>
            </a:r>
            <a:r>
              <a:rPr lang="uk-UA" dirty="0"/>
              <a:t> ліцей № 2» - 3 особи) подали документи для здобуття магістерської освіти за напрямами – логопедія, реабілітаційна психологія, тифлопедагогіка. В установлені терміни педагогічні працівники сформували електронні кабінети та проходять вступні іспити.</a:t>
            </a:r>
          </a:p>
          <a:p>
            <a:endParaRPr lang="uk-UA" dirty="0"/>
          </a:p>
        </p:txBody>
      </p:sp>
    </p:spTree>
    <p:extLst>
      <p:ext uri="{BB962C8B-B14F-4D97-AF65-F5344CB8AC3E}">
        <p14:creationId xmlns:p14="http://schemas.microsoft.com/office/powerpoint/2010/main" val="33190324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Позашкільна освіта</a:t>
            </a:r>
          </a:p>
        </p:txBody>
      </p:sp>
      <p:sp>
        <p:nvSpPr>
          <p:cNvPr id="3" name="Объект 2"/>
          <p:cNvSpPr>
            <a:spLocks noGrp="1"/>
          </p:cNvSpPr>
          <p:nvPr>
            <p:ph idx="1"/>
          </p:nvPr>
        </p:nvSpPr>
        <p:spPr>
          <a:xfrm>
            <a:off x="323528" y="1268760"/>
            <a:ext cx="8712968" cy="4857403"/>
          </a:xfrm>
        </p:spPr>
        <p:txBody>
          <a:bodyPr>
            <a:normAutofit fontScale="62500" lnSpcReduction="20000"/>
          </a:bodyPr>
          <a:lstStyle/>
          <a:p>
            <a:endParaRPr lang="uk-UA" sz="3400" dirty="0" smtClean="0"/>
          </a:p>
          <a:p>
            <a:r>
              <a:rPr lang="uk-UA" sz="3800" dirty="0" smtClean="0"/>
              <a:t>У </a:t>
            </a:r>
            <a:r>
              <a:rPr lang="uk-UA" sz="3800" dirty="0" err="1"/>
              <a:t>Сахновщинській</a:t>
            </a:r>
            <a:r>
              <a:rPr lang="uk-UA" sz="3800" dirty="0"/>
              <a:t> громаді функціонує два заклади позашкільної освіти:</a:t>
            </a:r>
            <a:endParaRPr lang="ru-RU" sz="3800" dirty="0"/>
          </a:p>
          <a:p>
            <a:r>
              <a:rPr lang="uk-UA" sz="3800" dirty="0" smtClean="0"/>
              <a:t>- </a:t>
            </a:r>
            <a:r>
              <a:rPr lang="uk-UA" sz="3800" dirty="0"/>
              <a:t>КЗ «</a:t>
            </a:r>
            <a:r>
              <a:rPr lang="uk-UA" sz="3800" dirty="0" err="1"/>
              <a:t>Сахновщинський</a:t>
            </a:r>
            <a:r>
              <a:rPr lang="uk-UA" sz="3800" dirty="0"/>
              <a:t> будинок дитячої та юнацької творчості» – </a:t>
            </a:r>
            <a:r>
              <a:rPr lang="uk-UA" sz="3800" b="1" dirty="0" smtClean="0">
                <a:solidFill>
                  <a:srgbClr val="FF0000"/>
                </a:solidFill>
              </a:rPr>
              <a:t>26 </a:t>
            </a:r>
            <a:r>
              <a:rPr lang="uk-UA" sz="3800" b="1" dirty="0">
                <a:solidFill>
                  <a:srgbClr val="FF0000"/>
                </a:solidFill>
              </a:rPr>
              <a:t>гуртків, виховується </a:t>
            </a:r>
            <a:r>
              <a:rPr lang="uk-UA" sz="3800" b="1" dirty="0" smtClean="0">
                <a:solidFill>
                  <a:srgbClr val="FF0000"/>
                </a:solidFill>
              </a:rPr>
              <a:t>385 </a:t>
            </a:r>
            <a:r>
              <a:rPr lang="uk-UA" sz="3800" dirty="0" smtClean="0"/>
              <a:t>вихованців.</a:t>
            </a:r>
            <a:endParaRPr lang="ru-RU" sz="3800" dirty="0"/>
          </a:p>
          <a:p>
            <a:r>
              <a:rPr lang="uk-UA" sz="3800" dirty="0"/>
              <a:t>- КЗ «</a:t>
            </a:r>
            <a:r>
              <a:rPr lang="uk-UA" sz="3800" dirty="0" err="1"/>
              <a:t>Сахновщинський</a:t>
            </a:r>
            <a:r>
              <a:rPr lang="uk-UA" sz="3800" dirty="0"/>
              <a:t> дитячо-юнацький спортивний клуб фізичної підготовки «Олімп» – </a:t>
            </a:r>
            <a:r>
              <a:rPr lang="uk-UA" sz="3800" b="1" dirty="0">
                <a:solidFill>
                  <a:srgbClr val="FF0000"/>
                </a:solidFill>
              </a:rPr>
              <a:t>27 гуртків, охоплено </a:t>
            </a:r>
            <a:r>
              <a:rPr lang="uk-UA" sz="3800" b="1" dirty="0" smtClean="0">
                <a:solidFill>
                  <a:srgbClr val="FF0000"/>
                </a:solidFill>
              </a:rPr>
              <a:t>671</a:t>
            </a:r>
            <a:r>
              <a:rPr lang="uk-UA" sz="3800" b="1" dirty="0" smtClean="0"/>
              <a:t>.</a:t>
            </a:r>
            <a:r>
              <a:rPr lang="uk-UA" sz="3800" dirty="0" smtClean="0"/>
              <a:t> </a:t>
            </a:r>
          </a:p>
          <a:p>
            <a:endParaRPr lang="uk-UA" sz="3800" dirty="0" smtClean="0"/>
          </a:p>
          <a:p>
            <a:r>
              <a:rPr lang="uk-UA" sz="3800" dirty="0" smtClean="0"/>
              <a:t>Заклади </a:t>
            </a:r>
            <a:r>
              <a:rPr lang="uk-UA" sz="3800" dirty="0"/>
              <a:t>позашкільної освіти працюють у змішаному форматі. Робота закладів організована за 7 напрямами позашкільної освіти (художньо-естетичним, науково-технічним, еколого-натуралістичним, соціально-реабілітаційним, туристсько-краєзнавчим, військово-патріотичним, спортивним).</a:t>
            </a:r>
            <a:r>
              <a:rPr lang="uk-UA" sz="3800" b="1" dirty="0"/>
              <a:t> </a:t>
            </a:r>
            <a:endParaRPr lang="uk-UA" sz="3800" dirty="0"/>
          </a:p>
          <a:p>
            <a:pPr marL="0" indent="0">
              <a:buNone/>
            </a:pPr>
            <a:r>
              <a:rPr lang="uk-UA" dirty="0" smtClean="0"/>
              <a:t> </a:t>
            </a:r>
            <a:endParaRPr lang="ru-RU" dirty="0"/>
          </a:p>
          <a:p>
            <a:endParaRPr lang="uk-UA" dirty="0"/>
          </a:p>
        </p:txBody>
      </p:sp>
    </p:spTree>
    <p:extLst>
      <p:ext uri="{BB962C8B-B14F-4D97-AF65-F5344CB8AC3E}">
        <p14:creationId xmlns:p14="http://schemas.microsoft.com/office/powerpoint/2010/main" val="33850201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58218"/>
          </a:xfrm>
        </p:spPr>
        <p:txBody>
          <a:bodyPr>
            <a:noAutofit/>
          </a:bodyPr>
          <a:lstStyle/>
          <a:p>
            <a:r>
              <a:rPr lang="uk-UA" sz="2400" dirty="0"/>
              <a:t>Здобуваючи позашкільну освіту, діти мають можливість розвивати свої здібності та таланти на заняттях у гуртках, участю у  різноманітних конкурсах, фестивалях, змаганнях. </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76056" y="1988840"/>
            <a:ext cx="3888432" cy="47525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6" name="Picture 2" descr="D:\МОЇ ДОКУМЕНТИ\2024-2025 навчальний рік\КОНФЕРЕНЦІЯ 2026\бдют 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988840"/>
            <a:ext cx="4805389" cy="47525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7234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971600" y="1628800"/>
            <a:ext cx="7258000" cy="4248472"/>
          </a:xfrm>
        </p:spPr>
        <p:txBody>
          <a:bodyPr/>
          <a:lstStyle/>
          <a:p>
            <a:pPr marL="0" indent="0" algn="ctr">
              <a:buNone/>
            </a:pPr>
            <a:r>
              <a:rPr lang="uk-UA" dirty="0"/>
              <a:t>Минулий навчальний рік став для нашої громади роком гартування та адаптації до нових стандартів безпеки та якості. Ми не просто вистояли — ми продемонстрували якісний рух уперед.</a:t>
            </a:r>
          </a:p>
          <a:p>
            <a:endParaRPr lang="uk-UA" dirty="0"/>
          </a:p>
        </p:txBody>
      </p:sp>
    </p:spTree>
    <p:extLst>
      <p:ext uri="{BB962C8B-B14F-4D97-AF65-F5344CB8AC3E}">
        <p14:creationId xmlns:p14="http://schemas.microsoft.com/office/powerpoint/2010/main" val="12652994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95834"/>
            <a:ext cx="8229600" cy="1858218"/>
          </a:xfrm>
        </p:spPr>
        <p:txBody>
          <a:bodyPr>
            <a:noAutofit/>
          </a:bodyPr>
          <a:lstStyle/>
          <a:p>
            <a:r>
              <a:rPr lang="uk-UA" sz="2000" dirty="0"/>
              <a:t>Високий рівень підготовки та спортивної майстерності показують юні акробати циркової студії «Піраміда» на всеукраїнських фестивалях-конкурсах циркового мистецтва. Вихованці гуртка боротьби показали відмінні результати у відкритому обласному турнірі Харківщини з боротьби самбо. </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96895" y="2404864"/>
            <a:ext cx="4748345" cy="3888432"/>
          </a:xfrm>
          <a:prstGeom prst="rect">
            <a:avLst/>
          </a:prstGeom>
          <a:ln>
            <a:noFill/>
          </a:ln>
          <a:effectLst>
            <a:softEdge rad="112500"/>
          </a:effectLst>
        </p:spPr>
      </p:pic>
      <p:pic>
        <p:nvPicPr>
          <p:cNvPr id="1026" name="Picture 2" descr="F:\цирк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420888"/>
            <a:ext cx="3888432" cy="40808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4152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Професійні конкурси</a:t>
            </a:r>
          </a:p>
        </p:txBody>
      </p:sp>
      <p:sp>
        <p:nvSpPr>
          <p:cNvPr id="3" name="Объект 2"/>
          <p:cNvSpPr>
            <a:spLocks noGrp="1"/>
          </p:cNvSpPr>
          <p:nvPr>
            <p:ph sz="half" idx="1"/>
          </p:nvPr>
        </p:nvSpPr>
        <p:spPr>
          <a:xfrm>
            <a:off x="457200" y="1600200"/>
            <a:ext cx="4330824" cy="4525963"/>
          </a:xfrm>
        </p:spPr>
        <p:txBody>
          <a:bodyPr>
            <a:normAutofit fontScale="85000" lnSpcReduction="10000"/>
          </a:bodyPr>
          <a:lstStyle/>
          <a:p>
            <a:pPr>
              <a:buNone/>
            </a:pPr>
            <a:r>
              <a:rPr lang="uk-UA" b="1" dirty="0"/>
              <a:t>Учасники І (обласного) туру Всеукраїнського конкурсу «Учитель року»: </a:t>
            </a:r>
          </a:p>
          <a:p>
            <a:r>
              <a:rPr lang="uk-UA" b="1" dirty="0"/>
              <a:t>      </a:t>
            </a:r>
            <a:r>
              <a:rPr lang="uk-UA" dirty="0"/>
              <a:t>У 2026 році Мукомел Інна Вікторівна, учитель КЗ «</a:t>
            </a:r>
            <a:r>
              <a:rPr lang="uk-UA" dirty="0" err="1"/>
              <a:t>Новоолександрівський</a:t>
            </a:r>
            <a:r>
              <a:rPr lang="uk-UA" dirty="0"/>
              <a:t> ліцей» стала учасником першого (обласного) туру Всеукраїнського конкурсу «Учитель року» у номінації «Початкові класи». </a:t>
            </a:r>
          </a:p>
          <a:p>
            <a:endParaRPr lang="uk-UA" dirty="0"/>
          </a:p>
        </p:txBody>
      </p:sp>
      <p:pic>
        <p:nvPicPr>
          <p:cNvPr id="6" name="Объект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04048" y="1556792"/>
            <a:ext cx="3394472" cy="4525963"/>
          </a:xfrm>
          <a:prstGeom prst="rect">
            <a:avLst/>
          </a:prstGeom>
          <a:ln>
            <a:noFill/>
          </a:ln>
          <a:effectLst>
            <a:softEdge rad="112500"/>
          </a:effectLst>
        </p:spPr>
      </p:pic>
    </p:spTree>
    <p:extLst>
      <p:ext uri="{BB962C8B-B14F-4D97-AF65-F5344CB8AC3E}">
        <p14:creationId xmlns:p14="http://schemas.microsoft.com/office/powerpoint/2010/main" val="23214340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uk-UA" dirty="0"/>
              <a:t>Професійні конкурси</a:t>
            </a:r>
          </a:p>
        </p:txBody>
      </p:sp>
      <p:sp>
        <p:nvSpPr>
          <p:cNvPr id="3" name="Объект 2"/>
          <p:cNvSpPr>
            <a:spLocks noGrp="1"/>
          </p:cNvSpPr>
          <p:nvPr>
            <p:ph idx="1"/>
          </p:nvPr>
        </p:nvSpPr>
        <p:spPr>
          <a:xfrm>
            <a:off x="467544" y="1052736"/>
            <a:ext cx="8424936" cy="5400600"/>
          </a:xfrm>
        </p:spPr>
        <p:txBody>
          <a:bodyPr>
            <a:noAutofit/>
          </a:bodyPr>
          <a:lstStyle/>
          <a:p>
            <a:pPr marL="0" indent="0" algn="just">
              <a:spcBef>
                <a:spcPts val="0"/>
              </a:spcBef>
              <a:buNone/>
            </a:pPr>
            <a:r>
              <a:rPr lang="uk-UA" sz="1300" dirty="0"/>
              <a:t> </a:t>
            </a:r>
            <a:r>
              <a:rPr lang="uk-UA" sz="1300" dirty="0" smtClean="0"/>
              <a:t>          Протягом  </a:t>
            </a:r>
            <a:r>
              <a:rPr lang="uk-UA" sz="1300" dirty="0"/>
              <a:t>березня  –  травня  </a:t>
            </a:r>
            <a:r>
              <a:rPr lang="uk-UA" sz="1300" dirty="0" smtClean="0"/>
              <a:t>2026  </a:t>
            </a:r>
            <a:r>
              <a:rPr lang="uk-UA" sz="1300" dirty="0"/>
              <a:t>року  відбувся </a:t>
            </a:r>
            <a:r>
              <a:rPr lang="uk-UA" sz="1300" dirty="0" smtClean="0"/>
              <a:t>ІХ  </a:t>
            </a:r>
            <a:r>
              <a:rPr lang="uk-UA" sz="1300" dirty="0"/>
              <a:t>Фестиваль  «добрих практик» освітян Харківщини «Майстри педагогічної справи  презентують» за темою «Педагогічні ідеї подолання освітніх втрат і розривів». </a:t>
            </a:r>
            <a:endParaRPr lang="uk-UA" sz="1300" dirty="0" smtClean="0"/>
          </a:p>
          <a:p>
            <a:pPr marL="0" indent="0" algn="just">
              <a:spcBef>
                <a:spcPts val="0"/>
              </a:spcBef>
              <a:buNone/>
            </a:pPr>
            <a:r>
              <a:rPr lang="uk-UA" sz="1300" dirty="0"/>
              <a:t> </a:t>
            </a:r>
            <a:r>
              <a:rPr lang="uk-UA" sz="1300" dirty="0" smtClean="0"/>
              <a:t>        За </a:t>
            </a:r>
            <a:r>
              <a:rPr lang="uk-UA" sz="1300" dirty="0"/>
              <a:t>результатами оцінювання експертних комісій було відзначено дипломами 10 педагогічних практик педагогічних працівників громади, які вирізняються </a:t>
            </a:r>
            <a:r>
              <a:rPr lang="uk-UA" sz="1300" dirty="0" err="1"/>
              <a:t>інноваційністю</a:t>
            </a:r>
            <a:r>
              <a:rPr lang="uk-UA" sz="1300" dirty="0"/>
              <a:t> та практичною цінністю в сучасних умовах, а саме</a:t>
            </a:r>
            <a:r>
              <a:rPr lang="uk-UA" sz="1300" dirty="0" smtClean="0"/>
              <a:t>:  </a:t>
            </a:r>
          </a:p>
          <a:p>
            <a:pPr lvl="0"/>
            <a:r>
              <a:rPr lang="uk-UA" sz="1300" b="1" dirty="0">
                <a:solidFill>
                  <a:srgbClr val="FF0000"/>
                </a:solidFill>
              </a:rPr>
              <a:t>диплом ІІ ступеня </a:t>
            </a:r>
            <a:r>
              <a:rPr lang="uk-UA" sz="1300" dirty="0" smtClean="0"/>
              <a:t>- </a:t>
            </a:r>
            <a:r>
              <a:rPr lang="uk-UA" sz="1300" dirty="0" err="1" smtClean="0"/>
              <a:t>Мірошніченко</a:t>
            </a:r>
            <a:r>
              <a:rPr lang="uk-UA" sz="1300" dirty="0" smtClean="0"/>
              <a:t> Інна Сергіївна, учитель </a:t>
            </a:r>
            <a:r>
              <a:rPr lang="uk-UA" sz="1300" dirty="0"/>
              <a:t>КЗ «</a:t>
            </a:r>
            <a:r>
              <a:rPr lang="uk-UA" sz="1300" dirty="0" err="1"/>
              <a:t>Новоолександрівський</a:t>
            </a:r>
            <a:r>
              <a:rPr lang="uk-UA" sz="1300" dirty="0"/>
              <a:t> ліцей</a:t>
            </a:r>
            <a:r>
              <a:rPr lang="uk-UA" sz="1300" dirty="0" smtClean="0"/>
              <a:t>» у </a:t>
            </a:r>
            <a:r>
              <a:rPr lang="uk-UA" sz="1300" dirty="0"/>
              <a:t>номінації «Початкова </a:t>
            </a:r>
            <a:r>
              <a:rPr lang="uk-UA" sz="1300" dirty="0" smtClean="0"/>
              <a:t>освіта»</a:t>
            </a:r>
            <a:endParaRPr lang="uk-UA" sz="1300" dirty="0"/>
          </a:p>
          <a:p>
            <a:pPr lvl="0"/>
            <a:r>
              <a:rPr lang="uk-UA" sz="1300" b="1" dirty="0">
                <a:solidFill>
                  <a:srgbClr val="FF0000"/>
                </a:solidFill>
              </a:rPr>
              <a:t>диплом ІІ </a:t>
            </a:r>
            <a:r>
              <a:rPr lang="uk-UA" sz="1300" b="1" dirty="0" smtClean="0">
                <a:solidFill>
                  <a:srgbClr val="FF0000"/>
                </a:solidFill>
              </a:rPr>
              <a:t>ступеня </a:t>
            </a:r>
            <a:r>
              <a:rPr lang="uk-UA" sz="1300" dirty="0" smtClean="0"/>
              <a:t>-  </a:t>
            </a:r>
            <a:r>
              <a:rPr lang="uk-UA" sz="1300" dirty="0" err="1"/>
              <a:t>Лісниченко</a:t>
            </a:r>
            <a:r>
              <a:rPr lang="uk-UA" sz="1300" dirty="0"/>
              <a:t> </a:t>
            </a:r>
            <a:r>
              <a:rPr lang="uk-UA" sz="1300" dirty="0" smtClean="0"/>
              <a:t>Тетяна Миколаївна </a:t>
            </a:r>
            <a:r>
              <a:rPr lang="uk-UA" sz="1300" dirty="0"/>
              <a:t>та </a:t>
            </a:r>
            <a:r>
              <a:rPr lang="uk-UA" sz="1300" dirty="0" err="1"/>
              <a:t>Щурій</a:t>
            </a:r>
            <a:r>
              <a:rPr lang="uk-UA" sz="1300" dirty="0"/>
              <a:t> </a:t>
            </a:r>
            <a:r>
              <a:rPr lang="uk-UA" sz="1300" dirty="0" smtClean="0"/>
              <a:t>Надія Петрівна, педагогічні працівники  </a:t>
            </a:r>
            <a:r>
              <a:rPr lang="uk-UA" sz="1300" dirty="0"/>
              <a:t>КЗ «</a:t>
            </a:r>
            <a:r>
              <a:rPr lang="uk-UA" sz="1300" dirty="0" err="1"/>
              <a:t>Новоолександрівський</a:t>
            </a:r>
            <a:r>
              <a:rPr lang="uk-UA" sz="1300" dirty="0"/>
              <a:t> </a:t>
            </a:r>
            <a:r>
              <a:rPr lang="uk-UA" sz="1300" dirty="0" smtClean="0"/>
              <a:t>ліцей» у номінації </a:t>
            </a:r>
            <a:r>
              <a:rPr lang="uk-UA" sz="1300" dirty="0"/>
              <a:t>«Спеціальна та інклюзивна </a:t>
            </a:r>
            <a:r>
              <a:rPr lang="uk-UA" sz="1300" dirty="0" smtClean="0"/>
              <a:t>освіта»</a:t>
            </a:r>
            <a:endParaRPr lang="uk-UA" sz="1300" dirty="0"/>
          </a:p>
          <a:p>
            <a:pPr lvl="0"/>
            <a:r>
              <a:rPr lang="uk-UA" sz="1300" dirty="0"/>
              <a:t> </a:t>
            </a:r>
            <a:r>
              <a:rPr lang="uk-UA" sz="1300" b="1" dirty="0">
                <a:solidFill>
                  <a:srgbClr val="FF0000"/>
                </a:solidFill>
              </a:rPr>
              <a:t>диплом ІІІ ступеня </a:t>
            </a:r>
            <a:r>
              <a:rPr lang="uk-UA" sz="1300" dirty="0" smtClean="0"/>
              <a:t>- Мукомел Інна Вікторівна учитель </a:t>
            </a:r>
            <a:r>
              <a:rPr lang="uk-UA" sz="1300" dirty="0"/>
              <a:t>КЗ «</a:t>
            </a:r>
            <a:r>
              <a:rPr lang="uk-UA" sz="1300" dirty="0" err="1"/>
              <a:t>Новоолександрівський</a:t>
            </a:r>
            <a:r>
              <a:rPr lang="uk-UA" sz="1300" dirty="0"/>
              <a:t> ліцей» </a:t>
            </a:r>
            <a:r>
              <a:rPr lang="uk-UA" sz="1300" dirty="0" smtClean="0"/>
              <a:t>у номінації </a:t>
            </a:r>
            <a:r>
              <a:rPr lang="uk-UA" sz="1300" dirty="0"/>
              <a:t>«Початкова освіта</a:t>
            </a:r>
            <a:r>
              <a:rPr lang="uk-UA" sz="1300" dirty="0" smtClean="0"/>
              <a:t>»;</a:t>
            </a:r>
            <a:endParaRPr lang="uk-UA" sz="1300" dirty="0"/>
          </a:p>
          <a:p>
            <a:pPr lvl="0"/>
            <a:r>
              <a:rPr lang="uk-UA" sz="1300" b="1" dirty="0">
                <a:solidFill>
                  <a:srgbClr val="FF0000"/>
                </a:solidFill>
              </a:rPr>
              <a:t>диплом ІІІ ступеня </a:t>
            </a:r>
            <a:r>
              <a:rPr lang="uk-UA" sz="1300" dirty="0" smtClean="0"/>
              <a:t>- </a:t>
            </a:r>
            <a:r>
              <a:rPr lang="uk-UA" sz="1300" dirty="0" err="1" smtClean="0"/>
              <a:t>Кугно</a:t>
            </a:r>
            <a:r>
              <a:rPr lang="uk-UA" sz="1300" dirty="0" smtClean="0"/>
              <a:t> Наталія Анатоліївна, бібліотекар </a:t>
            </a:r>
            <a:r>
              <a:rPr lang="uk-UA" sz="1300" dirty="0"/>
              <a:t>КЗ «</a:t>
            </a:r>
            <a:r>
              <a:rPr lang="uk-UA" sz="1300" dirty="0" err="1"/>
              <a:t>Сахновщинський</a:t>
            </a:r>
            <a:r>
              <a:rPr lang="uk-UA" sz="1300" dirty="0"/>
              <a:t> ліцей № 1</a:t>
            </a:r>
            <a:r>
              <a:rPr lang="uk-UA" sz="1300" dirty="0" smtClean="0"/>
              <a:t>» у </a:t>
            </a:r>
            <a:r>
              <a:rPr lang="uk-UA" sz="1300" dirty="0"/>
              <a:t>номінації «Бібліотечна справа </a:t>
            </a:r>
            <a:r>
              <a:rPr lang="uk-UA" sz="1300" dirty="0" smtClean="0"/>
              <a:t>;</a:t>
            </a:r>
            <a:endParaRPr lang="uk-UA" sz="1300" dirty="0"/>
          </a:p>
          <a:p>
            <a:pPr lvl="0"/>
            <a:r>
              <a:rPr lang="uk-UA" sz="1300" b="1" dirty="0">
                <a:solidFill>
                  <a:srgbClr val="FF0000"/>
                </a:solidFill>
              </a:rPr>
              <a:t>диплом ІІІ ступеня </a:t>
            </a:r>
            <a:r>
              <a:rPr lang="uk-UA" sz="1300" dirty="0" smtClean="0"/>
              <a:t>- </a:t>
            </a:r>
            <a:r>
              <a:rPr lang="uk-UA" sz="1300" dirty="0" err="1" smtClean="0"/>
              <a:t>Стокалюк</a:t>
            </a:r>
            <a:r>
              <a:rPr lang="uk-UA" sz="1300" dirty="0" smtClean="0"/>
              <a:t> Валентина Володимирівна, учитель </a:t>
            </a:r>
            <a:r>
              <a:rPr lang="uk-UA" sz="1300" dirty="0"/>
              <a:t>КЗ «</a:t>
            </a:r>
            <a:r>
              <a:rPr lang="uk-UA" sz="1300" dirty="0" err="1"/>
              <a:t>Гришівський</a:t>
            </a:r>
            <a:r>
              <a:rPr lang="uk-UA" sz="1300" dirty="0"/>
              <a:t> ліцей</a:t>
            </a:r>
            <a:r>
              <a:rPr lang="uk-UA" sz="1300" dirty="0" smtClean="0"/>
              <a:t>» у </a:t>
            </a:r>
            <a:r>
              <a:rPr lang="uk-UA" sz="1300" dirty="0"/>
              <a:t>номінації «Виховна робота</a:t>
            </a:r>
            <a:r>
              <a:rPr lang="uk-UA" sz="1300" dirty="0" smtClean="0"/>
              <a:t>»;</a:t>
            </a:r>
            <a:endParaRPr lang="uk-UA" sz="1300" dirty="0"/>
          </a:p>
          <a:p>
            <a:r>
              <a:rPr lang="uk-UA" sz="1300" b="1" dirty="0">
                <a:solidFill>
                  <a:srgbClr val="FF0000"/>
                </a:solidFill>
              </a:rPr>
              <a:t>диплом ІІІ ступеня </a:t>
            </a:r>
            <a:r>
              <a:rPr lang="uk-UA" sz="1300" dirty="0"/>
              <a:t>- </a:t>
            </a:r>
            <a:r>
              <a:rPr lang="uk-UA" sz="1300" dirty="0" err="1"/>
              <a:t>Гень</a:t>
            </a:r>
            <a:r>
              <a:rPr lang="uk-UA" sz="1300" dirty="0"/>
              <a:t> Олена Сергіївна,  директор КЗ «</a:t>
            </a:r>
            <a:r>
              <a:rPr lang="uk-UA" sz="1300" dirty="0" err="1"/>
              <a:t>Сахновщинський</a:t>
            </a:r>
            <a:r>
              <a:rPr lang="uk-UA" sz="1300" dirty="0"/>
              <a:t> ЗДО № 1»у номінації «Управління освітою</a:t>
            </a:r>
            <a:r>
              <a:rPr lang="uk-UA" sz="1300" dirty="0" smtClean="0"/>
              <a:t>»;</a:t>
            </a:r>
            <a:endParaRPr lang="uk-UA" sz="1300" dirty="0"/>
          </a:p>
          <a:p>
            <a:pPr lvl="0"/>
            <a:r>
              <a:rPr lang="uk-UA" sz="1300" b="1" dirty="0" smtClean="0">
                <a:solidFill>
                  <a:srgbClr val="FF0000"/>
                </a:solidFill>
              </a:rPr>
              <a:t>диплом </a:t>
            </a:r>
            <a:r>
              <a:rPr lang="uk-UA" sz="1300" b="1" dirty="0">
                <a:solidFill>
                  <a:srgbClr val="FF0000"/>
                </a:solidFill>
              </a:rPr>
              <a:t>ІІІ ступеня </a:t>
            </a:r>
            <a:r>
              <a:rPr lang="uk-UA" sz="1300" dirty="0" smtClean="0"/>
              <a:t>- </a:t>
            </a:r>
            <a:r>
              <a:rPr lang="uk-UA" sz="1300" dirty="0" err="1" smtClean="0"/>
              <a:t>Данч</a:t>
            </a:r>
            <a:r>
              <a:rPr lang="uk-UA" sz="1300" dirty="0" smtClean="0"/>
              <a:t> Тетяна Олегівна, вихователь </a:t>
            </a:r>
            <a:r>
              <a:rPr lang="uk-UA" sz="1300" dirty="0"/>
              <a:t>КЗ «</a:t>
            </a:r>
            <a:r>
              <a:rPr lang="uk-UA" sz="1300" dirty="0" err="1"/>
              <a:t>Сахновщинський</a:t>
            </a:r>
            <a:r>
              <a:rPr lang="uk-UA" sz="1300" dirty="0"/>
              <a:t> </a:t>
            </a:r>
            <a:r>
              <a:rPr lang="uk-UA" sz="1300" dirty="0" smtClean="0"/>
              <a:t>ЗДО № </a:t>
            </a:r>
            <a:r>
              <a:rPr lang="uk-UA" sz="1300" dirty="0"/>
              <a:t>1</a:t>
            </a:r>
            <a:r>
              <a:rPr lang="uk-UA" sz="1300" dirty="0" smtClean="0"/>
              <a:t>» </a:t>
            </a:r>
            <a:r>
              <a:rPr lang="uk-UA" sz="1300" dirty="0"/>
              <a:t>у номінації «Дошкільна освіта</a:t>
            </a:r>
            <a:r>
              <a:rPr lang="uk-UA" sz="1300" dirty="0" smtClean="0"/>
              <a:t>»; </a:t>
            </a:r>
            <a:endParaRPr lang="uk-UA" sz="1300" dirty="0"/>
          </a:p>
          <a:p>
            <a:pPr lvl="0"/>
            <a:r>
              <a:rPr lang="uk-UA" sz="1300" b="1" dirty="0">
                <a:solidFill>
                  <a:srgbClr val="FF0000"/>
                </a:solidFill>
              </a:rPr>
              <a:t>диплом ІІІ ступеня </a:t>
            </a:r>
            <a:r>
              <a:rPr lang="uk-UA" sz="1300" dirty="0"/>
              <a:t>- Степаненко </a:t>
            </a:r>
            <a:r>
              <a:rPr lang="uk-UA" sz="1300" dirty="0" smtClean="0"/>
              <a:t>Ольга Анатоліївна, вихователь </a:t>
            </a:r>
            <a:r>
              <a:rPr lang="uk-UA" sz="1300" dirty="0"/>
              <a:t>КЗ «</a:t>
            </a:r>
            <a:r>
              <a:rPr lang="uk-UA" sz="1300" dirty="0" err="1"/>
              <a:t>Сахновщинський</a:t>
            </a:r>
            <a:r>
              <a:rPr lang="uk-UA" sz="1300" dirty="0"/>
              <a:t> </a:t>
            </a:r>
            <a:r>
              <a:rPr lang="uk-UA" sz="1300" dirty="0" smtClean="0"/>
              <a:t>ЗДО </a:t>
            </a:r>
            <a:r>
              <a:rPr lang="uk-UA" sz="1300" dirty="0"/>
              <a:t>№ 1»</a:t>
            </a:r>
            <a:r>
              <a:rPr lang="uk-UA" sz="1300" dirty="0" smtClean="0"/>
              <a:t>у </a:t>
            </a:r>
            <a:r>
              <a:rPr lang="uk-UA" sz="1300" dirty="0"/>
              <a:t>номінації «Дошкільна освіта</a:t>
            </a:r>
            <a:r>
              <a:rPr lang="uk-UA" sz="1300" dirty="0" smtClean="0"/>
              <a:t>»;</a:t>
            </a:r>
            <a:endParaRPr lang="uk-UA" sz="1300" dirty="0"/>
          </a:p>
          <a:p>
            <a:pPr lvl="0"/>
            <a:r>
              <a:rPr lang="uk-UA" sz="1300" b="1" dirty="0">
                <a:solidFill>
                  <a:srgbClr val="FF0000"/>
                </a:solidFill>
              </a:rPr>
              <a:t>диплом ІІІ </a:t>
            </a:r>
            <a:r>
              <a:rPr lang="uk-UA" sz="1300" b="1" dirty="0" smtClean="0">
                <a:solidFill>
                  <a:srgbClr val="FF0000"/>
                </a:solidFill>
              </a:rPr>
              <a:t>ступеня </a:t>
            </a:r>
            <a:r>
              <a:rPr lang="uk-UA" sz="1300" dirty="0"/>
              <a:t>-  Черкас </a:t>
            </a:r>
            <a:r>
              <a:rPr lang="uk-UA" sz="1300" dirty="0" smtClean="0"/>
              <a:t>Юлія Юріївна, вихователь КЗ «</a:t>
            </a:r>
            <a:r>
              <a:rPr lang="uk-UA" sz="1300" dirty="0" err="1" smtClean="0"/>
              <a:t>Сахновщинський</a:t>
            </a:r>
            <a:r>
              <a:rPr lang="uk-UA" sz="1300" dirty="0" smtClean="0"/>
              <a:t> ЗДО № 1»у </a:t>
            </a:r>
            <a:r>
              <a:rPr lang="uk-UA" sz="1300" dirty="0"/>
              <a:t>номінації «Дошкільна освіта</a:t>
            </a:r>
            <a:r>
              <a:rPr lang="uk-UA" sz="1300" dirty="0" smtClean="0"/>
              <a:t>»;</a:t>
            </a:r>
            <a:endParaRPr lang="uk-UA" sz="1300" dirty="0"/>
          </a:p>
          <a:p>
            <a:pPr lvl="0"/>
            <a:r>
              <a:rPr lang="uk-UA" sz="1300" b="1" dirty="0">
                <a:solidFill>
                  <a:srgbClr val="FF0000"/>
                </a:solidFill>
              </a:rPr>
              <a:t>диплом ІІІ </a:t>
            </a:r>
            <a:r>
              <a:rPr lang="uk-UA" sz="1300" b="1" dirty="0" smtClean="0">
                <a:solidFill>
                  <a:srgbClr val="FF0000"/>
                </a:solidFill>
              </a:rPr>
              <a:t>ступеня </a:t>
            </a:r>
            <a:r>
              <a:rPr lang="uk-UA" sz="1300" dirty="0"/>
              <a:t>- Шевченко </a:t>
            </a:r>
            <a:r>
              <a:rPr lang="uk-UA" sz="1300" dirty="0" smtClean="0"/>
              <a:t>Яна Анатоліївна, соціальний педагог </a:t>
            </a:r>
            <a:r>
              <a:rPr lang="uk-UA" sz="1300" dirty="0"/>
              <a:t>КЗ «</a:t>
            </a:r>
            <a:r>
              <a:rPr lang="uk-UA" sz="1300" dirty="0" err="1"/>
              <a:t>Гришівський</a:t>
            </a:r>
            <a:r>
              <a:rPr lang="uk-UA" sz="1300" dirty="0"/>
              <a:t> </a:t>
            </a:r>
            <a:r>
              <a:rPr lang="uk-UA" sz="1300" dirty="0" smtClean="0"/>
              <a:t>ліцей» у </a:t>
            </a:r>
            <a:r>
              <a:rPr lang="uk-UA" sz="1300" dirty="0"/>
              <a:t>номінації «Практична психологія та соціальна робота</a:t>
            </a:r>
            <a:r>
              <a:rPr lang="uk-UA" sz="1300" dirty="0" smtClean="0"/>
              <a:t>»;</a:t>
            </a:r>
            <a:endParaRPr lang="uk-UA" sz="1300" dirty="0"/>
          </a:p>
        </p:txBody>
      </p:sp>
    </p:spTree>
    <p:extLst>
      <p:ext uri="{BB962C8B-B14F-4D97-AF65-F5344CB8AC3E}">
        <p14:creationId xmlns:p14="http://schemas.microsoft.com/office/powerpoint/2010/main" val="3308093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Професійні конкурси</a:t>
            </a:r>
          </a:p>
        </p:txBody>
      </p:sp>
      <p:sp>
        <p:nvSpPr>
          <p:cNvPr id="3" name="Объект 2"/>
          <p:cNvSpPr>
            <a:spLocks noGrp="1"/>
          </p:cNvSpPr>
          <p:nvPr>
            <p:ph idx="1"/>
          </p:nvPr>
        </p:nvSpPr>
        <p:spPr>
          <a:xfrm>
            <a:off x="457200" y="1268760"/>
            <a:ext cx="8229600" cy="4857403"/>
          </a:xfrm>
        </p:spPr>
        <p:txBody>
          <a:bodyPr>
            <a:normAutofit fontScale="85000" lnSpcReduction="20000"/>
          </a:bodyPr>
          <a:lstStyle/>
          <a:p>
            <a:pPr marL="0" indent="0">
              <a:buNone/>
            </a:pPr>
            <a:r>
              <a:rPr lang="uk-UA" dirty="0"/>
              <a:t> </a:t>
            </a:r>
          </a:p>
          <a:p>
            <a:r>
              <a:rPr lang="uk-UA" dirty="0"/>
              <a:t>Лисенко Вікторія Володимирівна, вчитель історії КЗ «Костянтинівський ліцей» відзначена дипломом І ступеня  </a:t>
            </a:r>
            <a:r>
              <a:rPr lang="en-US" dirty="0"/>
              <a:t>V</a:t>
            </a:r>
            <a:r>
              <a:rPr lang="uk-UA" dirty="0"/>
              <a:t> Міжнародного конкурсу для вчителів закладів загальної середньої освіти України та освітніх установ української діаспори «Українознавчі пріоритети освітнього процесу» </a:t>
            </a:r>
            <a:r>
              <a:rPr lang="uk-UA" dirty="0" smtClean="0"/>
              <a:t>та стала </a:t>
            </a:r>
            <a:r>
              <a:rPr lang="uk-UA" dirty="0"/>
              <a:t>учасницею Літньої школи «Уроки пам’яті» організованої Українським інститутом національної пам’яті для освітян Харківської та Чернігівської областей, у рамках якої відбулося  опрацювання теми війни за Незалежність України в освітньому просторі.</a:t>
            </a:r>
          </a:p>
          <a:p>
            <a:endParaRPr lang="uk-UA" dirty="0"/>
          </a:p>
        </p:txBody>
      </p:sp>
    </p:spTree>
    <p:extLst>
      <p:ext uri="{BB962C8B-B14F-4D97-AF65-F5344CB8AC3E}">
        <p14:creationId xmlns:p14="http://schemas.microsoft.com/office/powerpoint/2010/main" val="19680910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a:t>Атестація педагогічних працівників</a:t>
            </a:r>
          </a:p>
        </p:txBody>
      </p:sp>
      <p:sp>
        <p:nvSpPr>
          <p:cNvPr id="3" name="Объект 2"/>
          <p:cNvSpPr>
            <a:spLocks noGrp="1"/>
          </p:cNvSpPr>
          <p:nvPr>
            <p:ph idx="1"/>
          </p:nvPr>
        </p:nvSpPr>
        <p:spPr>
          <a:xfrm>
            <a:off x="539552" y="1600201"/>
            <a:ext cx="8147248" cy="4277072"/>
          </a:xfrm>
        </p:spPr>
        <p:txBody>
          <a:bodyPr>
            <a:normAutofit fontScale="85000" lnSpcReduction="20000"/>
          </a:bodyPr>
          <a:lstStyle/>
          <a:p>
            <a:r>
              <a:rPr lang="uk-UA" dirty="0"/>
              <a:t>Протягом </a:t>
            </a:r>
            <a:r>
              <a:rPr lang="uk-UA" dirty="0" smtClean="0"/>
              <a:t>2025/2026 </a:t>
            </a:r>
            <a:r>
              <a:rPr lang="uk-UA" dirty="0"/>
              <a:t>навчального року атестаційними комісіями І рівня при закладах освіти та атестаційною комісією ІІ рівня при відділі освіти, культури, молоді та спорту атестовано на відповідність займаній посаді</a:t>
            </a:r>
            <a:r>
              <a:rPr lang="uk-UA" b="1" i="1" dirty="0"/>
              <a:t> - </a:t>
            </a:r>
            <a:r>
              <a:rPr lang="uk-UA" b="1" i="1" dirty="0" smtClean="0"/>
              <a:t>2 керівника </a:t>
            </a:r>
            <a:r>
              <a:rPr lang="uk-UA" dirty="0"/>
              <a:t>та </a:t>
            </a:r>
            <a:r>
              <a:rPr lang="uk-UA" b="1" i="1" dirty="0"/>
              <a:t>2</a:t>
            </a:r>
            <a:r>
              <a:rPr lang="uk-UA" dirty="0" smtClean="0"/>
              <a:t> </a:t>
            </a:r>
            <a:r>
              <a:rPr lang="uk-UA" b="1" i="1" dirty="0" smtClean="0"/>
              <a:t>заступники </a:t>
            </a:r>
            <a:r>
              <a:rPr lang="uk-UA" b="1" i="1" dirty="0"/>
              <a:t>керівників закладів </a:t>
            </a:r>
            <a:r>
              <a:rPr lang="uk-UA" b="1" i="1" dirty="0" smtClean="0"/>
              <a:t>освіти,1 завідувач філії, 1 бібліотекар закладу освіти,</a:t>
            </a:r>
            <a:r>
              <a:rPr lang="uk-UA" dirty="0" smtClean="0"/>
              <a:t> </a:t>
            </a:r>
            <a:r>
              <a:rPr lang="uk-UA" dirty="0"/>
              <a:t>на відповідність займаній посаді, присвоєння (підтвердження) кваліфікаційних категорій, педагогічних звань, на встановлення (підтвердження) тарифних розрядів</a:t>
            </a:r>
            <a:r>
              <a:rPr lang="uk-UA" b="1" i="1" dirty="0"/>
              <a:t> - </a:t>
            </a:r>
            <a:r>
              <a:rPr lang="uk-UA" b="1" i="1" dirty="0" smtClean="0"/>
              <a:t>82 </a:t>
            </a:r>
            <a:r>
              <a:rPr lang="uk-UA" b="1" i="1" dirty="0"/>
              <a:t>педагогічних </a:t>
            </a:r>
            <a:r>
              <a:rPr lang="uk-UA" b="1" i="1" dirty="0" smtClean="0"/>
              <a:t>працівники</a:t>
            </a:r>
            <a:r>
              <a:rPr lang="uk-UA" dirty="0" smtClean="0"/>
              <a:t>.</a:t>
            </a:r>
            <a:endParaRPr lang="uk-UA" dirty="0"/>
          </a:p>
          <a:p>
            <a:endParaRPr lang="uk-UA" dirty="0"/>
          </a:p>
        </p:txBody>
      </p:sp>
    </p:spTree>
    <p:extLst>
      <p:ext uri="{BB962C8B-B14F-4D97-AF65-F5344CB8AC3E}">
        <p14:creationId xmlns:p14="http://schemas.microsoft.com/office/powerpoint/2010/main" val="30133839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fontScale="90000"/>
          </a:bodyPr>
          <a:lstStyle/>
          <a:p>
            <a:r>
              <a:rPr lang="uk-UA" dirty="0"/>
              <a:t>Всеукраїнські учнівські олімпіади з навчальних предметів</a:t>
            </a:r>
          </a:p>
        </p:txBody>
      </p:sp>
      <p:sp>
        <p:nvSpPr>
          <p:cNvPr id="3" name="Объект 2"/>
          <p:cNvSpPr>
            <a:spLocks noGrp="1"/>
          </p:cNvSpPr>
          <p:nvPr>
            <p:ph idx="1"/>
          </p:nvPr>
        </p:nvSpPr>
        <p:spPr>
          <a:xfrm>
            <a:off x="395536" y="1340768"/>
            <a:ext cx="8568952" cy="4896544"/>
          </a:xfrm>
        </p:spPr>
        <p:txBody>
          <a:bodyPr>
            <a:normAutofit fontScale="92500"/>
          </a:bodyPr>
          <a:lstStyle/>
          <a:p>
            <a:r>
              <a:rPr lang="uk-UA" sz="2000" dirty="0"/>
              <a:t>У </a:t>
            </a:r>
            <a:r>
              <a:rPr lang="uk-UA" sz="2000" dirty="0" smtClean="0"/>
              <a:t>ІІ </a:t>
            </a:r>
            <a:r>
              <a:rPr lang="uk-UA" sz="2000" dirty="0"/>
              <a:t>обласному етапі Всеукраїнських учнівських олімпіад з навчальних предметів взяло участь </a:t>
            </a:r>
            <a:r>
              <a:rPr lang="uk-UA" sz="2000" dirty="0" smtClean="0"/>
              <a:t>26 </a:t>
            </a:r>
            <a:r>
              <a:rPr lang="uk-UA" sz="2000" dirty="0"/>
              <a:t>учнів закладів загальної середньої освіти. </a:t>
            </a:r>
            <a:r>
              <a:rPr lang="uk-UA" sz="2000" dirty="0" smtClean="0">
                <a:solidFill>
                  <a:srgbClr val="FF0000"/>
                </a:solidFill>
              </a:rPr>
              <a:t>Одинадцятеро </a:t>
            </a:r>
            <a:r>
              <a:rPr lang="uk-UA" sz="2000" dirty="0"/>
              <a:t>з них стали переможцями (посівши </a:t>
            </a:r>
            <a:r>
              <a:rPr lang="uk-UA" sz="2000" dirty="0" smtClean="0"/>
              <a:t>І </a:t>
            </a:r>
            <a:r>
              <a:rPr lang="uk-UA" sz="2000" dirty="0"/>
              <a:t>та ІІІ місце), а саме:</a:t>
            </a:r>
            <a:endParaRPr lang="ru-RU" sz="2000" dirty="0"/>
          </a:p>
          <a:p>
            <a:r>
              <a:rPr lang="uk-UA" sz="2000" b="1" dirty="0">
                <a:solidFill>
                  <a:srgbClr val="FF0000"/>
                </a:solidFill>
              </a:rPr>
              <a:t>І </a:t>
            </a:r>
            <a:r>
              <a:rPr lang="uk-UA" sz="2000" b="1" dirty="0" smtClean="0">
                <a:solidFill>
                  <a:srgbClr val="FF0000"/>
                </a:solidFill>
              </a:rPr>
              <a:t>місце </a:t>
            </a:r>
            <a:r>
              <a:rPr lang="uk-UA" sz="2000" dirty="0" smtClean="0"/>
              <a:t>олімпіада з математики, </a:t>
            </a:r>
            <a:r>
              <a:rPr lang="uk-UA" sz="2000" dirty="0"/>
              <a:t>учениця 9 класу КЗ «</a:t>
            </a:r>
            <a:r>
              <a:rPr lang="uk-UA" sz="2000" dirty="0" err="1"/>
              <a:t>Сахновщинський</a:t>
            </a:r>
            <a:r>
              <a:rPr lang="uk-UA" sz="2000" dirty="0"/>
              <a:t> ліцей № 2»</a:t>
            </a:r>
            <a:r>
              <a:rPr lang="uk-UA" sz="2000" dirty="0" smtClean="0"/>
              <a:t> - Шпак </a:t>
            </a:r>
            <a:r>
              <a:rPr lang="uk-UA" sz="2000" dirty="0"/>
              <a:t>Анастасія Романівна, </a:t>
            </a:r>
            <a:r>
              <a:rPr lang="uk-UA" sz="2000" dirty="0" smtClean="0"/>
              <a:t>(</a:t>
            </a:r>
            <a:r>
              <a:rPr lang="uk-UA" sz="2000" dirty="0"/>
              <a:t>вчитель Шпак Валентина </a:t>
            </a:r>
            <a:r>
              <a:rPr lang="uk-UA" sz="2000" dirty="0" smtClean="0"/>
              <a:t>Михайлівна</a:t>
            </a:r>
            <a:r>
              <a:rPr lang="uk-UA" sz="2000" dirty="0"/>
              <a:t>)</a:t>
            </a:r>
            <a:r>
              <a:rPr lang="uk-UA" sz="2000" dirty="0" smtClean="0"/>
              <a:t>; </a:t>
            </a:r>
            <a:endParaRPr lang="uk-UA" sz="2000" dirty="0"/>
          </a:p>
          <a:p>
            <a:r>
              <a:rPr lang="uk-UA" sz="2000" b="1" dirty="0">
                <a:solidFill>
                  <a:srgbClr val="FF0000"/>
                </a:solidFill>
              </a:rPr>
              <a:t>І місце </a:t>
            </a:r>
            <a:r>
              <a:rPr lang="uk-UA" sz="2000" dirty="0" smtClean="0"/>
              <a:t>олімпіада з хімії, </a:t>
            </a:r>
            <a:r>
              <a:rPr lang="uk-UA" sz="2000" dirty="0"/>
              <a:t>учениця 9 класу КЗ «</a:t>
            </a:r>
            <a:r>
              <a:rPr lang="uk-UA" sz="2000" dirty="0" err="1"/>
              <a:t>Сахновщинський</a:t>
            </a:r>
            <a:r>
              <a:rPr lang="uk-UA" sz="2000" dirty="0"/>
              <a:t> ліцей № 2</a:t>
            </a:r>
            <a:r>
              <a:rPr lang="uk-UA" sz="2000" dirty="0" smtClean="0"/>
              <a:t>» - Шпак </a:t>
            </a:r>
            <a:r>
              <a:rPr lang="uk-UA" sz="2000" dirty="0"/>
              <a:t>Анастасія Романівна, </a:t>
            </a:r>
            <a:r>
              <a:rPr lang="uk-UA" sz="2000" dirty="0" smtClean="0"/>
              <a:t>(</a:t>
            </a:r>
            <a:r>
              <a:rPr lang="uk-UA" sz="2000" dirty="0"/>
              <a:t>вчитель Сараєва Валентина Михайлівна</a:t>
            </a:r>
            <a:r>
              <a:rPr lang="uk-UA" sz="2000" dirty="0" smtClean="0"/>
              <a:t>); </a:t>
            </a:r>
            <a:endParaRPr lang="uk-UA" sz="2000" dirty="0"/>
          </a:p>
          <a:p>
            <a:r>
              <a:rPr lang="uk-UA" sz="2000" b="1" dirty="0">
                <a:solidFill>
                  <a:srgbClr val="FF0000"/>
                </a:solidFill>
              </a:rPr>
              <a:t>І місце </a:t>
            </a:r>
            <a:r>
              <a:rPr lang="uk-UA" sz="2000" dirty="0"/>
              <a:t>олімпіада з </a:t>
            </a:r>
            <a:r>
              <a:rPr lang="uk-UA" sz="2000" dirty="0" smtClean="0"/>
              <a:t>історії, </a:t>
            </a:r>
            <a:r>
              <a:rPr lang="uk-UA" sz="2000" dirty="0"/>
              <a:t>учениця 10 класу КЗ «</a:t>
            </a:r>
            <a:r>
              <a:rPr lang="uk-UA" sz="2000" dirty="0" err="1"/>
              <a:t>Сахновщинський</a:t>
            </a:r>
            <a:r>
              <a:rPr lang="uk-UA" sz="2000" dirty="0"/>
              <a:t> ліцей № 1</a:t>
            </a:r>
            <a:r>
              <a:rPr lang="uk-UA" sz="2000" dirty="0" smtClean="0"/>
              <a:t>» - Лук’янович </a:t>
            </a:r>
            <a:r>
              <a:rPr lang="uk-UA" sz="2000" dirty="0"/>
              <a:t>Ксенія Олександрівна, </a:t>
            </a:r>
            <a:r>
              <a:rPr lang="uk-UA" sz="2000" dirty="0" smtClean="0"/>
              <a:t>(</a:t>
            </a:r>
            <a:r>
              <a:rPr lang="uk-UA" sz="2000" dirty="0"/>
              <a:t>вчитель </a:t>
            </a:r>
            <a:r>
              <a:rPr lang="uk-UA" sz="2000" dirty="0" err="1"/>
              <a:t>Перкіна</a:t>
            </a:r>
            <a:r>
              <a:rPr lang="uk-UA" sz="2000" dirty="0"/>
              <a:t> Світлана Федорівна</a:t>
            </a:r>
            <a:r>
              <a:rPr lang="uk-UA" sz="2000" dirty="0" smtClean="0"/>
              <a:t>); </a:t>
            </a:r>
            <a:endParaRPr lang="uk-UA" sz="2000" dirty="0"/>
          </a:p>
          <a:p>
            <a:r>
              <a:rPr lang="uk-UA" sz="2000" b="1" dirty="0">
                <a:solidFill>
                  <a:srgbClr val="FF0000"/>
                </a:solidFill>
              </a:rPr>
              <a:t>І місце </a:t>
            </a:r>
            <a:r>
              <a:rPr lang="uk-UA" sz="2000" dirty="0"/>
              <a:t>олімпіада з </a:t>
            </a:r>
            <a:r>
              <a:rPr lang="uk-UA" sz="2000" dirty="0" smtClean="0"/>
              <a:t>історії, </a:t>
            </a:r>
            <a:r>
              <a:rPr lang="uk-UA" sz="2000" dirty="0"/>
              <a:t>учениця 8 класу КЗ «</a:t>
            </a:r>
            <a:r>
              <a:rPr lang="uk-UA" sz="2000" dirty="0" err="1"/>
              <a:t>Сахновщинський</a:t>
            </a:r>
            <a:r>
              <a:rPr lang="uk-UA" sz="2000" dirty="0"/>
              <a:t> ліцей № 1</a:t>
            </a:r>
            <a:r>
              <a:rPr lang="uk-UA" sz="2000" dirty="0" smtClean="0"/>
              <a:t>» - </a:t>
            </a:r>
            <a:r>
              <a:rPr lang="uk-UA" sz="2000" dirty="0" err="1" smtClean="0"/>
              <a:t>Гончаренко</a:t>
            </a:r>
            <a:r>
              <a:rPr lang="uk-UA" sz="2000" dirty="0" smtClean="0"/>
              <a:t> </a:t>
            </a:r>
            <a:r>
              <a:rPr lang="uk-UA" sz="2000" dirty="0"/>
              <a:t>Влада Олександрівна, </a:t>
            </a:r>
            <a:r>
              <a:rPr lang="uk-UA" sz="2000" dirty="0" smtClean="0"/>
              <a:t>(</a:t>
            </a:r>
            <a:r>
              <a:rPr lang="uk-UA" sz="2000" dirty="0"/>
              <a:t>вчитель </a:t>
            </a:r>
            <a:r>
              <a:rPr lang="uk-UA" sz="2000" dirty="0" err="1"/>
              <a:t>Гунько</a:t>
            </a:r>
            <a:r>
              <a:rPr lang="uk-UA" sz="2000" dirty="0"/>
              <a:t> Світлана Юріївна</a:t>
            </a:r>
            <a:r>
              <a:rPr lang="uk-UA" sz="2000" dirty="0" smtClean="0"/>
              <a:t>); </a:t>
            </a:r>
            <a:endParaRPr lang="uk-UA" sz="2000" dirty="0"/>
          </a:p>
          <a:p>
            <a:r>
              <a:rPr lang="uk-UA" sz="2000" b="1" dirty="0">
                <a:solidFill>
                  <a:srgbClr val="FF0000"/>
                </a:solidFill>
              </a:rPr>
              <a:t>І місце </a:t>
            </a:r>
            <a:r>
              <a:rPr lang="uk-UA" sz="2000" dirty="0"/>
              <a:t>олімпіада з </a:t>
            </a:r>
            <a:r>
              <a:rPr lang="uk-UA" sz="2000" dirty="0" smtClean="0"/>
              <a:t>української мови </a:t>
            </a:r>
            <a:r>
              <a:rPr lang="uk-UA" sz="2000" dirty="0"/>
              <a:t>та </a:t>
            </a:r>
            <a:r>
              <a:rPr lang="uk-UA" sz="2000" dirty="0" smtClean="0"/>
              <a:t>літератури, </a:t>
            </a:r>
            <a:r>
              <a:rPr lang="uk-UA" sz="2000" dirty="0"/>
              <a:t>учениця 9 класу КЗ «</a:t>
            </a:r>
            <a:r>
              <a:rPr lang="uk-UA" sz="2000" dirty="0" err="1"/>
              <a:t>Сахновщинський</a:t>
            </a:r>
            <a:r>
              <a:rPr lang="uk-UA" sz="2000" dirty="0"/>
              <a:t> ліцей № 2</a:t>
            </a:r>
            <a:r>
              <a:rPr lang="uk-UA" sz="2000" dirty="0" smtClean="0"/>
              <a:t>» - Шпак </a:t>
            </a:r>
            <a:r>
              <a:rPr lang="uk-UA" sz="2000" dirty="0"/>
              <a:t>Анастасія Романівна, </a:t>
            </a:r>
            <a:r>
              <a:rPr lang="uk-UA" sz="2000" dirty="0" smtClean="0"/>
              <a:t>(</a:t>
            </a:r>
            <a:r>
              <a:rPr lang="uk-UA" sz="2000" dirty="0"/>
              <a:t>вчитель </a:t>
            </a:r>
            <a:r>
              <a:rPr lang="uk-UA" sz="2000" dirty="0" err="1"/>
              <a:t>Грузіна</a:t>
            </a:r>
            <a:r>
              <a:rPr lang="uk-UA" sz="2000" dirty="0"/>
              <a:t> Віра </a:t>
            </a:r>
            <a:r>
              <a:rPr lang="uk-UA" sz="2000" dirty="0" smtClean="0"/>
              <a:t>Анатоліївна; </a:t>
            </a:r>
            <a:endParaRPr lang="uk-UA" sz="2000" dirty="0"/>
          </a:p>
          <a:p>
            <a:endParaRPr lang="uk-UA" sz="2000" dirty="0"/>
          </a:p>
        </p:txBody>
      </p:sp>
    </p:spTree>
    <p:extLst>
      <p:ext uri="{BB962C8B-B14F-4D97-AF65-F5344CB8AC3E}">
        <p14:creationId xmlns:p14="http://schemas.microsoft.com/office/powerpoint/2010/main" val="11181132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080120"/>
          </a:xfrm>
        </p:spPr>
        <p:txBody>
          <a:bodyPr>
            <a:normAutofit fontScale="90000"/>
          </a:bodyPr>
          <a:lstStyle/>
          <a:p>
            <a:r>
              <a:rPr lang="uk-UA" dirty="0"/>
              <a:t>Всеукраїнські учнівські олімпіади з навчальних предметів</a:t>
            </a:r>
          </a:p>
        </p:txBody>
      </p:sp>
      <p:sp>
        <p:nvSpPr>
          <p:cNvPr id="3" name="Объект 2"/>
          <p:cNvSpPr>
            <a:spLocks noGrp="1"/>
          </p:cNvSpPr>
          <p:nvPr>
            <p:ph idx="1"/>
          </p:nvPr>
        </p:nvSpPr>
        <p:spPr>
          <a:xfrm>
            <a:off x="251520" y="1484784"/>
            <a:ext cx="8784976" cy="4896544"/>
          </a:xfrm>
        </p:spPr>
        <p:txBody>
          <a:bodyPr>
            <a:normAutofit fontScale="62500" lnSpcReduction="20000"/>
          </a:bodyPr>
          <a:lstStyle/>
          <a:p>
            <a:r>
              <a:rPr lang="uk-UA" b="1" dirty="0">
                <a:solidFill>
                  <a:srgbClr val="FF0000"/>
                </a:solidFill>
              </a:rPr>
              <a:t>ІІІ </a:t>
            </a:r>
            <a:r>
              <a:rPr lang="uk-UA" b="1" dirty="0" smtClean="0">
                <a:solidFill>
                  <a:srgbClr val="FF0000"/>
                </a:solidFill>
              </a:rPr>
              <a:t>місце </a:t>
            </a:r>
            <a:r>
              <a:rPr lang="uk-UA" dirty="0" smtClean="0"/>
              <a:t>олімпіада з хімії, учениця </a:t>
            </a:r>
            <a:r>
              <a:rPr lang="uk-UA" dirty="0"/>
              <a:t>8 класу КЗ «</a:t>
            </a:r>
            <a:r>
              <a:rPr lang="uk-UA" dirty="0" err="1"/>
              <a:t>Сахновщинський</a:t>
            </a:r>
            <a:r>
              <a:rPr lang="uk-UA" dirty="0"/>
              <a:t> ліцей </a:t>
            </a:r>
            <a:r>
              <a:rPr lang="uk-UA" dirty="0" smtClean="0"/>
              <a:t>№ </a:t>
            </a:r>
            <a:r>
              <a:rPr lang="uk-UA" dirty="0"/>
              <a:t>1» </a:t>
            </a:r>
            <a:r>
              <a:rPr lang="uk-UA" dirty="0" smtClean="0"/>
              <a:t>- </a:t>
            </a:r>
            <a:r>
              <a:rPr lang="uk-UA" dirty="0" err="1" smtClean="0"/>
              <a:t>Гончаренко</a:t>
            </a:r>
            <a:r>
              <a:rPr lang="uk-UA" dirty="0" smtClean="0"/>
              <a:t> </a:t>
            </a:r>
            <a:r>
              <a:rPr lang="uk-UA" dirty="0"/>
              <a:t>Влада </a:t>
            </a:r>
            <a:r>
              <a:rPr lang="uk-UA" dirty="0" smtClean="0"/>
              <a:t>Олександрівна</a:t>
            </a:r>
            <a:r>
              <a:rPr lang="uk-UA" dirty="0"/>
              <a:t> </a:t>
            </a:r>
            <a:r>
              <a:rPr lang="uk-UA" dirty="0" smtClean="0"/>
              <a:t> (</a:t>
            </a:r>
            <a:r>
              <a:rPr lang="uk-UA" dirty="0"/>
              <a:t>вчитель </a:t>
            </a:r>
            <a:r>
              <a:rPr lang="uk-UA" dirty="0" err="1"/>
              <a:t>Болюк</a:t>
            </a:r>
            <a:r>
              <a:rPr lang="uk-UA" dirty="0"/>
              <a:t> Тетяна </a:t>
            </a:r>
            <a:r>
              <a:rPr lang="uk-UA" dirty="0" smtClean="0"/>
              <a:t>Василівна); </a:t>
            </a:r>
            <a:endParaRPr lang="uk-UA" dirty="0"/>
          </a:p>
          <a:p>
            <a:r>
              <a:rPr lang="uk-UA" b="1" dirty="0">
                <a:solidFill>
                  <a:srgbClr val="FF0000"/>
                </a:solidFill>
              </a:rPr>
              <a:t>ІІІ </a:t>
            </a:r>
            <a:r>
              <a:rPr lang="uk-UA" b="1" dirty="0" smtClean="0">
                <a:solidFill>
                  <a:srgbClr val="FF0000"/>
                </a:solidFill>
              </a:rPr>
              <a:t>місце</a:t>
            </a:r>
            <a:r>
              <a:rPr lang="uk-UA" b="1" dirty="0">
                <a:solidFill>
                  <a:srgbClr val="FF0000"/>
                </a:solidFill>
              </a:rPr>
              <a:t> </a:t>
            </a:r>
            <a:r>
              <a:rPr lang="uk-UA" dirty="0"/>
              <a:t>олімпіада з хімії </a:t>
            </a:r>
            <a:r>
              <a:rPr lang="uk-UA" dirty="0" smtClean="0"/>
              <a:t>, </a:t>
            </a:r>
            <a:r>
              <a:rPr lang="uk-UA" dirty="0"/>
              <a:t>учениця 11 класу  КЗ «</a:t>
            </a:r>
            <a:r>
              <a:rPr lang="uk-UA" dirty="0" err="1"/>
              <a:t>Сахновщинський</a:t>
            </a:r>
            <a:r>
              <a:rPr lang="uk-UA" dirty="0"/>
              <a:t> ліцей № 1</a:t>
            </a:r>
            <a:r>
              <a:rPr lang="uk-UA" dirty="0" smtClean="0"/>
              <a:t>» - </a:t>
            </a:r>
            <a:r>
              <a:rPr lang="uk-UA" dirty="0" err="1" smtClean="0"/>
              <a:t>Герцева</a:t>
            </a:r>
            <a:r>
              <a:rPr lang="uk-UA" dirty="0" smtClean="0"/>
              <a:t> </a:t>
            </a:r>
            <a:r>
              <a:rPr lang="uk-UA" dirty="0"/>
              <a:t>Марія </a:t>
            </a:r>
            <a:r>
              <a:rPr lang="uk-UA" dirty="0" smtClean="0"/>
              <a:t>Дмитрівна (</a:t>
            </a:r>
            <a:r>
              <a:rPr lang="uk-UA" dirty="0"/>
              <a:t>вчитель </a:t>
            </a:r>
            <a:r>
              <a:rPr lang="uk-UA" dirty="0" err="1"/>
              <a:t>Болюк</a:t>
            </a:r>
            <a:r>
              <a:rPr lang="uk-UA" dirty="0"/>
              <a:t> Тетяна Василівна</a:t>
            </a:r>
            <a:r>
              <a:rPr lang="uk-UA" dirty="0" smtClean="0"/>
              <a:t>); </a:t>
            </a:r>
            <a:endParaRPr lang="uk-UA" dirty="0"/>
          </a:p>
          <a:p>
            <a:r>
              <a:rPr lang="uk-UA" b="1" dirty="0" smtClean="0">
                <a:solidFill>
                  <a:srgbClr val="FF0000"/>
                </a:solidFill>
              </a:rPr>
              <a:t>ІІІ місце </a:t>
            </a:r>
            <a:r>
              <a:rPr lang="uk-UA" dirty="0" smtClean="0"/>
              <a:t>олімпіада</a:t>
            </a:r>
            <a:r>
              <a:rPr lang="uk-UA" b="1" dirty="0" smtClean="0">
                <a:solidFill>
                  <a:srgbClr val="FF0000"/>
                </a:solidFill>
              </a:rPr>
              <a:t> </a:t>
            </a:r>
            <a:r>
              <a:rPr lang="uk-UA" dirty="0" smtClean="0"/>
              <a:t>з історії, </a:t>
            </a:r>
            <a:r>
              <a:rPr lang="uk-UA" dirty="0"/>
              <a:t>учениця 11 класу КЗ «</a:t>
            </a:r>
            <a:r>
              <a:rPr lang="uk-UA" dirty="0" err="1"/>
              <a:t>Сахновщинський</a:t>
            </a:r>
            <a:r>
              <a:rPr lang="uk-UA" dirty="0"/>
              <a:t> ліцей № 1</a:t>
            </a:r>
            <a:r>
              <a:rPr lang="uk-UA" dirty="0" smtClean="0"/>
              <a:t>» -  </a:t>
            </a:r>
            <a:r>
              <a:rPr lang="uk-UA" dirty="0" err="1" smtClean="0"/>
              <a:t>Герцева</a:t>
            </a:r>
            <a:r>
              <a:rPr lang="uk-UA" dirty="0" smtClean="0"/>
              <a:t> </a:t>
            </a:r>
            <a:r>
              <a:rPr lang="uk-UA" dirty="0"/>
              <a:t>Марія Дмитрівна, </a:t>
            </a:r>
            <a:r>
              <a:rPr lang="uk-UA" dirty="0" smtClean="0"/>
              <a:t>(</a:t>
            </a:r>
            <a:r>
              <a:rPr lang="uk-UA" dirty="0"/>
              <a:t>вчитель </a:t>
            </a:r>
            <a:r>
              <a:rPr lang="uk-UA" dirty="0" err="1"/>
              <a:t>Гунько</a:t>
            </a:r>
            <a:r>
              <a:rPr lang="uk-UA" dirty="0"/>
              <a:t> Світлана Юріївна</a:t>
            </a:r>
            <a:r>
              <a:rPr lang="uk-UA" dirty="0" smtClean="0"/>
              <a:t>); </a:t>
            </a:r>
            <a:endParaRPr lang="uk-UA" dirty="0"/>
          </a:p>
          <a:p>
            <a:r>
              <a:rPr lang="uk-UA" b="1" dirty="0">
                <a:solidFill>
                  <a:srgbClr val="FF0000"/>
                </a:solidFill>
              </a:rPr>
              <a:t>ІІІ </a:t>
            </a:r>
            <a:r>
              <a:rPr lang="uk-UA" b="1" dirty="0" smtClean="0">
                <a:solidFill>
                  <a:srgbClr val="FF0000"/>
                </a:solidFill>
              </a:rPr>
              <a:t>місце</a:t>
            </a:r>
            <a:r>
              <a:rPr lang="uk-UA" b="1" dirty="0">
                <a:solidFill>
                  <a:srgbClr val="FF0000"/>
                </a:solidFill>
              </a:rPr>
              <a:t> </a:t>
            </a:r>
            <a:r>
              <a:rPr lang="uk-UA" dirty="0" smtClean="0"/>
              <a:t>олімпіада з української мови </a:t>
            </a:r>
            <a:r>
              <a:rPr lang="uk-UA" dirty="0"/>
              <a:t>та </a:t>
            </a:r>
            <a:r>
              <a:rPr lang="uk-UA" dirty="0" smtClean="0"/>
              <a:t>літератури,</a:t>
            </a:r>
            <a:r>
              <a:rPr lang="uk-UA" dirty="0"/>
              <a:t> учениця 8 класу КЗ «</a:t>
            </a:r>
            <a:r>
              <a:rPr lang="uk-UA" dirty="0" err="1"/>
              <a:t>Сахновщинський</a:t>
            </a:r>
            <a:r>
              <a:rPr lang="uk-UA" dirty="0"/>
              <a:t> ліцей № 2</a:t>
            </a:r>
            <a:r>
              <a:rPr lang="uk-UA" dirty="0" smtClean="0"/>
              <a:t>» - </a:t>
            </a:r>
            <a:r>
              <a:rPr lang="uk-UA" dirty="0" err="1" smtClean="0"/>
              <a:t>Штефа</a:t>
            </a:r>
            <a:r>
              <a:rPr lang="uk-UA" dirty="0" smtClean="0"/>
              <a:t> </a:t>
            </a:r>
            <a:r>
              <a:rPr lang="uk-UA" dirty="0"/>
              <a:t>Олександра Юріївна, </a:t>
            </a:r>
            <a:r>
              <a:rPr lang="uk-UA" dirty="0" smtClean="0"/>
              <a:t>(</a:t>
            </a:r>
            <a:r>
              <a:rPr lang="uk-UA" dirty="0"/>
              <a:t>вчитель </a:t>
            </a:r>
            <a:r>
              <a:rPr lang="uk-UA" dirty="0" err="1"/>
              <a:t>Каніболоцька</a:t>
            </a:r>
            <a:r>
              <a:rPr lang="uk-UA" dirty="0"/>
              <a:t> Ольга Юріївна</a:t>
            </a:r>
            <a:r>
              <a:rPr lang="uk-UA" dirty="0" smtClean="0"/>
              <a:t>); </a:t>
            </a:r>
            <a:endParaRPr lang="uk-UA" dirty="0"/>
          </a:p>
          <a:p>
            <a:r>
              <a:rPr lang="uk-UA" b="1" dirty="0">
                <a:solidFill>
                  <a:srgbClr val="FF0000"/>
                </a:solidFill>
              </a:rPr>
              <a:t>ІІІ місце </a:t>
            </a:r>
            <a:r>
              <a:rPr lang="uk-UA" dirty="0"/>
              <a:t>олімпіада з </a:t>
            </a:r>
            <a:r>
              <a:rPr lang="uk-UA" dirty="0" smtClean="0"/>
              <a:t>математики, </a:t>
            </a:r>
            <a:r>
              <a:rPr lang="uk-UA" dirty="0"/>
              <a:t>учениця 8 класу КЗ «</a:t>
            </a:r>
            <a:r>
              <a:rPr lang="uk-UA" dirty="0" err="1"/>
              <a:t>Сахновщинський</a:t>
            </a:r>
            <a:r>
              <a:rPr lang="uk-UA" dirty="0"/>
              <a:t> ліцей № 2</a:t>
            </a:r>
            <a:r>
              <a:rPr lang="uk-UA" dirty="0" smtClean="0"/>
              <a:t>» - </a:t>
            </a:r>
            <a:r>
              <a:rPr lang="uk-UA" dirty="0" err="1" smtClean="0"/>
              <a:t>Штефа</a:t>
            </a:r>
            <a:r>
              <a:rPr lang="uk-UA" dirty="0" smtClean="0"/>
              <a:t> </a:t>
            </a:r>
            <a:r>
              <a:rPr lang="uk-UA" dirty="0"/>
              <a:t>Олександра Юріївна, </a:t>
            </a:r>
            <a:r>
              <a:rPr lang="uk-UA" dirty="0" smtClean="0"/>
              <a:t>(</a:t>
            </a:r>
            <a:r>
              <a:rPr lang="uk-UA" dirty="0"/>
              <a:t>вчитель Винник Валерій Степанович</a:t>
            </a:r>
            <a:r>
              <a:rPr lang="uk-UA" dirty="0" smtClean="0"/>
              <a:t>); </a:t>
            </a:r>
            <a:endParaRPr lang="uk-UA" dirty="0"/>
          </a:p>
          <a:p>
            <a:r>
              <a:rPr lang="uk-UA" b="1" dirty="0">
                <a:solidFill>
                  <a:srgbClr val="FF0000"/>
                </a:solidFill>
              </a:rPr>
              <a:t>ІІІ місце </a:t>
            </a:r>
            <a:r>
              <a:rPr lang="uk-UA" dirty="0"/>
              <a:t>олімпіада </a:t>
            </a:r>
            <a:r>
              <a:rPr lang="uk-UA" dirty="0" smtClean="0"/>
              <a:t> </a:t>
            </a:r>
            <a:r>
              <a:rPr lang="uk-UA" dirty="0"/>
              <a:t>з </a:t>
            </a:r>
            <a:r>
              <a:rPr lang="uk-UA" dirty="0" smtClean="0"/>
              <a:t>історії, </a:t>
            </a:r>
            <a:r>
              <a:rPr lang="uk-UA" dirty="0"/>
              <a:t>учениця 8 класу КЗ «</a:t>
            </a:r>
            <a:r>
              <a:rPr lang="uk-UA" dirty="0" err="1"/>
              <a:t>Сахновщинський</a:t>
            </a:r>
            <a:r>
              <a:rPr lang="uk-UA" dirty="0"/>
              <a:t> ліцей № 1</a:t>
            </a:r>
            <a:r>
              <a:rPr lang="uk-UA" dirty="0" smtClean="0"/>
              <a:t>» - </a:t>
            </a:r>
            <a:r>
              <a:rPr lang="uk-UA" dirty="0" err="1" smtClean="0"/>
              <a:t>Андрійченко</a:t>
            </a:r>
            <a:r>
              <a:rPr lang="uk-UA" dirty="0" smtClean="0"/>
              <a:t> </a:t>
            </a:r>
            <a:r>
              <a:rPr lang="uk-UA" dirty="0" err="1"/>
              <a:t>Авеліна</a:t>
            </a:r>
            <a:r>
              <a:rPr lang="uk-UA" dirty="0"/>
              <a:t> Андріївна, </a:t>
            </a:r>
            <a:r>
              <a:rPr lang="uk-UA" dirty="0" smtClean="0"/>
              <a:t>(</a:t>
            </a:r>
            <a:r>
              <a:rPr lang="uk-UA" dirty="0"/>
              <a:t>вчитель </a:t>
            </a:r>
            <a:r>
              <a:rPr lang="uk-UA" dirty="0" err="1"/>
              <a:t>Гунько</a:t>
            </a:r>
            <a:r>
              <a:rPr lang="uk-UA" dirty="0"/>
              <a:t> Світлана Юріївна</a:t>
            </a:r>
            <a:r>
              <a:rPr lang="uk-UA" dirty="0" smtClean="0"/>
              <a:t>);           </a:t>
            </a:r>
            <a:endParaRPr lang="uk-UA" dirty="0"/>
          </a:p>
        </p:txBody>
      </p:sp>
    </p:spTree>
    <p:extLst>
      <p:ext uri="{BB962C8B-B14F-4D97-AF65-F5344CB8AC3E}">
        <p14:creationId xmlns:p14="http://schemas.microsoft.com/office/powerpoint/2010/main" val="42008774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a:t>Всеукраїнські учнівські олімпіади з навчальних предметів</a:t>
            </a:r>
          </a:p>
        </p:txBody>
      </p:sp>
      <p:sp>
        <p:nvSpPr>
          <p:cNvPr id="3" name="Объект 2"/>
          <p:cNvSpPr>
            <a:spLocks noGrp="1"/>
          </p:cNvSpPr>
          <p:nvPr>
            <p:ph idx="1"/>
          </p:nvPr>
        </p:nvSpPr>
        <p:spPr>
          <a:xfrm>
            <a:off x="395536" y="1600201"/>
            <a:ext cx="8496944" cy="4205064"/>
          </a:xfrm>
        </p:spPr>
        <p:txBody>
          <a:bodyPr>
            <a:normAutofit fontScale="85000" lnSpcReduction="10000"/>
          </a:bodyPr>
          <a:lstStyle/>
          <a:p>
            <a:r>
              <a:rPr lang="uk-UA" sz="2400" b="1" dirty="0">
                <a:solidFill>
                  <a:srgbClr val="FF0000"/>
                </a:solidFill>
              </a:rPr>
              <a:t>ІІІ місце </a:t>
            </a:r>
            <a:r>
              <a:rPr lang="uk-UA" sz="2400" dirty="0"/>
              <a:t>олімпіада з </a:t>
            </a:r>
            <a:r>
              <a:rPr lang="uk-UA" sz="2400" dirty="0" smtClean="0"/>
              <a:t>фізики, </a:t>
            </a:r>
            <a:r>
              <a:rPr lang="uk-UA" sz="2400" dirty="0"/>
              <a:t>учень 8 класу КЗ «Шевченківський </a:t>
            </a:r>
            <a:r>
              <a:rPr lang="uk-UA" sz="2400" dirty="0" smtClean="0"/>
              <a:t>ліцей» - </a:t>
            </a:r>
            <a:r>
              <a:rPr lang="uk-UA" sz="2400" dirty="0" err="1" smtClean="0"/>
              <a:t>Касянчик</a:t>
            </a:r>
            <a:r>
              <a:rPr lang="uk-UA" sz="2400" dirty="0" smtClean="0"/>
              <a:t> </a:t>
            </a:r>
            <a:r>
              <a:rPr lang="uk-UA" sz="2400" dirty="0"/>
              <a:t>Тимур Вадимович, </a:t>
            </a:r>
            <a:r>
              <a:rPr lang="uk-UA" sz="2400" dirty="0" smtClean="0"/>
              <a:t>(</a:t>
            </a:r>
            <a:r>
              <a:rPr lang="uk-UA" sz="2400" dirty="0"/>
              <a:t>вчитель </a:t>
            </a:r>
            <a:r>
              <a:rPr lang="uk-UA" sz="2400" dirty="0" err="1"/>
              <a:t>Бойченко</a:t>
            </a:r>
            <a:r>
              <a:rPr lang="uk-UA" sz="2400" dirty="0"/>
              <a:t> Світлана Іванівна</a:t>
            </a:r>
            <a:r>
              <a:rPr lang="uk-UA" sz="2400" dirty="0" smtClean="0"/>
              <a:t>);</a:t>
            </a:r>
            <a:endParaRPr lang="uk-UA" sz="2400" dirty="0"/>
          </a:p>
          <a:p>
            <a:r>
              <a:rPr lang="uk-UA" sz="2400" b="1" dirty="0" smtClean="0">
                <a:solidFill>
                  <a:srgbClr val="FF0000"/>
                </a:solidFill>
              </a:rPr>
              <a:t>ІІІ </a:t>
            </a:r>
            <a:r>
              <a:rPr lang="uk-UA" sz="2400" b="1" dirty="0">
                <a:solidFill>
                  <a:srgbClr val="FF0000"/>
                </a:solidFill>
              </a:rPr>
              <a:t>місце </a:t>
            </a:r>
            <a:r>
              <a:rPr lang="uk-UA" sz="2400" dirty="0"/>
              <a:t>олімпіада з </a:t>
            </a:r>
            <a:r>
              <a:rPr lang="uk-UA" sz="2400" dirty="0" smtClean="0"/>
              <a:t>української мови </a:t>
            </a:r>
            <a:r>
              <a:rPr lang="uk-UA" sz="2400" dirty="0"/>
              <a:t>та </a:t>
            </a:r>
            <a:r>
              <a:rPr lang="uk-UA" sz="2400" dirty="0" smtClean="0"/>
              <a:t>літератури,</a:t>
            </a:r>
            <a:r>
              <a:rPr lang="uk-UA" sz="2400" dirty="0"/>
              <a:t> учениця 9 класу КЗ «</a:t>
            </a:r>
            <a:r>
              <a:rPr lang="uk-UA" sz="2400" dirty="0" err="1"/>
              <a:t>Сахновщинський</a:t>
            </a:r>
            <a:r>
              <a:rPr lang="uk-UA" sz="2400" dirty="0"/>
              <a:t> ліцей № </a:t>
            </a:r>
            <a:r>
              <a:rPr lang="uk-UA" sz="2400" dirty="0" smtClean="0"/>
              <a:t>1» - </a:t>
            </a:r>
            <a:r>
              <a:rPr lang="uk-UA" sz="2400" dirty="0" err="1" smtClean="0"/>
              <a:t>Будаєва</a:t>
            </a:r>
            <a:r>
              <a:rPr lang="uk-UA" sz="2400" dirty="0" smtClean="0"/>
              <a:t> Анна </a:t>
            </a:r>
            <a:r>
              <a:rPr lang="uk-UA" sz="2400" dirty="0"/>
              <a:t>Дмитрівна, </a:t>
            </a:r>
            <a:r>
              <a:rPr lang="uk-UA" sz="2400" dirty="0" smtClean="0"/>
              <a:t>(вчитель </a:t>
            </a:r>
            <a:r>
              <a:rPr lang="uk-UA" sz="2400" dirty="0" err="1" smtClean="0"/>
              <a:t>Маніна</a:t>
            </a:r>
            <a:r>
              <a:rPr lang="uk-UA" sz="2400" dirty="0" smtClean="0"/>
              <a:t> </a:t>
            </a:r>
            <a:r>
              <a:rPr lang="uk-UA" sz="2400" dirty="0"/>
              <a:t>Ярослава Іванівна</a:t>
            </a:r>
            <a:r>
              <a:rPr lang="uk-UA" sz="2400" dirty="0" smtClean="0"/>
              <a:t>);  </a:t>
            </a:r>
            <a:endParaRPr lang="uk-UA" sz="2400" dirty="0"/>
          </a:p>
          <a:p>
            <a:r>
              <a:rPr lang="uk-UA" sz="2400" b="1" dirty="0">
                <a:solidFill>
                  <a:srgbClr val="FF0000"/>
                </a:solidFill>
              </a:rPr>
              <a:t>ІІІ місце </a:t>
            </a:r>
            <a:r>
              <a:rPr lang="uk-UA" sz="2400" dirty="0" smtClean="0"/>
              <a:t>олімпіада з історії, </a:t>
            </a:r>
            <a:r>
              <a:rPr lang="uk-UA" sz="2400" dirty="0"/>
              <a:t>учениця 9 класу КЗ «</a:t>
            </a:r>
            <a:r>
              <a:rPr lang="uk-UA" sz="2400" dirty="0" err="1"/>
              <a:t>Сахновщинський</a:t>
            </a:r>
            <a:r>
              <a:rPr lang="uk-UA" sz="2400" dirty="0"/>
              <a:t> ліцей № 1»</a:t>
            </a:r>
            <a:r>
              <a:rPr lang="uk-UA" sz="2400" dirty="0" smtClean="0"/>
              <a:t> - </a:t>
            </a:r>
            <a:r>
              <a:rPr lang="uk-UA" sz="2400" dirty="0" err="1" smtClean="0"/>
              <a:t>Шикула</a:t>
            </a:r>
            <a:r>
              <a:rPr lang="uk-UA" sz="2400" dirty="0" smtClean="0"/>
              <a:t> </a:t>
            </a:r>
            <a:r>
              <a:rPr lang="uk-UA" sz="2400" dirty="0"/>
              <a:t>Поліна Русланівна, </a:t>
            </a:r>
            <a:r>
              <a:rPr lang="uk-UA" sz="2400" dirty="0" smtClean="0"/>
              <a:t>(</a:t>
            </a:r>
            <a:r>
              <a:rPr lang="uk-UA" sz="2400" dirty="0"/>
              <a:t>вчитель </a:t>
            </a:r>
            <a:r>
              <a:rPr lang="uk-UA" sz="2400" dirty="0" err="1"/>
              <a:t>Перкіна</a:t>
            </a:r>
            <a:r>
              <a:rPr lang="uk-UA" sz="2400" dirty="0"/>
              <a:t> Світлана Федорівна</a:t>
            </a:r>
            <a:r>
              <a:rPr lang="uk-UA" sz="2400" dirty="0" smtClean="0"/>
              <a:t>); </a:t>
            </a:r>
            <a:endParaRPr lang="uk-UA" sz="2400" dirty="0"/>
          </a:p>
          <a:p>
            <a:r>
              <a:rPr lang="uk-UA" sz="2400" b="1" dirty="0">
                <a:solidFill>
                  <a:srgbClr val="FF0000"/>
                </a:solidFill>
              </a:rPr>
              <a:t>ІІІ місце </a:t>
            </a:r>
            <a:r>
              <a:rPr lang="uk-UA" sz="2400" dirty="0"/>
              <a:t>олімпіада з </a:t>
            </a:r>
            <a:r>
              <a:rPr lang="uk-UA" sz="2400" dirty="0" smtClean="0"/>
              <a:t>історії, </a:t>
            </a:r>
            <a:r>
              <a:rPr lang="uk-UA" sz="2400" dirty="0"/>
              <a:t>учень 10 класу КЗ «</a:t>
            </a:r>
            <a:r>
              <a:rPr lang="uk-UA" sz="2400" dirty="0" err="1"/>
              <a:t>Новоолександрівський</a:t>
            </a:r>
            <a:r>
              <a:rPr lang="uk-UA" sz="2400" dirty="0"/>
              <a:t> ліцей</a:t>
            </a:r>
            <a:r>
              <a:rPr lang="uk-UA" sz="2400" dirty="0" smtClean="0"/>
              <a:t>» - Савельєв </a:t>
            </a:r>
            <a:r>
              <a:rPr lang="uk-UA" sz="2400" dirty="0"/>
              <a:t>Ілля Ігорович, </a:t>
            </a:r>
            <a:r>
              <a:rPr lang="uk-UA" sz="2400" dirty="0" smtClean="0"/>
              <a:t>(</a:t>
            </a:r>
            <a:r>
              <a:rPr lang="uk-UA" sz="2400" dirty="0"/>
              <a:t>вчитель Савельєва Анна Василівна</a:t>
            </a:r>
            <a:r>
              <a:rPr lang="uk-UA" sz="2400" dirty="0" smtClean="0"/>
              <a:t>); </a:t>
            </a:r>
            <a:endParaRPr lang="uk-UA" sz="2400" dirty="0"/>
          </a:p>
          <a:p>
            <a:r>
              <a:rPr lang="uk-UA" sz="2400" b="1" dirty="0">
                <a:solidFill>
                  <a:srgbClr val="FF0000"/>
                </a:solidFill>
              </a:rPr>
              <a:t>ІІІ місце </a:t>
            </a:r>
            <a:r>
              <a:rPr lang="uk-UA" sz="2400" dirty="0"/>
              <a:t>олімпіада з </a:t>
            </a:r>
            <a:r>
              <a:rPr lang="uk-UA" sz="2400" dirty="0" smtClean="0"/>
              <a:t> правознавства, </a:t>
            </a:r>
            <a:r>
              <a:rPr lang="uk-UA" sz="2400" dirty="0"/>
              <a:t>учениця 11 класу КЗ «</a:t>
            </a:r>
            <a:r>
              <a:rPr lang="uk-UA" sz="2400" dirty="0" err="1"/>
              <a:t>Новоолександрівський</a:t>
            </a:r>
            <a:r>
              <a:rPr lang="uk-UA" sz="2400" dirty="0"/>
              <a:t> ліцей» </a:t>
            </a:r>
            <a:r>
              <a:rPr lang="uk-UA" sz="2400" dirty="0" smtClean="0"/>
              <a:t>- </a:t>
            </a:r>
            <a:r>
              <a:rPr lang="uk-UA" sz="2400" dirty="0" err="1" smtClean="0"/>
              <a:t>Подобіна</a:t>
            </a:r>
            <a:r>
              <a:rPr lang="uk-UA" sz="2400" dirty="0" smtClean="0"/>
              <a:t> </a:t>
            </a:r>
            <a:r>
              <a:rPr lang="uk-UA" sz="2400" dirty="0"/>
              <a:t>Поліна Олександрівна, </a:t>
            </a:r>
            <a:r>
              <a:rPr lang="uk-UA" sz="2400" dirty="0" smtClean="0"/>
              <a:t>(</a:t>
            </a:r>
            <a:r>
              <a:rPr lang="uk-UA" sz="2400" dirty="0"/>
              <a:t>вчитель Савельєва Анна Василівна</a:t>
            </a:r>
            <a:r>
              <a:rPr lang="uk-UA" sz="2400" dirty="0" smtClean="0"/>
              <a:t>).</a:t>
            </a:r>
            <a:endParaRPr lang="uk-UA" sz="2400" dirty="0"/>
          </a:p>
          <a:p>
            <a:endParaRPr lang="uk-UA" dirty="0"/>
          </a:p>
        </p:txBody>
      </p:sp>
    </p:spTree>
    <p:extLst>
      <p:ext uri="{BB962C8B-B14F-4D97-AF65-F5344CB8AC3E}">
        <p14:creationId xmlns:p14="http://schemas.microsoft.com/office/powerpoint/2010/main" val="25500440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МАН</a:t>
            </a:r>
          </a:p>
        </p:txBody>
      </p:sp>
      <p:sp>
        <p:nvSpPr>
          <p:cNvPr id="3" name="Объект 2"/>
          <p:cNvSpPr>
            <a:spLocks noGrp="1"/>
          </p:cNvSpPr>
          <p:nvPr>
            <p:ph idx="1"/>
          </p:nvPr>
        </p:nvSpPr>
        <p:spPr>
          <a:xfrm>
            <a:off x="539552" y="1268760"/>
            <a:ext cx="8424936" cy="4824536"/>
          </a:xfrm>
        </p:spPr>
        <p:txBody>
          <a:bodyPr>
            <a:normAutofit fontScale="70000" lnSpcReduction="20000"/>
          </a:bodyPr>
          <a:lstStyle/>
          <a:p>
            <a:r>
              <a:rPr lang="uk-UA" dirty="0"/>
              <a:t>У І (територіальному) етапі </a:t>
            </a:r>
            <a:r>
              <a:rPr lang="uk-UA" dirty="0" smtClean="0"/>
              <a:t>Всеукраїнського конкурсу-захисту науково-дослідницьких робіт МАН України у </a:t>
            </a:r>
            <a:r>
              <a:rPr lang="uk-UA" dirty="0"/>
              <a:t>2025/2026 навчальному році взяли участь 4 учнів-членів із 3 закладів загальної середньої освіти. Роботи були представлені у таких відділеннях: «Історії» - 1 робота (</a:t>
            </a:r>
            <a:r>
              <a:rPr lang="uk-UA" dirty="0" err="1"/>
              <a:t>Мацегора</a:t>
            </a:r>
            <a:r>
              <a:rPr lang="uk-UA" dirty="0"/>
              <a:t> Іван, учень 10-го класу КЗ «</a:t>
            </a:r>
            <a:r>
              <a:rPr lang="uk-UA" dirty="0" err="1"/>
              <a:t>Сахновщинський</a:t>
            </a:r>
            <a:r>
              <a:rPr lang="uk-UA" dirty="0"/>
              <a:t> ліцей» № 2); «Математика» - 1 робота (Шпак Анастасія, учениця 9-го класу КЗ «</a:t>
            </a:r>
            <a:r>
              <a:rPr lang="uk-UA" dirty="0" err="1"/>
              <a:t>Сахновщинський</a:t>
            </a:r>
            <a:r>
              <a:rPr lang="uk-UA" dirty="0"/>
              <a:t> ліцей №2»); «Філологія» - 2 роботи (Рясна Віта, учениця 9-го класу КЗ «</a:t>
            </a:r>
            <a:r>
              <a:rPr lang="uk-UA" dirty="0" err="1"/>
              <a:t>Гришівський</a:t>
            </a:r>
            <a:r>
              <a:rPr lang="uk-UA" dirty="0"/>
              <a:t> ліцей», </a:t>
            </a:r>
            <a:r>
              <a:rPr lang="uk-UA" dirty="0" err="1"/>
              <a:t>Помазан</a:t>
            </a:r>
            <a:r>
              <a:rPr lang="uk-UA" dirty="0"/>
              <a:t> Евеліна, учениця 11-го класу КЗ «</a:t>
            </a:r>
            <a:r>
              <a:rPr lang="uk-UA" dirty="0" err="1"/>
              <a:t>Лигівський</a:t>
            </a:r>
            <a:r>
              <a:rPr lang="uk-UA" dirty="0"/>
              <a:t> ліцей»).</a:t>
            </a:r>
          </a:p>
          <a:p>
            <a:r>
              <a:rPr lang="uk-UA" dirty="0"/>
              <a:t>На ІІ (обласний ) етап конкурсу  було подано </a:t>
            </a:r>
            <a:r>
              <a:rPr lang="uk-UA" dirty="0" smtClean="0"/>
              <a:t>три роботи</a:t>
            </a:r>
          </a:p>
          <a:p>
            <a:pPr marL="0" indent="0">
              <a:buNone/>
            </a:pPr>
            <a:r>
              <a:rPr lang="uk-UA" dirty="0" smtClean="0"/>
              <a:t>     </a:t>
            </a:r>
            <a:r>
              <a:rPr lang="uk-UA" b="1" dirty="0" smtClean="0"/>
              <a:t>ПЕРЕМОГУ ОТРИМАВ</a:t>
            </a:r>
            <a:r>
              <a:rPr lang="uk-UA" dirty="0" smtClean="0"/>
              <a:t>:</a:t>
            </a:r>
          </a:p>
          <a:p>
            <a:r>
              <a:rPr lang="uk-UA" dirty="0" err="1" smtClean="0"/>
              <a:t>Мацегора</a:t>
            </a:r>
            <a:r>
              <a:rPr lang="uk-UA" dirty="0" smtClean="0"/>
              <a:t> </a:t>
            </a:r>
            <a:r>
              <a:rPr lang="uk-UA" dirty="0"/>
              <a:t>Іван, учень 10-го класу КЗ «</a:t>
            </a:r>
            <a:r>
              <a:rPr lang="uk-UA" dirty="0" err="1"/>
              <a:t>Сахновщинський</a:t>
            </a:r>
            <a:r>
              <a:rPr lang="uk-UA" dirty="0"/>
              <a:t>   ліцей № 2» (вчитель Грицай Тетяна Анатоліївна) </a:t>
            </a:r>
            <a:r>
              <a:rPr lang="uk-UA" b="1" dirty="0" smtClean="0">
                <a:solidFill>
                  <a:srgbClr val="FF0000"/>
                </a:solidFill>
              </a:rPr>
              <a:t>посів </a:t>
            </a:r>
            <a:r>
              <a:rPr lang="uk-UA" b="1" dirty="0">
                <a:solidFill>
                  <a:srgbClr val="FF0000"/>
                </a:solidFill>
              </a:rPr>
              <a:t>ІІІ місце</a:t>
            </a:r>
            <a:r>
              <a:rPr lang="uk-UA" dirty="0"/>
              <a:t>. Переможця було нагороджено одноразовою стипендією на суму 3000 гривень.</a:t>
            </a:r>
          </a:p>
          <a:p>
            <a:endParaRPr lang="uk-UA" dirty="0"/>
          </a:p>
        </p:txBody>
      </p:sp>
    </p:spTree>
    <p:extLst>
      <p:ext uri="{BB962C8B-B14F-4D97-AF65-F5344CB8AC3E}">
        <p14:creationId xmlns:p14="http://schemas.microsoft.com/office/powerpoint/2010/main" val="26205916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200" b="1" dirty="0" smtClean="0"/>
              <a:t>Всеукраїнський конкурс учнівської творчості серед учнів ЗЗСО</a:t>
            </a:r>
            <a:endParaRPr lang="uk-UA" sz="3200" b="1" dirty="0"/>
          </a:p>
        </p:txBody>
      </p:sp>
      <p:sp>
        <p:nvSpPr>
          <p:cNvPr id="3" name="Объект 2"/>
          <p:cNvSpPr>
            <a:spLocks noGrp="1"/>
          </p:cNvSpPr>
          <p:nvPr>
            <p:ph idx="1"/>
          </p:nvPr>
        </p:nvSpPr>
        <p:spPr>
          <a:xfrm>
            <a:off x="827584" y="1340768"/>
            <a:ext cx="8136904" cy="4785395"/>
          </a:xfrm>
        </p:spPr>
        <p:txBody>
          <a:bodyPr>
            <a:normAutofit fontScale="77500" lnSpcReduction="20000"/>
          </a:bodyPr>
          <a:lstStyle/>
          <a:p>
            <a:r>
              <a:rPr lang="uk-UA" dirty="0"/>
              <a:t>У грудні 2025 року проходив </a:t>
            </a:r>
            <a:r>
              <a:rPr lang="uk-UA" dirty="0" smtClean="0"/>
              <a:t>Всеукраїнський конкурс </a:t>
            </a:r>
            <a:r>
              <a:rPr lang="uk-UA" dirty="0"/>
              <a:t>учнівської творчості серед учнів закладів загальної середньої освіти за темою «Огонь запеклих не пече».</a:t>
            </a:r>
          </a:p>
          <a:p>
            <a:r>
              <a:rPr lang="uk-UA" dirty="0"/>
              <a:t>У ІІ (територіальному) етапі конкурсу взяв участь 1 </a:t>
            </a:r>
            <a:r>
              <a:rPr lang="uk-UA" dirty="0" smtClean="0"/>
              <a:t>заклад </a:t>
            </a:r>
            <a:r>
              <a:rPr lang="uk-UA" dirty="0"/>
              <a:t>загальної середньої освіти: КЗ «</a:t>
            </a:r>
            <a:r>
              <a:rPr lang="uk-UA" dirty="0" err="1"/>
              <a:t>Сахновщинський</a:t>
            </a:r>
            <a:r>
              <a:rPr lang="uk-UA" dirty="0"/>
              <a:t> ліцей № 2».</a:t>
            </a:r>
          </a:p>
          <a:p>
            <a:r>
              <a:rPr lang="uk-UA" dirty="0"/>
              <a:t>Для участі у ІІІ (обласному) етапі </a:t>
            </a:r>
            <a:r>
              <a:rPr lang="uk-UA" dirty="0" smtClean="0"/>
              <a:t>конкурсу  </a:t>
            </a:r>
            <a:r>
              <a:rPr lang="uk-UA" dirty="0"/>
              <a:t>було направлено роботу </a:t>
            </a:r>
            <a:r>
              <a:rPr lang="uk-UA" dirty="0" err="1"/>
              <a:t>Мацегори</a:t>
            </a:r>
            <a:r>
              <a:rPr lang="uk-UA" dirty="0"/>
              <a:t> Івана, учня 10-го класу КЗ «</a:t>
            </a:r>
            <a:r>
              <a:rPr lang="uk-UA" dirty="0" err="1"/>
              <a:t>Сахновщинський</a:t>
            </a:r>
            <a:r>
              <a:rPr lang="uk-UA" dirty="0"/>
              <a:t> ліцей № 2» (вчитель Грицай Тетяна Анатоліївна). </a:t>
            </a:r>
            <a:endParaRPr lang="uk-UA" dirty="0" smtClean="0"/>
          </a:p>
          <a:p>
            <a:r>
              <a:rPr lang="uk-UA" dirty="0" smtClean="0"/>
              <a:t>Учня </a:t>
            </a:r>
            <a:r>
              <a:rPr lang="uk-UA" dirty="0"/>
              <a:t>було визнано </a:t>
            </a:r>
            <a:r>
              <a:rPr lang="uk-UA" dirty="0" smtClean="0"/>
              <a:t>переможцем, </a:t>
            </a:r>
            <a:r>
              <a:rPr lang="uk-UA" dirty="0" smtClean="0"/>
              <a:t>нагороджено </a:t>
            </a:r>
            <a:r>
              <a:rPr lang="uk-UA" dirty="0"/>
              <a:t>дипломом </a:t>
            </a:r>
            <a:r>
              <a:rPr lang="uk-UA" b="1" dirty="0">
                <a:solidFill>
                  <a:srgbClr val="FF0000"/>
                </a:solidFill>
              </a:rPr>
              <a:t>ІІІ ступеня </a:t>
            </a:r>
            <a:r>
              <a:rPr lang="uk-UA" dirty="0"/>
              <a:t>та виплачено одноразову стипендію на суму 3 000 грн.</a:t>
            </a:r>
          </a:p>
          <a:p>
            <a:endParaRPr lang="uk-UA" dirty="0"/>
          </a:p>
        </p:txBody>
      </p:sp>
    </p:spTree>
    <p:extLst>
      <p:ext uri="{BB962C8B-B14F-4D97-AF65-F5344CB8AC3E}">
        <p14:creationId xmlns:p14="http://schemas.microsoft.com/office/powerpoint/2010/main" val="4141494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a:solidFill>
                  <a:srgbClr val="FF0000"/>
                </a:solidFill>
              </a:rPr>
              <a:t>Мережа закладів освіти </a:t>
            </a:r>
            <a:r>
              <a:rPr lang="uk-UA" b="1" dirty="0" err="1">
                <a:solidFill>
                  <a:srgbClr val="FF0000"/>
                </a:solidFill>
              </a:rPr>
              <a:t>Сахновщинської</a:t>
            </a:r>
            <a:r>
              <a:rPr lang="uk-UA" b="1" dirty="0">
                <a:solidFill>
                  <a:srgbClr val="FF0000"/>
                </a:solidFill>
              </a:rPr>
              <a:t> громади</a:t>
            </a:r>
            <a:endParaRPr lang="uk-UA" dirty="0"/>
          </a:p>
        </p:txBody>
      </p:sp>
      <p:sp>
        <p:nvSpPr>
          <p:cNvPr id="3" name="Объект 2"/>
          <p:cNvSpPr>
            <a:spLocks noGrp="1"/>
          </p:cNvSpPr>
          <p:nvPr>
            <p:ph idx="1"/>
          </p:nvPr>
        </p:nvSpPr>
        <p:spPr/>
        <p:txBody>
          <a:bodyPr>
            <a:normAutofit fontScale="62500" lnSpcReduction="20000"/>
          </a:bodyPr>
          <a:lstStyle/>
          <a:p>
            <a:r>
              <a:rPr lang="uk-UA" dirty="0"/>
              <a:t>7 ЗДО – </a:t>
            </a:r>
            <a:r>
              <a:rPr lang="uk-UA" dirty="0" err="1"/>
              <a:t>Сахновщинський</a:t>
            </a:r>
            <a:r>
              <a:rPr lang="uk-UA" dirty="0"/>
              <a:t> № 1; </a:t>
            </a:r>
            <a:r>
              <a:rPr lang="uk-UA" dirty="0" err="1"/>
              <a:t>Сахновщинський</a:t>
            </a:r>
            <a:r>
              <a:rPr lang="uk-UA" dirty="0"/>
              <a:t> № 2; </a:t>
            </a:r>
            <a:r>
              <a:rPr lang="uk-UA" dirty="0" err="1"/>
              <a:t>Дубовогрядський</a:t>
            </a:r>
            <a:r>
              <a:rPr lang="uk-UA" dirty="0"/>
              <a:t>; Костянтинівський; </a:t>
            </a:r>
            <a:r>
              <a:rPr lang="uk-UA" dirty="0" err="1"/>
              <a:t>Новоолександрівський</a:t>
            </a:r>
            <a:r>
              <a:rPr lang="uk-UA" dirty="0"/>
              <a:t>; </a:t>
            </a:r>
            <a:r>
              <a:rPr lang="uk-UA" dirty="0" err="1"/>
              <a:t>Сугарівський</a:t>
            </a:r>
            <a:r>
              <a:rPr lang="uk-UA" dirty="0"/>
              <a:t>; Шевченківський та </a:t>
            </a:r>
            <a:r>
              <a:rPr lang="uk-UA" dirty="0">
                <a:solidFill>
                  <a:srgbClr val="FF0000"/>
                </a:solidFill>
              </a:rPr>
              <a:t>5</a:t>
            </a:r>
            <a:r>
              <a:rPr lang="uk-UA" dirty="0" smtClean="0"/>
              <a:t> </a:t>
            </a:r>
            <a:r>
              <a:rPr lang="uk-UA" dirty="0"/>
              <a:t>дошкільних підрозділів.</a:t>
            </a:r>
          </a:p>
          <a:p>
            <a:r>
              <a:rPr lang="uk-UA" dirty="0" smtClean="0"/>
              <a:t>10 </a:t>
            </a:r>
            <a:r>
              <a:rPr lang="uk-UA" dirty="0"/>
              <a:t>ліцеїв – </a:t>
            </a:r>
            <a:r>
              <a:rPr lang="uk-UA" dirty="0" err="1"/>
              <a:t>Багаточернещинський</a:t>
            </a:r>
            <a:r>
              <a:rPr lang="uk-UA" dirty="0"/>
              <a:t>, </a:t>
            </a:r>
            <a:r>
              <a:rPr lang="uk-UA" dirty="0" err="1"/>
              <a:t>Гришівський</a:t>
            </a:r>
            <a:r>
              <a:rPr lang="uk-UA" dirty="0"/>
              <a:t>, </a:t>
            </a:r>
            <a:r>
              <a:rPr lang="uk-UA" dirty="0" err="1"/>
              <a:t>Катеринівський</a:t>
            </a:r>
            <a:r>
              <a:rPr lang="uk-UA" dirty="0"/>
              <a:t>, Костянтинівський, </a:t>
            </a:r>
            <a:r>
              <a:rPr lang="uk-UA" dirty="0" err="1"/>
              <a:t>Лигівський</a:t>
            </a:r>
            <a:r>
              <a:rPr lang="uk-UA" dirty="0"/>
              <a:t>, </a:t>
            </a:r>
            <a:r>
              <a:rPr lang="uk-UA" dirty="0" err="1"/>
              <a:t>Новоолександрівський</a:t>
            </a:r>
            <a:r>
              <a:rPr lang="uk-UA" dirty="0"/>
              <a:t>, </a:t>
            </a:r>
            <a:r>
              <a:rPr lang="uk-UA" dirty="0" err="1"/>
              <a:t>Огіївський</a:t>
            </a:r>
            <a:r>
              <a:rPr lang="uk-UA" dirty="0"/>
              <a:t>, </a:t>
            </a:r>
            <a:r>
              <a:rPr lang="uk-UA" dirty="0" err="1"/>
              <a:t>Сахновщинський</a:t>
            </a:r>
            <a:r>
              <a:rPr lang="uk-UA" dirty="0"/>
              <a:t> № 1, </a:t>
            </a:r>
            <a:r>
              <a:rPr lang="uk-UA" dirty="0" err="1"/>
              <a:t>Сахновщинський</a:t>
            </a:r>
            <a:r>
              <a:rPr lang="uk-UA" dirty="0"/>
              <a:t> № 2, Шевченківський;</a:t>
            </a:r>
            <a:endParaRPr lang="ru-RU" dirty="0"/>
          </a:p>
          <a:p>
            <a:r>
              <a:rPr lang="uk-UA" dirty="0" smtClean="0"/>
              <a:t>6 філій </a:t>
            </a:r>
            <a:r>
              <a:rPr lang="uk-UA" dirty="0"/>
              <a:t>– </a:t>
            </a:r>
            <a:r>
              <a:rPr lang="uk-UA" dirty="0" err="1" smtClean="0"/>
              <a:t>Дубовогрядська</a:t>
            </a:r>
            <a:r>
              <a:rPr lang="uk-UA" dirty="0" smtClean="0"/>
              <a:t> філія КЗ «</a:t>
            </a:r>
            <a:r>
              <a:rPr lang="uk-UA" dirty="0" err="1" smtClean="0"/>
              <a:t>Катеринівський</a:t>
            </a:r>
            <a:r>
              <a:rPr lang="uk-UA" dirty="0" smtClean="0"/>
              <a:t> ліцей»; </a:t>
            </a:r>
            <a:r>
              <a:rPr lang="uk-UA" dirty="0" err="1" smtClean="0"/>
              <a:t>Сугарівська</a:t>
            </a:r>
            <a:r>
              <a:rPr lang="uk-UA" dirty="0" smtClean="0"/>
              <a:t> </a:t>
            </a:r>
            <a:r>
              <a:rPr lang="uk-UA" dirty="0"/>
              <a:t>філія КЗ «</a:t>
            </a:r>
            <a:r>
              <a:rPr lang="uk-UA" dirty="0" err="1"/>
              <a:t>Сахновщинський</a:t>
            </a:r>
            <a:r>
              <a:rPr lang="uk-UA" dirty="0"/>
              <a:t> ліцей № 1»; </a:t>
            </a:r>
            <a:r>
              <a:rPr lang="uk-UA" dirty="0" err="1"/>
              <a:t>Лебедівська</a:t>
            </a:r>
            <a:r>
              <a:rPr lang="uk-UA" dirty="0"/>
              <a:t> філія КЗ «</a:t>
            </a:r>
            <a:r>
              <a:rPr lang="uk-UA" dirty="0" err="1"/>
              <a:t>Лигівський</a:t>
            </a:r>
            <a:r>
              <a:rPr lang="uk-UA" dirty="0"/>
              <a:t> ліцей</a:t>
            </a:r>
            <a:r>
              <a:rPr lang="uk-UA" dirty="0" smtClean="0"/>
              <a:t>»; </a:t>
            </a:r>
            <a:r>
              <a:rPr lang="uk-UA" dirty="0" err="1" smtClean="0"/>
              <a:t>Мотузівська</a:t>
            </a:r>
            <a:r>
              <a:rPr lang="uk-UA" dirty="0" smtClean="0"/>
              <a:t> філія </a:t>
            </a:r>
            <a:r>
              <a:rPr lang="uk-UA" dirty="0"/>
              <a:t>КЗ «</a:t>
            </a:r>
            <a:r>
              <a:rPr lang="uk-UA" dirty="0" err="1"/>
              <a:t>Лигівський</a:t>
            </a:r>
            <a:r>
              <a:rPr lang="uk-UA" dirty="0"/>
              <a:t> ліцей»;</a:t>
            </a:r>
            <a:r>
              <a:rPr lang="uk-UA" dirty="0" smtClean="0"/>
              <a:t> </a:t>
            </a:r>
            <a:r>
              <a:rPr lang="uk-UA" dirty="0" err="1"/>
              <a:t>Тавежнянська</a:t>
            </a:r>
            <a:r>
              <a:rPr lang="uk-UA" dirty="0"/>
              <a:t> філія КЗ “</a:t>
            </a:r>
            <a:r>
              <a:rPr lang="uk-UA" dirty="0" err="1"/>
              <a:t>Огіївський</a:t>
            </a:r>
            <a:r>
              <a:rPr lang="uk-UA" dirty="0"/>
              <a:t> ліцей</a:t>
            </a:r>
            <a:r>
              <a:rPr lang="uk-UA" dirty="0" smtClean="0"/>
              <a:t>”; </a:t>
            </a:r>
            <a:r>
              <a:rPr lang="uk-UA" dirty="0" err="1" smtClean="0"/>
              <a:t>Новочернещинська</a:t>
            </a:r>
            <a:r>
              <a:rPr lang="uk-UA" dirty="0" smtClean="0"/>
              <a:t> філія КЗ «Костянтинівський ліцей».</a:t>
            </a:r>
            <a:endParaRPr lang="uk-UA" dirty="0"/>
          </a:p>
          <a:p>
            <a:r>
              <a:rPr lang="uk-UA" dirty="0"/>
              <a:t>2 ПЗО – </a:t>
            </a:r>
            <a:r>
              <a:rPr lang="uk-UA" dirty="0" err="1"/>
              <a:t>Сахновщинський</a:t>
            </a:r>
            <a:r>
              <a:rPr lang="uk-UA" dirty="0"/>
              <a:t> БДЮТ; ДЮКФП “Олімп”.</a:t>
            </a:r>
          </a:p>
          <a:p>
            <a:r>
              <a:rPr lang="uk-UA" dirty="0"/>
              <a:t>1 – КУ “</a:t>
            </a:r>
            <a:r>
              <a:rPr lang="uk-UA" dirty="0" err="1"/>
              <a:t>Сахновщинський</a:t>
            </a:r>
            <a:r>
              <a:rPr lang="uk-UA" dirty="0"/>
              <a:t> ІРЦ”.</a:t>
            </a:r>
          </a:p>
          <a:p>
            <a:r>
              <a:rPr lang="uk-UA" dirty="0"/>
              <a:t>1 – Позаміський заклад оздоровлення та відпочинку “Лісовичок”</a:t>
            </a:r>
            <a:endParaRPr lang="ru-RU" dirty="0"/>
          </a:p>
          <a:p>
            <a:endParaRPr lang="ru-RU" dirty="0"/>
          </a:p>
        </p:txBody>
      </p:sp>
    </p:spTree>
    <p:extLst>
      <p:ext uri="{BB962C8B-B14F-4D97-AF65-F5344CB8AC3E}">
        <p14:creationId xmlns:p14="http://schemas.microsoft.com/office/powerpoint/2010/main" val="37776390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800" dirty="0" smtClean="0"/>
              <a:t>Міжнародний мовно-літературний конкурс </a:t>
            </a:r>
            <a:r>
              <a:rPr lang="uk-UA" sz="2800" dirty="0"/>
              <a:t>учнівської та студентської молоді імені Тараса Шевченка </a:t>
            </a:r>
          </a:p>
        </p:txBody>
      </p:sp>
      <p:sp>
        <p:nvSpPr>
          <p:cNvPr id="3" name="Объект 2"/>
          <p:cNvSpPr>
            <a:spLocks noGrp="1"/>
          </p:cNvSpPr>
          <p:nvPr>
            <p:ph idx="1"/>
          </p:nvPr>
        </p:nvSpPr>
        <p:spPr/>
        <p:txBody>
          <a:bodyPr>
            <a:normAutofit fontScale="85000" lnSpcReduction="10000"/>
          </a:bodyPr>
          <a:lstStyle/>
          <a:p>
            <a:r>
              <a:rPr lang="uk-UA" dirty="0" smtClean="0"/>
              <a:t>Для </a:t>
            </a:r>
            <a:r>
              <a:rPr lang="uk-UA" dirty="0"/>
              <a:t>участі у ІІІ (обласному) етапі конкурсу було направлено 7 робіт учнів закладів загальної середньої освіти: КЗ «</a:t>
            </a:r>
            <a:r>
              <a:rPr lang="uk-UA" dirty="0" err="1"/>
              <a:t>Багаточернещинський</a:t>
            </a:r>
            <a:r>
              <a:rPr lang="uk-UA" dirty="0"/>
              <a:t> ліцей», КЗ «</a:t>
            </a:r>
            <a:r>
              <a:rPr lang="uk-UA" dirty="0" err="1"/>
              <a:t>Сахновщинський</a:t>
            </a:r>
            <a:r>
              <a:rPr lang="uk-UA" dirty="0"/>
              <a:t> ліцей № 1», КЗ . «</a:t>
            </a:r>
            <a:r>
              <a:rPr lang="uk-UA" dirty="0" err="1"/>
              <a:t>Сахновщинський</a:t>
            </a:r>
            <a:r>
              <a:rPr lang="uk-UA" dirty="0"/>
              <a:t> ліцей № 2».</a:t>
            </a:r>
          </a:p>
          <a:p>
            <a:r>
              <a:rPr lang="uk-UA" b="1" dirty="0">
                <a:solidFill>
                  <a:srgbClr val="FF0000"/>
                </a:solidFill>
              </a:rPr>
              <a:t>ІІІ </a:t>
            </a:r>
            <a:r>
              <a:rPr lang="uk-UA" b="1" dirty="0" smtClean="0">
                <a:solidFill>
                  <a:srgbClr val="FF0000"/>
                </a:solidFill>
              </a:rPr>
              <a:t>місце </a:t>
            </a:r>
            <a:r>
              <a:rPr lang="uk-UA" dirty="0" smtClean="0"/>
              <a:t>посіла </a:t>
            </a:r>
            <a:r>
              <a:rPr lang="uk-UA" dirty="0"/>
              <a:t>учениця 7 класу КЗ «</a:t>
            </a:r>
            <a:r>
              <a:rPr lang="uk-UA" dirty="0" err="1"/>
              <a:t>Сахновщинський</a:t>
            </a:r>
            <a:r>
              <a:rPr lang="uk-UA" dirty="0"/>
              <a:t> ліцей № 1</a:t>
            </a:r>
            <a:r>
              <a:rPr lang="uk-UA" dirty="0" smtClean="0"/>
              <a:t>» - </a:t>
            </a:r>
            <a:r>
              <a:rPr lang="uk-UA" dirty="0" err="1" smtClean="0"/>
              <a:t>Літовченко</a:t>
            </a:r>
            <a:r>
              <a:rPr lang="uk-UA" dirty="0" smtClean="0"/>
              <a:t> </a:t>
            </a:r>
            <a:r>
              <a:rPr lang="uk-UA" dirty="0"/>
              <a:t>Людмила Михайлівна, </a:t>
            </a:r>
            <a:r>
              <a:rPr lang="uk-UA" dirty="0" smtClean="0"/>
              <a:t>(</a:t>
            </a:r>
            <a:r>
              <a:rPr lang="uk-UA" dirty="0"/>
              <a:t>вчитель </a:t>
            </a:r>
            <a:r>
              <a:rPr lang="uk-UA" dirty="0" err="1"/>
              <a:t>Рожкова</a:t>
            </a:r>
            <a:r>
              <a:rPr lang="uk-UA" dirty="0"/>
              <a:t> Наталія </a:t>
            </a:r>
            <a:r>
              <a:rPr lang="uk-UA" dirty="0" smtClean="0"/>
              <a:t>Олексіївна).</a:t>
            </a:r>
          </a:p>
          <a:p>
            <a:r>
              <a:rPr lang="uk-UA" dirty="0" smtClean="0"/>
              <a:t>Переможницю </a:t>
            </a:r>
            <a:r>
              <a:rPr lang="uk-UA" dirty="0"/>
              <a:t>було нагороджено щорічною одноразовою стипендією на суму 3 000 грн.</a:t>
            </a:r>
          </a:p>
          <a:p>
            <a:endParaRPr lang="uk-UA" dirty="0"/>
          </a:p>
        </p:txBody>
      </p:sp>
    </p:spTree>
    <p:extLst>
      <p:ext uri="{BB962C8B-B14F-4D97-AF65-F5344CB8AC3E}">
        <p14:creationId xmlns:p14="http://schemas.microsoft.com/office/powerpoint/2010/main" val="33865745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200" dirty="0" smtClean="0"/>
              <a:t>Міжнародний конкурс </a:t>
            </a:r>
            <a:r>
              <a:rPr lang="uk-UA" sz="3200" dirty="0"/>
              <a:t>з української мови імені Петра </a:t>
            </a:r>
            <a:r>
              <a:rPr lang="uk-UA" sz="3200" dirty="0" err="1"/>
              <a:t>Яцика</a:t>
            </a:r>
            <a:r>
              <a:rPr lang="uk-UA" sz="3200" dirty="0"/>
              <a:t> </a:t>
            </a:r>
          </a:p>
        </p:txBody>
      </p:sp>
      <p:sp>
        <p:nvSpPr>
          <p:cNvPr id="3" name="Объект 2"/>
          <p:cNvSpPr>
            <a:spLocks noGrp="1"/>
          </p:cNvSpPr>
          <p:nvPr>
            <p:ph idx="1"/>
          </p:nvPr>
        </p:nvSpPr>
        <p:spPr>
          <a:xfrm>
            <a:off x="457200" y="1412776"/>
            <a:ext cx="8229600" cy="4713387"/>
          </a:xfrm>
        </p:spPr>
        <p:txBody>
          <a:bodyPr>
            <a:normAutofit fontScale="70000" lnSpcReduction="20000"/>
          </a:bodyPr>
          <a:lstStyle/>
          <a:p>
            <a:r>
              <a:rPr lang="uk-UA" dirty="0" smtClean="0"/>
              <a:t>Для </a:t>
            </a:r>
            <a:r>
              <a:rPr lang="uk-UA" dirty="0"/>
              <a:t>участі у ІІІ (обласному) етапі конкурсу було направлено 9 робіт учнів закладів загальної середньої освіти: </a:t>
            </a:r>
            <a:r>
              <a:rPr lang="uk-UA" dirty="0" smtClean="0"/>
              <a:t>КЗ </a:t>
            </a:r>
            <a:r>
              <a:rPr lang="uk-UA" dirty="0"/>
              <a:t>«</a:t>
            </a:r>
            <a:r>
              <a:rPr lang="uk-UA" dirty="0" err="1"/>
              <a:t>Новоолександрівський</a:t>
            </a:r>
            <a:r>
              <a:rPr lang="uk-UA" dirty="0"/>
              <a:t> ліцей», КЗ «</a:t>
            </a:r>
            <a:r>
              <a:rPr lang="uk-UA" dirty="0" err="1"/>
              <a:t>Сахновщинський</a:t>
            </a:r>
            <a:r>
              <a:rPr lang="uk-UA" dirty="0"/>
              <a:t> ліцей № 1», КЗ «</a:t>
            </a:r>
            <a:r>
              <a:rPr lang="uk-UA" dirty="0" err="1"/>
              <a:t>Сахновщинський</a:t>
            </a:r>
            <a:r>
              <a:rPr lang="uk-UA" dirty="0"/>
              <a:t> ліцей № 2».</a:t>
            </a:r>
          </a:p>
          <a:p>
            <a:r>
              <a:rPr lang="uk-UA" b="1" dirty="0" smtClean="0">
                <a:solidFill>
                  <a:srgbClr val="FF0000"/>
                </a:solidFill>
              </a:rPr>
              <a:t>ІІІ місце </a:t>
            </a:r>
            <a:r>
              <a:rPr lang="uk-UA" dirty="0" smtClean="0"/>
              <a:t>посіла </a:t>
            </a:r>
            <a:r>
              <a:rPr lang="uk-UA" dirty="0"/>
              <a:t>учениця 3 класу КЗ «</a:t>
            </a:r>
            <a:r>
              <a:rPr lang="uk-UA" dirty="0" err="1"/>
              <a:t>Новоолександрівський</a:t>
            </a:r>
            <a:r>
              <a:rPr lang="uk-UA" dirty="0"/>
              <a:t> ліцей» </a:t>
            </a:r>
            <a:r>
              <a:rPr lang="uk-UA" dirty="0" smtClean="0"/>
              <a:t> -  </a:t>
            </a:r>
            <a:r>
              <a:rPr lang="uk-UA" dirty="0" err="1" smtClean="0"/>
              <a:t>Олендаренко</a:t>
            </a:r>
            <a:r>
              <a:rPr lang="uk-UA" dirty="0" smtClean="0"/>
              <a:t> </a:t>
            </a:r>
            <a:r>
              <a:rPr lang="uk-UA" dirty="0"/>
              <a:t>Віра Петрівна, </a:t>
            </a:r>
            <a:r>
              <a:rPr lang="uk-UA" dirty="0" smtClean="0"/>
              <a:t>(</a:t>
            </a:r>
            <a:r>
              <a:rPr lang="uk-UA" dirty="0"/>
              <a:t>вчитель Мірошниченко Інна Сергіївна</a:t>
            </a:r>
            <a:r>
              <a:rPr lang="uk-UA" dirty="0" smtClean="0"/>
              <a:t>); </a:t>
            </a:r>
          </a:p>
          <a:p>
            <a:r>
              <a:rPr lang="uk-UA" b="1" dirty="0" smtClean="0">
                <a:solidFill>
                  <a:srgbClr val="FF0000"/>
                </a:solidFill>
              </a:rPr>
              <a:t>ІІІ місце </a:t>
            </a:r>
            <a:r>
              <a:rPr lang="uk-UA" dirty="0" smtClean="0"/>
              <a:t>посіла </a:t>
            </a:r>
            <a:r>
              <a:rPr lang="uk-UA" dirty="0"/>
              <a:t>учениця 9 класу КЗ «</a:t>
            </a:r>
            <a:r>
              <a:rPr lang="uk-UA" dirty="0" err="1"/>
              <a:t>Сахновщинський</a:t>
            </a:r>
            <a:r>
              <a:rPr lang="uk-UA" dirty="0"/>
              <a:t> ліцей № 2» </a:t>
            </a:r>
            <a:r>
              <a:rPr lang="uk-UA" dirty="0" smtClean="0"/>
              <a:t>- Шпак </a:t>
            </a:r>
            <a:r>
              <a:rPr lang="uk-UA" dirty="0"/>
              <a:t>Анастасія Романівна, </a:t>
            </a:r>
            <a:r>
              <a:rPr lang="uk-UA" dirty="0" smtClean="0"/>
              <a:t>(</a:t>
            </a:r>
            <a:r>
              <a:rPr lang="uk-UA" dirty="0"/>
              <a:t>вчитель </a:t>
            </a:r>
            <a:r>
              <a:rPr lang="uk-UA" dirty="0" err="1"/>
              <a:t>Грузіна</a:t>
            </a:r>
            <a:r>
              <a:rPr lang="uk-UA" dirty="0"/>
              <a:t> Віра Анатоліївна</a:t>
            </a:r>
            <a:r>
              <a:rPr lang="uk-UA" dirty="0" smtClean="0"/>
              <a:t>); </a:t>
            </a:r>
          </a:p>
          <a:p>
            <a:r>
              <a:rPr lang="uk-UA" b="1" dirty="0" smtClean="0">
                <a:solidFill>
                  <a:srgbClr val="FF0000"/>
                </a:solidFill>
              </a:rPr>
              <a:t>ІІІ місце </a:t>
            </a:r>
            <a:r>
              <a:rPr lang="uk-UA" dirty="0" smtClean="0"/>
              <a:t>посіла </a:t>
            </a:r>
            <a:r>
              <a:rPr lang="uk-UA" dirty="0"/>
              <a:t>учениця 11 класу КЗ «</a:t>
            </a:r>
            <a:r>
              <a:rPr lang="uk-UA" dirty="0" err="1"/>
              <a:t>Новоолександрівський</a:t>
            </a:r>
            <a:r>
              <a:rPr lang="uk-UA" dirty="0"/>
              <a:t> ліцей</a:t>
            </a:r>
            <a:r>
              <a:rPr lang="uk-UA" dirty="0" smtClean="0"/>
              <a:t>» -  </a:t>
            </a:r>
            <a:r>
              <a:rPr lang="uk-UA" dirty="0" err="1" smtClean="0"/>
              <a:t>Подобіна</a:t>
            </a:r>
            <a:r>
              <a:rPr lang="uk-UA" dirty="0" smtClean="0"/>
              <a:t> </a:t>
            </a:r>
            <a:r>
              <a:rPr lang="uk-UA" dirty="0"/>
              <a:t>Поліна </a:t>
            </a:r>
            <a:r>
              <a:rPr lang="uk-UA" dirty="0" err="1"/>
              <a:t>Олексанлрівна</a:t>
            </a:r>
            <a:r>
              <a:rPr lang="uk-UA" dirty="0"/>
              <a:t>, </a:t>
            </a:r>
            <a:r>
              <a:rPr lang="uk-UA" dirty="0" smtClean="0"/>
              <a:t>(</a:t>
            </a:r>
            <a:r>
              <a:rPr lang="uk-UA" dirty="0"/>
              <a:t>вчитель Денисенко Алла </a:t>
            </a:r>
            <a:r>
              <a:rPr lang="uk-UA" dirty="0" smtClean="0"/>
              <a:t>Геннадіївна). </a:t>
            </a:r>
          </a:p>
          <a:p>
            <a:r>
              <a:rPr lang="uk-UA" dirty="0" smtClean="0"/>
              <a:t>Усіх </a:t>
            </a:r>
            <a:r>
              <a:rPr lang="uk-UA" dirty="0"/>
              <a:t>переможців ІІІ (обласного) етапу було нагороджено щорічною одноразовою стипендією на суму 9 000 гривень.</a:t>
            </a:r>
          </a:p>
          <a:p>
            <a:endParaRPr lang="uk-UA" dirty="0"/>
          </a:p>
        </p:txBody>
      </p:sp>
    </p:spTree>
    <p:extLst>
      <p:ext uri="{BB962C8B-B14F-4D97-AF65-F5344CB8AC3E}">
        <p14:creationId xmlns:p14="http://schemas.microsoft.com/office/powerpoint/2010/main" val="2568896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Відзначення переможців</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052736"/>
            <a:ext cx="8424936" cy="5328592"/>
          </a:xfrm>
          <a:prstGeom prst="rect">
            <a:avLst/>
          </a:prstGeom>
          <a:ln>
            <a:noFill/>
          </a:ln>
          <a:effectLst>
            <a:softEdge rad="112500"/>
          </a:effectLst>
        </p:spPr>
      </p:pic>
    </p:spTree>
    <p:extLst>
      <p:ext uri="{BB962C8B-B14F-4D97-AF65-F5344CB8AC3E}">
        <p14:creationId xmlns:p14="http://schemas.microsoft.com/office/powerpoint/2010/main" val="37728019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noAutofit/>
          </a:bodyPr>
          <a:lstStyle/>
          <a:p>
            <a:r>
              <a:rPr lang="uk-UA" sz="2000" dirty="0"/>
              <a:t>У 2025-2026 навчальному році учням – переможцям Всеукраїнських учнівських конкурсів та олімпіад було виплачено одноразову стипендію на суму </a:t>
            </a:r>
            <a:r>
              <a:rPr lang="uk-UA" sz="2000" b="1" dirty="0">
                <a:solidFill>
                  <a:srgbClr val="FF0000"/>
                </a:solidFill>
              </a:rPr>
              <a:t>74 000 </a:t>
            </a:r>
            <a:r>
              <a:rPr lang="uk-UA" sz="2000" dirty="0"/>
              <a:t>гривень.</a:t>
            </a:r>
            <a:br>
              <a:rPr lang="uk-UA" sz="2000" dirty="0"/>
            </a:br>
            <a:endParaRPr lang="uk-UA" sz="2000"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1600200"/>
            <a:ext cx="7272329" cy="4863370"/>
          </a:xfrm>
          <a:prstGeom prst="rect">
            <a:avLst/>
          </a:prstGeom>
          <a:ln>
            <a:noFill/>
          </a:ln>
          <a:effectLst>
            <a:softEdge rad="112500"/>
          </a:effectLst>
        </p:spPr>
      </p:pic>
    </p:spTree>
    <p:extLst>
      <p:ext uri="{BB962C8B-B14F-4D97-AF65-F5344CB8AC3E}">
        <p14:creationId xmlns:p14="http://schemas.microsoft.com/office/powerpoint/2010/main" val="25704404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76672"/>
            <a:ext cx="8856984" cy="940966"/>
          </a:xfrm>
        </p:spPr>
        <p:txBody>
          <a:bodyPr>
            <a:noAutofit/>
          </a:bodyPr>
          <a:lstStyle/>
          <a:p>
            <a:r>
              <a:rPr lang="uk-UA" sz="3600" b="1" dirty="0"/>
              <a:t>Фестиваль ораторського мистецтва</a:t>
            </a:r>
            <a:br>
              <a:rPr lang="uk-UA" sz="3600" b="1" dirty="0"/>
            </a:br>
            <a:endParaRPr lang="uk-UA" sz="3600" dirty="0"/>
          </a:p>
        </p:txBody>
      </p:sp>
      <p:sp>
        <p:nvSpPr>
          <p:cNvPr id="3" name="Объект 2"/>
          <p:cNvSpPr>
            <a:spLocks noGrp="1"/>
          </p:cNvSpPr>
          <p:nvPr>
            <p:ph sz="half" idx="1"/>
          </p:nvPr>
        </p:nvSpPr>
        <p:spPr>
          <a:xfrm>
            <a:off x="457200" y="1600200"/>
            <a:ext cx="4690864" cy="4525963"/>
          </a:xfrm>
        </p:spPr>
        <p:txBody>
          <a:bodyPr>
            <a:normAutofit fontScale="70000" lnSpcReduction="20000"/>
          </a:bodyPr>
          <a:lstStyle/>
          <a:p>
            <a:r>
              <a:rPr lang="uk-UA" dirty="0"/>
              <a:t>І</a:t>
            </a:r>
            <a:r>
              <a:rPr lang="uk-UA" dirty="0" smtClean="0"/>
              <a:t>з </a:t>
            </a:r>
            <a:r>
              <a:rPr lang="uk-UA" dirty="0"/>
              <a:t>нагоди 970-річчя Нестора Літописця у вересні 2025 року було проведено І (територіальний) етап фестивалю ораторського мистецтва серед учнів10-11-х класів закладів загальної середньої освіти.</a:t>
            </a:r>
          </a:p>
          <a:p>
            <a:r>
              <a:rPr lang="uk-UA" dirty="0"/>
              <a:t>Найбільш якісну підготовку і високу результативність участі у фестивалі показала </a:t>
            </a:r>
            <a:r>
              <a:rPr lang="uk-UA" dirty="0" err="1"/>
              <a:t>Краснокуцька</a:t>
            </a:r>
            <a:r>
              <a:rPr lang="uk-UA" dirty="0"/>
              <a:t> Валерія, учениця 10-го класу КЗ «</a:t>
            </a:r>
            <a:r>
              <a:rPr lang="uk-UA" dirty="0" err="1"/>
              <a:t>Лигівський</a:t>
            </a:r>
            <a:r>
              <a:rPr lang="uk-UA" dirty="0"/>
              <a:t> ліцей» (вчитель Мірошник Наталія Миколаївна). Ученицю визнано переможцем І (територіального) етапу фестивалю ораторського мистецтва та направлено виступ на участь у ІІ (обласному) етапі фестивалю.</a:t>
            </a:r>
          </a:p>
          <a:p>
            <a:endParaRPr lang="uk-UA"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24128" y="1600200"/>
            <a:ext cx="3096344" cy="4525963"/>
          </a:xfrm>
        </p:spPr>
      </p:pic>
    </p:spTree>
    <p:extLst>
      <p:ext uri="{BB962C8B-B14F-4D97-AF65-F5344CB8AC3E}">
        <p14:creationId xmlns:p14="http://schemas.microsoft.com/office/powerpoint/2010/main" val="16383092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Конкурси</a:t>
            </a:r>
          </a:p>
        </p:txBody>
      </p:sp>
      <p:pic>
        <p:nvPicPr>
          <p:cNvPr id="4" name="Объект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1844824"/>
            <a:ext cx="5436096" cy="4536504"/>
          </a:xfrm>
          <a:prstGeom prst="rect">
            <a:avLst/>
          </a:prstGeom>
          <a:ln>
            <a:noFill/>
          </a:ln>
          <a:effectLst>
            <a:outerShdw blurRad="292100" dist="139700" dir="2700000" algn="tl" rotWithShape="0">
              <a:srgbClr val="333333">
                <a:alpha val="65000"/>
              </a:srgbClr>
            </a:outerShdw>
          </a:effectLst>
        </p:spPr>
      </p:pic>
      <p:sp>
        <p:nvSpPr>
          <p:cNvPr id="3" name="Объект 2"/>
          <p:cNvSpPr>
            <a:spLocks noGrp="1"/>
          </p:cNvSpPr>
          <p:nvPr>
            <p:ph sz="half" idx="2"/>
          </p:nvPr>
        </p:nvSpPr>
        <p:spPr>
          <a:xfrm>
            <a:off x="5220072" y="1600200"/>
            <a:ext cx="3466728" cy="4525963"/>
          </a:xfrm>
        </p:spPr>
        <p:txBody>
          <a:bodyPr>
            <a:normAutofit fontScale="70000" lnSpcReduction="20000"/>
          </a:bodyPr>
          <a:lstStyle/>
          <a:p>
            <a:r>
              <a:rPr lang="uk-UA" dirty="0"/>
              <a:t>11 учнів КЗ «</a:t>
            </a:r>
            <a:r>
              <a:rPr lang="uk-UA" dirty="0" err="1"/>
              <a:t>Огіївський</a:t>
            </a:r>
            <a:r>
              <a:rPr lang="uk-UA" dirty="0"/>
              <a:t> ліцей» під керівництвом вчителя історії </a:t>
            </a:r>
            <a:r>
              <a:rPr lang="uk-UA" dirty="0" err="1"/>
              <a:t>Вальковської</a:t>
            </a:r>
            <a:r>
              <a:rPr lang="uk-UA" dirty="0"/>
              <a:t> Наталії Володимирівни, взяли участь у Всеукраїнському відкритому інтерактивному конкурсі МАН-ЮНІОР ЕРУДИТ, номінація історія, та були нагороджені сертифікатами І ступеня. Вчителя було нагороджено теж сертифікатом.</a:t>
            </a:r>
          </a:p>
          <a:p>
            <a:endParaRPr lang="uk-UA" dirty="0"/>
          </a:p>
        </p:txBody>
      </p:sp>
    </p:spTree>
    <p:extLst>
      <p:ext uri="{BB962C8B-B14F-4D97-AF65-F5344CB8AC3E}">
        <p14:creationId xmlns:p14="http://schemas.microsoft.com/office/powerpoint/2010/main" val="6593414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a:t>
            </a:r>
            <a:r>
              <a:rPr lang="uk-UA" dirty="0" err="1"/>
              <a:t>портивно-масова</a:t>
            </a:r>
            <a:r>
              <a:rPr lang="uk-UA" dirty="0"/>
              <a:t> робота</a:t>
            </a:r>
          </a:p>
        </p:txBody>
      </p:sp>
      <p:sp>
        <p:nvSpPr>
          <p:cNvPr id="3" name="Объект 2"/>
          <p:cNvSpPr>
            <a:spLocks noGrp="1"/>
          </p:cNvSpPr>
          <p:nvPr>
            <p:ph idx="1"/>
          </p:nvPr>
        </p:nvSpPr>
        <p:spPr/>
        <p:txBody>
          <a:bodyPr>
            <a:normAutofit fontScale="77500" lnSpcReduction="20000"/>
          </a:bodyPr>
          <a:lstStyle/>
          <a:p>
            <a:r>
              <a:rPr lang="uk-UA" dirty="0"/>
              <a:t>У 2025/2026 навчальному  році спортивно-масова робота проводилася у змішаному форматі. У закладах освіти протягом року проведено тематичні заходи у рамках Олімпійського тижня (олімпійський урок, змагання, естафети, вікторини), учні доєднались до всеукраїнської акції «Біла карта». Поряд з цим команди КЗ «</a:t>
            </a:r>
            <a:r>
              <a:rPr lang="uk-UA" dirty="0" err="1"/>
              <a:t>Катеринівський</a:t>
            </a:r>
            <a:r>
              <a:rPr lang="uk-UA" dirty="0"/>
              <a:t> ліцей», КЗ «</a:t>
            </a:r>
            <a:r>
              <a:rPr lang="uk-UA" dirty="0" err="1"/>
              <a:t>Багаточернещинський</a:t>
            </a:r>
            <a:r>
              <a:rPr lang="uk-UA" dirty="0"/>
              <a:t> ліцей», КЗ «</a:t>
            </a:r>
            <a:r>
              <a:rPr lang="uk-UA" dirty="0" err="1"/>
              <a:t>Сахновщинський</a:t>
            </a:r>
            <a:r>
              <a:rPr lang="uk-UA" dirty="0"/>
              <a:t> ліцей № 2», КЗ «Шевченківський ліцей» стали переможцями районного етапу   фізкультурно-оздоровчих заходів та змагань «Пліч-о-пліч всеукраїнські шкільні ліги» серед учнів та учениць закладів загальної середньої освіти у 2025-2026 навчальному році під гаслом «Разом переможемо».</a:t>
            </a:r>
            <a:r>
              <a:rPr lang="uk-UA" b="1" dirty="0"/>
              <a:t> </a:t>
            </a:r>
            <a:endParaRPr lang="uk-UA" dirty="0"/>
          </a:p>
        </p:txBody>
      </p:sp>
    </p:spTree>
    <p:extLst>
      <p:ext uri="{BB962C8B-B14F-4D97-AF65-F5344CB8AC3E}">
        <p14:creationId xmlns:p14="http://schemas.microsoft.com/office/powerpoint/2010/main" val="41081453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a:t>
            </a:r>
            <a:r>
              <a:rPr lang="uk-UA" dirty="0" err="1"/>
              <a:t>портивно-масова</a:t>
            </a:r>
            <a:r>
              <a:rPr lang="uk-UA" dirty="0"/>
              <a:t> робота</a:t>
            </a:r>
          </a:p>
        </p:txBody>
      </p:sp>
      <p:sp>
        <p:nvSpPr>
          <p:cNvPr id="3" name="Объект 2"/>
          <p:cNvSpPr>
            <a:spLocks noGrp="1"/>
          </p:cNvSpPr>
          <p:nvPr>
            <p:ph idx="1"/>
          </p:nvPr>
        </p:nvSpPr>
        <p:spPr/>
        <p:txBody>
          <a:bodyPr>
            <a:normAutofit fontScale="92500" lnSpcReduction="10000"/>
          </a:bodyPr>
          <a:lstStyle/>
          <a:p>
            <a:r>
              <a:rPr lang="uk-UA" dirty="0"/>
              <a:t>Продемонструвавши, відмінну фізичну підготовку команди дівчат 5-9 та 10-11 класів з баскетболу  КЗ «</a:t>
            </a:r>
            <a:r>
              <a:rPr lang="uk-UA" dirty="0" err="1"/>
              <a:t>Катеринівський</a:t>
            </a:r>
            <a:r>
              <a:rPr lang="uk-UA" dirty="0"/>
              <a:t> ліцей» (вчитель Афанасьєв Артем Олександрович) та команда юнаків 5-9 класів з волейболу  КЗ «Шевченківський ліцей» (вчитель </a:t>
            </a:r>
            <a:r>
              <a:rPr lang="uk-UA" dirty="0" err="1"/>
              <a:t>Какадій</a:t>
            </a:r>
            <a:r>
              <a:rPr lang="uk-UA" dirty="0"/>
              <a:t> Олександр Сергійович) стали переможцями  обласного етапу </a:t>
            </a:r>
            <a:r>
              <a:rPr lang="uk-UA" dirty="0" smtClean="0"/>
              <a:t>змагань </a:t>
            </a:r>
            <a:r>
              <a:rPr lang="uk-UA" dirty="0"/>
              <a:t>Всеукраїнські шкільні ліги "Пліч-о-пліч" та представниками Харківщини на всеукраїнському рівні. </a:t>
            </a:r>
          </a:p>
        </p:txBody>
      </p:sp>
    </p:spTree>
    <p:extLst>
      <p:ext uri="{BB962C8B-B14F-4D97-AF65-F5344CB8AC3E}">
        <p14:creationId xmlns:p14="http://schemas.microsoft.com/office/powerpoint/2010/main" val="33813807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Переможці обласного етапу</a:t>
            </a:r>
            <a:endParaRPr lang="uk-UA"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45577" y="2951051"/>
            <a:ext cx="4818589" cy="3629000"/>
          </a:xfrm>
          <a:prstGeom prst="rect">
            <a:avLst/>
          </a:prstGeom>
          <a:ln>
            <a:noFill/>
          </a:ln>
          <a:effectLst>
            <a:softEdge rad="112500"/>
          </a:effectLst>
        </p:spPr>
      </p:pic>
      <p:pic>
        <p:nvPicPr>
          <p:cNvPr id="1028" name="Picture 4" descr="F:\волейбол какаді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86855"/>
            <a:ext cx="4686218" cy="35283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2746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smtClean="0"/>
              <a:t>Фінальний етап</a:t>
            </a:r>
            <a:endParaRPr lang="uk-UA" dirty="0"/>
          </a:p>
        </p:txBody>
      </p:sp>
      <p:pic>
        <p:nvPicPr>
          <p:cNvPr id="7" name="Объект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23528" y="1412776"/>
            <a:ext cx="4536504" cy="5256584"/>
          </a:xfrm>
          <a:prstGeom prst="rect">
            <a:avLst/>
          </a:prstGeom>
          <a:ln>
            <a:noFill/>
          </a:ln>
          <a:effectLst>
            <a:softEdge rad="112500"/>
          </a:effectLst>
        </p:spPr>
      </p:pic>
      <p:sp>
        <p:nvSpPr>
          <p:cNvPr id="6" name="Объект 5"/>
          <p:cNvSpPr>
            <a:spLocks noGrp="1"/>
          </p:cNvSpPr>
          <p:nvPr>
            <p:ph sz="half" idx="2"/>
          </p:nvPr>
        </p:nvSpPr>
        <p:spPr/>
        <p:txBody>
          <a:bodyPr>
            <a:normAutofit fontScale="92500" lnSpcReduction="20000"/>
          </a:bodyPr>
          <a:lstStyle/>
          <a:p>
            <a:r>
              <a:rPr lang="uk-UA" dirty="0"/>
              <a:t>Команда КЗ "Шевченківський ліцей", під керівництвом тренера Олександра </a:t>
            </a:r>
            <a:r>
              <a:rPr lang="uk-UA" dirty="0" err="1"/>
              <a:t>Какадія</a:t>
            </a:r>
            <a:r>
              <a:rPr lang="uk-UA" dirty="0"/>
              <a:t>  представила Харківщину на фінальному етапі змагань Всеукраїнські шкільні ліги "Пліч-о-пліч" з волейболу серед юнаків 5-9 класів, що відбулися з 8 по 11 червня в місті Києві.</a:t>
            </a:r>
          </a:p>
          <a:p>
            <a:endParaRPr lang="uk-UA" dirty="0"/>
          </a:p>
        </p:txBody>
      </p:sp>
    </p:spTree>
    <p:extLst>
      <p:ext uri="{BB962C8B-B14F-4D97-AF65-F5344CB8AC3E}">
        <p14:creationId xmlns:p14="http://schemas.microsoft.com/office/powerpoint/2010/main" val="6308041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Дошкільна освіта</a:t>
            </a:r>
          </a:p>
        </p:txBody>
      </p:sp>
      <p:sp>
        <p:nvSpPr>
          <p:cNvPr id="3" name="Объект 2"/>
          <p:cNvSpPr>
            <a:spLocks noGrp="1"/>
          </p:cNvSpPr>
          <p:nvPr>
            <p:ph idx="1"/>
          </p:nvPr>
        </p:nvSpPr>
        <p:spPr>
          <a:xfrm>
            <a:off x="457200" y="1340768"/>
            <a:ext cx="8229600" cy="4785395"/>
          </a:xfrm>
        </p:spPr>
        <p:txBody>
          <a:bodyPr>
            <a:normAutofit fontScale="62500" lnSpcReduction="20000"/>
          </a:bodyPr>
          <a:lstStyle/>
          <a:p>
            <a:r>
              <a:rPr lang="uk-UA" dirty="0" smtClean="0"/>
              <a:t>КЗ «</a:t>
            </a:r>
            <a:r>
              <a:rPr lang="uk-UA" dirty="0" err="1" smtClean="0"/>
              <a:t>Сахновщинський</a:t>
            </a:r>
            <a:r>
              <a:rPr lang="uk-UA" dirty="0" smtClean="0"/>
              <a:t> ЗДО №2» та дошкільні підрозділи КЗ «</a:t>
            </a:r>
            <a:r>
              <a:rPr lang="uk-UA" dirty="0" err="1" smtClean="0"/>
              <a:t>Багаточернещинський</a:t>
            </a:r>
            <a:r>
              <a:rPr lang="uk-UA" dirty="0" smtClean="0"/>
              <a:t> ліцей», КЗ «</a:t>
            </a:r>
            <a:r>
              <a:rPr lang="uk-UA" dirty="0" err="1" smtClean="0"/>
              <a:t>Катеринівський</a:t>
            </a:r>
            <a:r>
              <a:rPr lang="uk-UA" dirty="0" smtClean="0"/>
              <a:t> ліцей», КЗ «</a:t>
            </a:r>
            <a:r>
              <a:rPr lang="uk-UA" dirty="0" err="1" smtClean="0"/>
              <a:t>Огіївський</a:t>
            </a:r>
            <a:r>
              <a:rPr lang="uk-UA" dirty="0" smtClean="0"/>
              <a:t> ліцей» працюють за змішаною формою навчання. </a:t>
            </a:r>
          </a:p>
          <a:p>
            <a:r>
              <a:rPr lang="uk-UA" dirty="0" smtClean="0"/>
              <a:t>Всі інші заклади дошкільної освіти здійснюють </a:t>
            </a:r>
            <a:r>
              <a:rPr lang="uk-UA" dirty="0"/>
              <a:t>освітню діяльність з використанням дистанційної форми організації освітнього процесу. </a:t>
            </a:r>
            <a:endParaRPr lang="ru-RU" dirty="0"/>
          </a:p>
          <a:p>
            <a:r>
              <a:rPr lang="uk-UA" dirty="0" smtClean="0"/>
              <a:t>Станом </a:t>
            </a:r>
            <a:r>
              <a:rPr lang="uk-UA" dirty="0"/>
              <a:t>на серпень 2026 року в громаді проживає 634 дитини віком від 0-6 років, з них дітей віком від 3 до 6 (7) років – 437 осіб, з них 378 дітей (86 %) охоплені дошкільною освітою в закладах дошкільної освіти.</a:t>
            </a:r>
          </a:p>
          <a:p>
            <a:r>
              <a:rPr lang="uk-UA" dirty="0"/>
              <a:t>У закладах дошкільної освіти функціонує 31 група (з них 7 – раннього віку, 5 – дошкільного віку, 15 – різновікових та 4- інклюзивні). </a:t>
            </a:r>
          </a:p>
          <a:p>
            <a:r>
              <a:rPr lang="uk-UA" dirty="0"/>
              <a:t>Заклади дошкільної освіти відвідують 485 дітей дошкільного віку, з них 378 дітей віком від 3 до 6(7) років. </a:t>
            </a:r>
            <a:endParaRPr lang="uk-UA" dirty="0" smtClean="0"/>
          </a:p>
          <a:p>
            <a:r>
              <a:rPr lang="uk-UA" dirty="0" smtClean="0"/>
              <a:t>На </a:t>
            </a:r>
            <a:r>
              <a:rPr lang="uk-UA" dirty="0"/>
              <a:t>території </a:t>
            </a:r>
            <a:r>
              <a:rPr lang="uk-UA" dirty="0" smtClean="0"/>
              <a:t>громади проживає </a:t>
            </a:r>
            <a:r>
              <a:rPr lang="uk-UA" dirty="0"/>
              <a:t>137 дітей старшого дошкільного віку, всі діти відвідують заклади дошкільної освіти. </a:t>
            </a:r>
          </a:p>
          <a:p>
            <a:pPr marL="0" indent="0">
              <a:buNone/>
            </a:pPr>
            <a:endParaRPr lang="ru-RU" dirty="0"/>
          </a:p>
          <a:p>
            <a:endParaRPr lang="uk-UA" dirty="0"/>
          </a:p>
        </p:txBody>
      </p:sp>
    </p:spTree>
    <p:extLst>
      <p:ext uri="{BB962C8B-B14F-4D97-AF65-F5344CB8AC3E}">
        <p14:creationId xmlns:p14="http://schemas.microsoft.com/office/powerpoint/2010/main" val="26322260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Фінальний етап</a:t>
            </a:r>
            <a:endParaRPr lang="uk-UA" dirty="0"/>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79512" y="1484783"/>
            <a:ext cx="4968552" cy="431545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Объект 3"/>
          <p:cNvSpPr>
            <a:spLocks noGrp="1"/>
          </p:cNvSpPr>
          <p:nvPr>
            <p:ph sz="half" idx="2"/>
          </p:nvPr>
        </p:nvSpPr>
        <p:spPr>
          <a:xfrm>
            <a:off x="5076056" y="1412776"/>
            <a:ext cx="3888432" cy="5184576"/>
          </a:xfrm>
        </p:spPr>
        <p:txBody>
          <a:bodyPr>
            <a:normAutofit fontScale="70000" lnSpcReduction="20000"/>
          </a:bodyPr>
          <a:lstStyle/>
          <a:p>
            <a:r>
              <a:rPr lang="uk-UA" sz="3300" dirty="0"/>
              <a:t>Протягом двох днів з 16 по 17 червня місто Черкаси приймало фінальні змагання </a:t>
            </a:r>
            <a:r>
              <a:rPr lang="uk-UA" sz="3300" dirty="0" err="1"/>
              <a:t>проєкту</a:t>
            </a:r>
            <a:r>
              <a:rPr lang="uk-UA" sz="3300" dirty="0"/>
              <a:t> Всеукраїнські шкільні ліги "Пліч-о-пліч" з баскетболу 3*3 серед учениць 5-9 </a:t>
            </a:r>
            <a:r>
              <a:rPr lang="uk-UA" sz="3300" dirty="0" smtClean="0"/>
              <a:t>класів. Харківщину </a:t>
            </a:r>
            <a:r>
              <a:rPr lang="uk-UA" sz="3300" dirty="0"/>
              <a:t>на даному етапі змагань представляли дівчата з КЗ "</a:t>
            </a:r>
            <a:r>
              <a:rPr lang="uk-UA" sz="3300" dirty="0" err="1"/>
              <a:t>Катеринівський</a:t>
            </a:r>
            <a:r>
              <a:rPr lang="uk-UA" sz="3300" dirty="0"/>
              <a:t> ліцей" під керівництвом тренера Артема Афанасьєва. За підсумками змагань, наша команда зайняла 9 місце серед 20 учасників.</a:t>
            </a:r>
          </a:p>
          <a:p>
            <a:endParaRPr lang="uk-UA" dirty="0"/>
          </a:p>
        </p:txBody>
      </p:sp>
    </p:spTree>
    <p:extLst>
      <p:ext uri="{BB962C8B-B14F-4D97-AF65-F5344CB8AC3E}">
        <p14:creationId xmlns:p14="http://schemas.microsoft.com/office/powerpoint/2010/main" val="39105361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13308" y="0"/>
            <a:ext cx="8229600" cy="1143000"/>
          </a:xfrm>
        </p:spPr>
        <p:txBody>
          <a:bodyPr/>
          <a:lstStyle/>
          <a:p>
            <a:r>
              <a:rPr lang="uk-UA" dirty="0" smtClean="0"/>
              <a:t>Фінальний етап</a:t>
            </a:r>
            <a:endParaRPr lang="uk-UA"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28108" y="3314700"/>
            <a:ext cx="4248472" cy="3456384"/>
          </a:xfrm>
          <a:prstGeom prst="rect">
            <a:avLst/>
          </a:prstGeom>
          <a:ln>
            <a:noFill/>
          </a:ln>
          <a:effectLst>
            <a:softEdge rad="112500"/>
          </a:effectLst>
        </p:spPr>
      </p:pic>
      <p:sp>
        <p:nvSpPr>
          <p:cNvPr id="4" name="Объект 3"/>
          <p:cNvSpPr>
            <a:spLocks noGrp="1"/>
          </p:cNvSpPr>
          <p:nvPr>
            <p:ph sz="half" idx="4294967295"/>
          </p:nvPr>
        </p:nvSpPr>
        <p:spPr>
          <a:xfrm>
            <a:off x="251520" y="1052736"/>
            <a:ext cx="8543552" cy="2376264"/>
          </a:xfrm>
        </p:spPr>
        <p:txBody>
          <a:bodyPr>
            <a:normAutofit fontScale="77500" lnSpcReduction="20000"/>
          </a:bodyPr>
          <a:lstStyle/>
          <a:p>
            <a:r>
              <a:rPr lang="uk-UA" dirty="0"/>
              <a:t>З 29.06 по 04.07 в місті Києві відбувся фінальний етап </a:t>
            </a:r>
            <a:r>
              <a:rPr lang="uk-UA" dirty="0" smtClean="0"/>
              <a:t>щорічних змагань </a:t>
            </a:r>
            <a:r>
              <a:rPr lang="uk-UA" dirty="0"/>
              <a:t>Всеукраїнські шкільні ліги "Пліч-о-пліч" з баскетболу серед дівчат 9-11 </a:t>
            </a:r>
            <a:r>
              <a:rPr lang="uk-UA" dirty="0" smtClean="0"/>
              <a:t>класів. </a:t>
            </a:r>
            <a:r>
              <a:rPr lang="uk-UA" dirty="0"/>
              <a:t>Н</a:t>
            </a:r>
            <a:r>
              <a:rPr lang="uk-UA" dirty="0" smtClean="0"/>
              <a:t>аша </a:t>
            </a:r>
            <a:r>
              <a:rPr lang="uk-UA" dirty="0"/>
              <a:t>баскетбольна команда дівчат з КЗ "</a:t>
            </a:r>
            <a:r>
              <a:rPr lang="uk-UA" dirty="0" err="1"/>
              <a:t>Катеринівський</a:t>
            </a:r>
            <a:r>
              <a:rPr lang="uk-UA" dirty="0"/>
              <a:t> ліцей" із села </a:t>
            </a:r>
            <a:r>
              <a:rPr lang="uk-UA" dirty="0" err="1"/>
              <a:t>Катеринівка</a:t>
            </a:r>
            <a:r>
              <a:rPr lang="uk-UA" dirty="0"/>
              <a:t> </a:t>
            </a:r>
            <a:r>
              <a:rPr lang="uk-UA" dirty="0" err="1"/>
              <a:t>Сахновщинської</a:t>
            </a:r>
            <a:r>
              <a:rPr lang="uk-UA" dirty="0"/>
              <a:t> територіальної </a:t>
            </a:r>
            <a:r>
              <a:rPr lang="uk-UA" dirty="0" smtClean="0"/>
              <a:t>громади стали </a:t>
            </a:r>
            <a:r>
              <a:rPr lang="uk-UA" dirty="0"/>
              <a:t>бронзовими призерами </a:t>
            </a:r>
            <a:r>
              <a:rPr lang="uk-UA" dirty="0" smtClean="0"/>
              <a:t>фінальних змагань</a:t>
            </a:r>
            <a:r>
              <a:rPr lang="uk-UA" dirty="0"/>
              <a:t>.</a:t>
            </a:r>
          </a:p>
        </p:txBody>
      </p:sp>
      <p:pic>
        <p:nvPicPr>
          <p:cNvPr id="1026" name="Picture 2" descr="C:\Users\пк\Desktop\Баскетбол.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4" y="3339132"/>
            <a:ext cx="4608512" cy="3400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21667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smtClean="0"/>
              <a:t>Шкіряний м’яч</a:t>
            </a:r>
            <a:endParaRPr lang="uk-UA" dirty="0"/>
          </a:p>
        </p:txBody>
      </p:sp>
      <p:sp>
        <p:nvSpPr>
          <p:cNvPr id="3" name="Объект 2"/>
          <p:cNvSpPr>
            <a:spLocks noGrp="1"/>
          </p:cNvSpPr>
          <p:nvPr>
            <p:ph sz="half" idx="1"/>
          </p:nvPr>
        </p:nvSpPr>
        <p:spPr>
          <a:xfrm>
            <a:off x="457200" y="1600200"/>
            <a:ext cx="3610744" cy="4525963"/>
          </a:xfrm>
        </p:spPr>
        <p:txBody>
          <a:bodyPr>
            <a:normAutofit lnSpcReduction="10000"/>
          </a:bodyPr>
          <a:lstStyle/>
          <a:p>
            <a:r>
              <a:rPr lang="uk-UA" dirty="0"/>
              <a:t>Команда КЗ «</a:t>
            </a:r>
            <a:r>
              <a:rPr lang="uk-UA" dirty="0" err="1"/>
              <a:t>Сахновщинський</a:t>
            </a:r>
            <a:r>
              <a:rPr lang="uk-UA" dirty="0"/>
              <a:t> ліцей № 1» у 2026 році стала призерами обласного етапу Всеукраїнських змагань «Шкільний м’яч» серед учнів 2014 року народження.</a:t>
            </a:r>
            <a:r>
              <a:rPr lang="uk-UA" b="1" dirty="0"/>
              <a:t> </a:t>
            </a:r>
            <a:endParaRPr lang="uk-UA" dirty="0"/>
          </a:p>
          <a:p>
            <a:endParaRPr lang="uk-UA" dirty="0"/>
          </a:p>
        </p:txBody>
      </p:sp>
      <p:sp>
        <p:nvSpPr>
          <p:cNvPr id="5" name="Объект 4"/>
          <p:cNvSpPr>
            <a:spLocks noGrp="1"/>
          </p:cNvSpPr>
          <p:nvPr>
            <p:ph sz="half" idx="2"/>
          </p:nvPr>
        </p:nvSpPr>
        <p:spPr/>
        <p:txBody>
          <a:bodyPr>
            <a:normAutofit lnSpcReduction="10000"/>
          </a:bodyPr>
          <a:lstStyle/>
          <a:p>
            <a:endParaRPr lang="uk-UA"/>
          </a:p>
        </p:txBody>
      </p:sp>
      <p:pic>
        <p:nvPicPr>
          <p:cNvPr id="2050" name="Picture 2" descr="D:\МОЇ ДОКУМЕНТИ\2024-2025 навчальний рік\КОНФЕРЕНЦІЯ 2026\пліч о пліч футбол.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283968" y="1448740"/>
            <a:ext cx="4464493" cy="48605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2378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ПРОФОРІЄНТАЦІЯ</a:t>
            </a:r>
            <a:endParaRPr lang="uk-UA" dirty="0"/>
          </a:p>
        </p:txBody>
      </p:sp>
      <p:sp>
        <p:nvSpPr>
          <p:cNvPr id="6" name="Объект 5"/>
          <p:cNvSpPr>
            <a:spLocks noGrp="1"/>
          </p:cNvSpPr>
          <p:nvPr>
            <p:ph idx="1"/>
          </p:nvPr>
        </p:nvSpPr>
        <p:spPr/>
        <p:txBody>
          <a:bodyPr>
            <a:normAutofit lnSpcReduction="10000"/>
          </a:bodyPr>
          <a:lstStyle/>
          <a:p>
            <a:r>
              <a:rPr lang="uk-UA" dirty="0"/>
              <a:t>У вересні 2025 року КЗ «</a:t>
            </a:r>
            <a:r>
              <a:rPr lang="uk-UA" dirty="0" err="1"/>
              <a:t>Сахновщинський</a:t>
            </a:r>
            <a:r>
              <a:rPr lang="uk-UA" dirty="0"/>
              <a:t> ліцей № 1» долучився до національного пілотування профорієнтаційної роботи, протягом року кар’єрні радники проводили навчальні екскурсії та профорієнтаційні заходи для учнів 8-9 класів, які направлені на свідомий вибір майбутньої професії, гарним підґрунтям цій роботі є введення курсу за вибором «Професії» для учнів 8-9 класів.</a:t>
            </a:r>
          </a:p>
          <a:p>
            <a:endParaRPr lang="uk-UA" dirty="0"/>
          </a:p>
        </p:txBody>
      </p:sp>
    </p:spTree>
    <p:extLst>
      <p:ext uri="{BB962C8B-B14F-4D97-AF65-F5344CB8AC3E}">
        <p14:creationId xmlns:p14="http://schemas.microsoft.com/office/powerpoint/2010/main" val="15964125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Ї ДОКУМЕНТИ\2024-2025 навчальний рік\КОНФЕРЕНЦІЯ 2026\профорієнтація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99392"/>
            <a:ext cx="6879689" cy="42484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Объект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40968"/>
            <a:ext cx="4817469" cy="3717032"/>
          </a:xfrm>
          <a:prstGeom prst="rect">
            <a:avLst/>
          </a:prstGeom>
          <a:ln>
            <a:noFill/>
          </a:ln>
          <a:effectLst>
            <a:softEdge rad="112500"/>
          </a:effectLst>
        </p:spPr>
      </p:pic>
    </p:spTree>
    <p:extLst>
      <p:ext uri="{BB962C8B-B14F-4D97-AF65-F5344CB8AC3E}">
        <p14:creationId xmlns:p14="http://schemas.microsoft.com/office/powerpoint/2010/main" val="8024333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РЕАЛІЗАЦІЯ ПРОЄКТІВ</a:t>
            </a:r>
            <a:endParaRPr lang="uk-UA" dirty="0"/>
          </a:p>
        </p:txBody>
      </p:sp>
      <p:sp>
        <p:nvSpPr>
          <p:cNvPr id="3" name="Объект 2"/>
          <p:cNvSpPr>
            <a:spLocks noGrp="1"/>
          </p:cNvSpPr>
          <p:nvPr>
            <p:ph idx="1"/>
          </p:nvPr>
        </p:nvSpPr>
        <p:spPr/>
        <p:txBody>
          <a:bodyPr>
            <a:normAutofit fontScale="70000" lnSpcReduction="20000"/>
          </a:bodyPr>
          <a:lstStyle/>
          <a:p>
            <a:r>
              <a:rPr lang="uk-UA" dirty="0"/>
              <a:t>Важливим фактором у підвищенні якості освіти, надолуженні освітніх втрат та створенні безпечного освітнього середовища є співпраця закладів освіти з громадськими організаціями. За підтримки громадської організації «Точка рівноваги»/</a:t>
            </a:r>
            <a:r>
              <a:rPr lang="en-US" dirty="0"/>
              <a:t>E</a:t>
            </a:r>
            <a:r>
              <a:rPr lang="ru-RU" dirty="0" err="1"/>
              <a:t>quilibrium</a:t>
            </a:r>
            <a:r>
              <a:rPr lang="uk-UA" dirty="0"/>
              <a:t>  в партнерстві з міжнародною організацією  </a:t>
            </a:r>
            <a:r>
              <a:rPr lang="en-US" dirty="0"/>
              <a:t>Plan International</a:t>
            </a:r>
            <a:r>
              <a:rPr lang="uk-UA" dirty="0"/>
              <a:t> в рамках реалізації проекту  «Підвищення рівня безпечної освіти для дітей та підлітків, які постраждали від війни у Харківській, Сумській та Донецькій областях</a:t>
            </a:r>
            <a:r>
              <a:rPr lang="uk-UA" b="1" dirty="0"/>
              <a:t> </a:t>
            </a:r>
            <a:r>
              <a:rPr lang="uk-UA" dirty="0"/>
              <a:t>України» упродовж 2025/2026 навчального року 16 педагогічних працівників закладів дошкільної та загальної середньої освіти пройшли навчання «Мінімальні стандарти захисту дітей та </a:t>
            </a:r>
            <a:r>
              <a:rPr lang="uk-UA" dirty="0" err="1"/>
              <a:t>перенаправлення</a:t>
            </a:r>
            <a:r>
              <a:rPr lang="uk-UA" dirty="0"/>
              <a:t>», «</a:t>
            </a:r>
            <a:r>
              <a:rPr lang="uk-UA" dirty="0" err="1"/>
              <a:t>Ризельєнтність</a:t>
            </a:r>
            <a:r>
              <a:rPr lang="uk-UA" dirty="0"/>
              <a:t> у професійному середовищі» та відповідно організували цикл заходів щодо психосоціальної підтримки учасників освітнього процесу.</a:t>
            </a:r>
          </a:p>
          <a:p>
            <a:endParaRPr lang="uk-UA" dirty="0"/>
          </a:p>
        </p:txBody>
      </p:sp>
    </p:spTree>
    <p:extLst>
      <p:ext uri="{BB962C8B-B14F-4D97-AF65-F5344CB8AC3E}">
        <p14:creationId xmlns:p14="http://schemas.microsoft.com/office/powerpoint/2010/main" val="41746755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a:t>РЕАЛІЗАЦІЯ ПРОЄКТІВ</a:t>
            </a:r>
          </a:p>
        </p:txBody>
      </p:sp>
      <p:sp>
        <p:nvSpPr>
          <p:cNvPr id="3" name="Объект 2"/>
          <p:cNvSpPr>
            <a:spLocks noGrp="1"/>
          </p:cNvSpPr>
          <p:nvPr>
            <p:ph sz="half" idx="1"/>
          </p:nvPr>
        </p:nvSpPr>
        <p:spPr/>
        <p:txBody>
          <a:bodyPr>
            <a:normAutofit fontScale="70000" lnSpcReduction="20000"/>
          </a:bodyPr>
          <a:lstStyle/>
          <a:p>
            <a:r>
              <a:rPr lang="uk-UA" dirty="0"/>
              <a:t>З жовтня 2025 року розпочато реалізацію інноваційного освітнього </a:t>
            </a:r>
            <a:r>
              <a:rPr lang="uk-UA" dirty="0" err="1"/>
              <a:t>проєкту</a:t>
            </a:r>
            <a:r>
              <a:rPr lang="uk-UA" dirty="0"/>
              <a:t> на всеукраїнському рівні за темою «Реформування психологічної служби в системі загальної середньої освіти: експериментальна модель надання послуг у сфері психічного здоров'я» на базі закладів загальної середньої освіти Київської та Харківської областей до вибірки закладів для участі </a:t>
            </a:r>
            <a:r>
              <a:rPr lang="uk-UA" dirty="0" smtClean="0"/>
              <a:t>ввійшов </a:t>
            </a:r>
            <a:r>
              <a:rPr lang="uk-UA" dirty="0"/>
              <a:t>КЗ «</a:t>
            </a:r>
            <a:r>
              <a:rPr lang="uk-UA" dirty="0" err="1"/>
              <a:t>Сахновщинський</a:t>
            </a:r>
            <a:r>
              <a:rPr lang="uk-UA" dirty="0"/>
              <a:t> ліцей № 1».</a:t>
            </a:r>
          </a:p>
          <a:p>
            <a:endParaRPr lang="uk-UA" dirty="0"/>
          </a:p>
        </p:txBody>
      </p:sp>
      <p:sp>
        <p:nvSpPr>
          <p:cNvPr id="5" name="Объект 4"/>
          <p:cNvSpPr>
            <a:spLocks noGrp="1"/>
          </p:cNvSpPr>
          <p:nvPr>
            <p:ph sz="half" idx="2"/>
          </p:nvPr>
        </p:nvSpPr>
        <p:spPr/>
        <p:txBody>
          <a:bodyPr>
            <a:normAutofit fontScale="70000" lnSpcReduction="20000"/>
          </a:bodyPr>
          <a:lstStyle/>
          <a:p>
            <a:r>
              <a:rPr lang="uk-UA" dirty="0"/>
              <a:t>Навесні цього року завершився пілотний </a:t>
            </a:r>
            <a:r>
              <a:rPr lang="uk-UA" dirty="0" err="1"/>
              <a:t>проєкт</a:t>
            </a:r>
            <a:r>
              <a:rPr lang="uk-UA" dirty="0"/>
              <a:t> «Забезпечення психічного здоров’я та психосоціальної підтримки всіх учасників освітнього процесу у прифронтових громадах Харківської області» у рамках якого педагогічні працівники КЗ «</a:t>
            </a:r>
            <a:r>
              <a:rPr lang="uk-UA" dirty="0" err="1"/>
              <a:t>Сахновщинський</a:t>
            </a:r>
            <a:r>
              <a:rPr lang="uk-UA" dirty="0"/>
              <a:t> ліцей № 1» пройшли ряд </a:t>
            </a:r>
            <a:r>
              <a:rPr lang="uk-UA" dirty="0" err="1"/>
              <a:t>тренінгових</a:t>
            </a:r>
            <a:r>
              <a:rPr lang="uk-UA" dirty="0"/>
              <a:t> занять по проведенню «уроків щастя» та активно впроваджують отримані вміння в освітній процес.</a:t>
            </a:r>
          </a:p>
          <a:p>
            <a:endParaRPr lang="uk-UA" dirty="0"/>
          </a:p>
        </p:txBody>
      </p:sp>
    </p:spTree>
    <p:extLst>
      <p:ext uri="{BB962C8B-B14F-4D97-AF65-F5344CB8AC3E}">
        <p14:creationId xmlns:p14="http://schemas.microsoft.com/office/powerpoint/2010/main" val="42176531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РЕАЛІЗАЦІЯ ПРОЄКТІВ</a:t>
            </a:r>
          </a:p>
        </p:txBody>
      </p:sp>
      <p:sp>
        <p:nvSpPr>
          <p:cNvPr id="3" name="Объект 2"/>
          <p:cNvSpPr>
            <a:spLocks noGrp="1"/>
          </p:cNvSpPr>
          <p:nvPr>
            <p:ph sz="half" idx="1"/>
          </p:nvPr>
        </p:nvSpPr>
        <p:spPr/>
        <p:txBody>
          <a:bodyPr/>
          <a:lstStyle/>
          <a:p>
            <a:r>
              <a:rPr lang="uk-UA" dirty="0"/>
              <a:t>У КЗ «</a:t>
            </a:r>
            <a:r>
              <a:rPr lang="uk-UA" dirty="0" err="1"/>
              <a:t>Сахновщинський</a:t>
            </a:r>
            <a:r>
              <a:rPr lang="uk-UA" dirty="0"/>
              <a:t> ліцей № 2» продовжується реалізація </a:t>
            </a:r>
            <a:r>
              <a:rPr lang="uk-UA" dirty="0" err="1"/>
              <a:t>проєкту</a:t>
            </a:r>
            <a:r>
              <a:rPr lang="uk-UA" dirty="0"/>
              <a:t> «Надолуження освітніх втрат за програмою ЮНІСЕФ». </a:t>
            </a:r>
          </a:p>
        </p:txBody>
      </p:sp>
      <p:sp>
        <p:nvSpPr>
          <p:cNvPr id="4" name="Объект 3"/>
          <p:cNvSpPr>
            <a:spLocks noGrp="1"/>
          </p:cNvSpPr>
          <p:nvPr>
            <p:ph sz="half" idx="2"/>
          </p:nvPr>
        </p:nvSpPr>
        <p:spPr/>
        <p:txBody>
          <a:bodyPr/>
          <a:lstStyle/>
          <a:p>
            <a:r>
              <a:rPr lang="uk-UA" dirty="0"/>
              <a:t>КЗ «</a:t>
            </a:r>
            <a:r>
              <a:rPr lang="uk-UA" dirty="0" err="1"/>
              <a:t>Сахновщинський</a:t>
            </a:r>
            <a:r>
              <a:rPr lang="uk-UA" dirty="0"/>
              <a:t> ЗДО № 1» впроваджує </a:t>
            </a:r>
            <a:r>
              <a:rPr lang="uk-UA" dirty="0" err="1"/>
              <a:t>проєкт</a:t>
            </a:r>
            <a:r>
              <a:rPr lang="uk-UA" dirty="0"/>
              <a:t>  «</a:t>
            </a:r>
            <a:r>
              <a:rPr lang="uk-UA" dirty="0" err="1"/>
              <a:t>Хібукі</a:t>
            </a:r>
            <a:r>
              <a:rPr lang="uk-UA" dirty="0"/>
              <a:t> для довкілля: використання терапевтичної іграшки </a:t>
            </a:r>
            <a:r>
              <a:rPr lang="uk-UA" dirty="0" err="1"/>
              <a:t>Хібукі</a:t>
            </a:r>
            <a:r>
              <a:rPr lang="uk-UA" dirty="0"/>
              <a:t> під час війни та в повоєнний період, а також інтеграція за програмою СЕЕН»</a:t>
            </a:r>
          </a:p>
          <a:p>
            <a:endParaRPr lang="uk-UA" dirty="0"/>
          </a:p>
        </p:txBody>
      </p:sp>
    </p:spTree>
    <p:extLst>
      <p:ext uri="{BB962C8B-B14F-4D97-AF65-F5344CB8AC3E}">
        <p14:creationId xmlns:p14="http://schemas.microsoft.com/office/powerpoint/2010/main" val="35138229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a:t>РЕАЛІЗАЦІЯ ПРОЄКТІВ</a:t>
            </a:r>
          </a:p>
        </p:txBody>
      </p:sp>
      <p:sp>
        <p:nvSpPr>
          <p:cNvPr id="6" name="Объект 5"/>
          <p:cNvSpPr>
            <a:spLocks noGrp="1"/>
          </p:cNvSpPr>
          <p:nvPr>
            <p:ph idx="1"/>
          </p:nvPr>
        </p:nvSpPr>
        <p:spPr/>
        <p:txBody>
          <a:bodyPr>
            <a:normAutofit fontScale="85000" lnSpcReduction="20000"/>
          </a:bodyPr>
          <a:lstStyle/>
          <a:p>
            <a:r>
              <a:rPr lang="uk-UA" dirty="0"/>
              <a:t>У 2025 році усі педагогічні працівники КЗ «</a:t>
            </a:r>
            <a:r>
              <a:rPr lang="uk-UA" dirty="0" err="1"/>
              <a:t>Новоолександрівський</a:t>
            </a:r>
            <a:r>
              <a:rPr lang="uk-UA" dirty="0"/>
              <a:t> ліцей» долучились до апробації інструмента побудови траєкторії освітнього зростання «Оцінювання 360», що дало змогу здійснити </a:t>
            </a:r>
            <a:r>
              <a:rPr lang="uk-UA" dirty="0" err="1"/>
              <a:t>скринінг</a:t>
            </a:r>
            <a:r>
              <a:rPr lang="uk-UA" dirty="0"/>
              <a:t> професійної діяльності відповідно до вимог «Професійного стандарту вчителя», а у січні 2026 року Савельєва Анна Василівна, </a:t>
            </a:r>
            <a:r>
              <a:rPr lang="uk-UA" dirty="0" err="1"/>
              <a:t>Щурій</a:t>
            </a:r>
            <a:r>
              <a:rPr lang="uk-UA" dirty="0"/>
              <a:t> Тетяна Сергіївна та </a:t>
            </a:r>
            <a:r>
              <a:rPr lang="uk-UA" dirty="0" err="1"/>
              <a:t>Вонт</a:t>
            </a:r>
            <a:r>
              <a:rPr lang="uk-UA" dirty="0"/>
              <a:t> Юлія Олександрівна стали учасниками Міжнародної науково-практичної конференції «Сучасні трансформації педагогічної освіти: проблеми теорії і практики»</a:t>
            </a:r>
          </a:p>
          <a:p>
            <a:endParaRPr lang="uk-UA" dirty="0"/>
          </a:p>
        </p:txBody>
      </p:sp>
    </p:spTree>
    <p:extLst>
      <p:ext uri="{BB962C8B-B14F-4D97-AF65-F5344CB8AC3E}">
        <p14:creationId xmlns:p14="http://schemas.microsoft.com/office/powerpoint/2010/main" val="26431889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Участь у тренінгу </a:t>
            </a:r>
            <a:endParaRPr lang="uk-UA"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23928" y="2348880"/>
            <a:ext cx="5072712" cy="3816424"/>
          </a:xfrm>
          <a:prstGeom prst="rect">
            <a:avLst/>
          </a:prstGeom>
          <a:ln>
            <a:noFill/>
          </a:ln>
          <a:effectLst>
            <a:softEdge rad="112500"/>
          </a:effectLst>
        </p:spPr>
      </p:pic>
      <p:sp>
        <p:nvSpPr>
          <p:cNvPr id="3" name="Текст 2"/>
          <p:cNvSpPr>
            <a:spLocks noGrp="1"/>
          </p:cNvSpPr>
          <p:nvPr>
            <p:ph type="body" sz="half" idx="4294967295"/>
          </p:nvPr>
        </p:nvSpPr>
        <p:spPr>
          <a:xfrm>
            <a:off x="395536" y="1268413"/>
            <a:ext cx="3600400" cy="4857750"/>
          </a:xfrm>
        </p:spPr>
        <p:txBody>
          <a:bodyPr>
            <a:normAutofit/>
          </a:bodyPr>
          <a:lstStyle/>
          <a:p>
            <a:r>
              <a:rPr lang="uk-UA" sz="2000" dirty="0"/>
              <a:t>З метою забезпечення дотримання прав дитини на рівні громади фахівці відділу освіти, культури, молоді та спорту, КУ «Центр професійного розвитку педагогічних працівників», педагогічні працівники закладів загальної середньої та дошкільної освіти пройшли триденний тренінг «Освіта як елемент системи захисту прав дітей на рівні громади: від стратегії до дії».</a:t>
            </a:r>
          </a:p>
          <a:p>
            <a:endParaRPr lang="uk-UA" dirty="0"/>
          </a:p>
        </p:txBody>
      </p:sp>
    </p:spTree>
    <p:extLst>
      <p:ext uri="{BB962C8B-B14F-4D97-AF65-F5344CB8AC3E}">
        <p14:creationId xmlns:p14="http://schemas.microsoft.com/office/powerpoint/2010/main" val="2616630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endParaRPr lang="uk-UA"/>
          </a:p>
        </p:txBody>
      </p:sp>
      <p:pic>
        <p:nvPicPr>
          <p:cNvPr id="4" name="Объект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0216" y="3789040"/>
            <a:ext cx="4335760" cy="3068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Объект 10"/>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16016" y="3817218"/>
            <a:ext cx="4424908" cy="3028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0" name="Picture 2" descr="D:\МОЇ ДОКУМЕНТИ\2024-2025 навчальний рік\КОНФЕРЕНЦІЯ 2026\ФОТО КОНФЕРЕНЦІЯ 2026\ФОТО\КЗ Сахновщинський ЗДО 1\20260612_1014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584" y="0"/>
            <a:ext cx="6268614" cy="37890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0807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БІБЛІОТЕЧНІ ФОНДИ</a:t>
            </a:r>
            <a:endParaRPr lang="uk-UA" dirty="0"/>
          </a:p>
        </p:txBody>
      </p:sp>
      <p:sp>
        <p:nvSpPr>
          <p:cNvPr id="6" name="Объект 5"/>
          <p:cNvSpPr>
            <a:spLocks noGrp="1"/>
          </p:cNvSpPr>
          <p:nvPr>
            <p:ph idx="1"/>
          </p:nvPr>
        </p:nvSpPr>
        <p:spPr/>
        <p:txBody>
          <a:bodyPr>
            <a:normAutofit fontScale="92500" lnSpcReduction="20000"/>
          </a:bodyPr>
          <a:lstStyle/>
          <a:p>
            <a:pPr marL="0" indent="0">
              <a:buNone/>
            </a:pPr>
            <a:r>
              <a:rPr lang="uk-UA" dirty="0"/>
              <a:t>Заклади загальної середньої освіти громади забезпечені підручниками на 99 </a:t>
            </a:r>
            <a:r>
              <a:rPr lang="uk-UA" dirty="0" smtClean="0"/>
              <a:t>%:</a:t>
            </a:r>
          </a:p>
          <a:p>
            <a:pPr marL="0" indent="0">
              <a:buNone/>
            </a:pPr>
            <a:r>
              <a:rPr lang="uk-UA" dirty="0" smtClean="0"/>
              <a:t>• </a:t>
            </a:r>
            <a:r>
              <a:rPr lang="uk-UA" dirty="0"/>
              <a:t>1-4 класи – 100 %; </a:t>
            </a:r>
            <a:endParaRPr lang="uk-UA" dirty="0" smtClean="0"/>
          </a:p>
          <a:p>
            <a:pPr marL="0" indent="0">
              <a:buNone/>
            </a:pPr>
            <a:r>
              <a:rPr lang="uk-UA" dirty="0" smtClean="0"/>
              <a:t>• </a:t>
            </a:r>
            <a:r>
              <a:rPr lang="uk-UA" dirty="0"/>
              <a:t>5-9 класи   – 98 %; </a:t>
            </a:r>
            <a:endParaRPr lang="uk-UA" dirty="0" smtClean="0"/>
          </a:p>
          <a:p>
            <a:pPr marL="0" indent="0">
              <a:buNone/>
            </a:pPr>
            <a:r>
              <a:rPr lang="uk-UA" dirty="0" smtClean="0"/>
              <a:t>• </a:t>
            </a:r>
            <a:r>
              <a:rPr lang="uk-UA" dirty="0"/>
              <a:t>10-11 класи – 100 %. </a:t>
            </a:r>
            <a:endParaRPr lang="uk-UA" dirty="0" smtClean="0"/>
          </a:p>
          <a:p>
            <a:r>
              <a:rPr lang="uk-UA" dirty="0"/>
              <a:t>У 2025/2026 навчальному році для учнів та вчителів 4-х, 9-х, та з окремих навчальних предметів 6-х та 7-х класів закладів загальної середньої освіти </a:t>
            </a:r>
            <a:r>
              <a:rPr lang="uk-UA" dirty="0" err="1"/>
              <a:t>Сахновщинської</a:t>
            </a:r>
            <a:r>
              <a:rPr lang="uk-UA" dirty="0"/>
              <a:t> селищної ради було здійснено замовлення підручників.</a:t>
            </a:r>
          </a:p>
        </p:txBody>
      </p:sp>
    </p:spTree>
    <p:extLst>
      <p:ext uri="{BB962C8B-B14F-4D97-AF65-F5344CB8AC3E}">
        <p14:creationId xmlns:p14="http://schemas.microsoft.com/office/powerpoint/2010/main" val="31711196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Харчування</a:t>
            </a:r>
          </a:p>
        </p:txBody>
      </p:sp>
      <p:pic>
        <p:nvPicPr>
          <p:cNvPr id="4" name="Объект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23528" y="1600200"/>
            <a:ext cx="3857279" cy="4997152"/>
          </a:xfrm>
          <a:prstGeom prst="rect">
            <a:avLst/>
          </a:prstGeom>
          <a:ln>
            <a:noFill/>
          </a:ln>
          <a:effectLst>
            <a:softEdge rad="112500"/>
          </a:effectLst>
        </p:spPr>
      </p:pic>
      <p:sp>
        <p:nvSpPr>
          <p:cNvPr id="5" name="Объект 4"/>
          <p:cNvSpPr>
            <a:spLocks noGrp="1"/>
          </p:cNvSpPr>
          <p:nvPr>
            <p:ph sz="half" idx="2"/>
          </p:nvPr>
        </p:nvSpPr>
        <p:spPr>
          <a:xfrm>
            <a:off x="4932040" y="1268760"/>
            <a:ext cx="3744416" cy="1800200"/>
          </a:xfrm>
        </p:spPr>
        <p:txBody>
          <a:bodyPr>
            <a:normAutofit fontScale="70000" lnSpcReduction="20000"/>
          </a:bodyPr>
          <a:lstStyle/>
          <a:p>
            <a:r>
              <a:rPr lang="uk-UA" dirty="0"/>
              <a:t>У закладах освіти зі змішаною формою навчання протягом </a:t>
            </a:r>
            <a:r>
              <a:rPr lang="uk-UA" dirty="0" smtClean="0"/>
              <a:t>2025/2026 </a:t>
            </a:r>
            <a:r>
              <a:rPr lang="uk-UA" dirty="0"/>
              <a:t>навчального року для учнів </a:t>
            </a:r>
            <a:r>
              <a:rPr lang="uk-UA" dirty="0" smtClean="0"/>
              <a:t>1-11 класів було </a:t>
            </a:r>
            <a:r>
              <a:rPr lang="uk-UA" dirty="0"/>
              <a:t>організовано гаряче </a:t>
            </a:r>
            <a:r>
              <a:rPr lang="uk-UA" dirty="0" smtClean="0"/>
              <a:t>безкоштовне харчування</a:t>
            </a:r>
            <a:endParaRPr lang="uk-UA" dirty="0"/>
          </a:p>
          <a:p>
            <a:endParaRPr lang="uk-UA" dirty="0"/>
          </a:p>
        </p:txBody>
      </p:sp>
      <p:pic>
        <p:nvPicPr>
          <p:cNvPr id="6" name="Объект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5976" y="2996952"/>
            <a:ext cx="4788024" cy="3744416"/>
          </a:xfrm>
          <a:prstGeom prst="rect">
            <a:avLst/>
          </a:prstGeom>
          <a:effectLst>
            <a:softEdge rad="127000"/>
          </a:effectLst>
        </p:spPr>
      </p:pic>
    </p:spTree>
    <p:extLst>
      <p:ext uri="{BB962C8B-B14F-4D97-AF65-F5344CB8AC3E}">
        <p14:creationId xmlns:p14="http://schemas.microsoft.com/office/powerpoint/2010/main" val="7904060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Новорічні подарунки</a:t>
            </a:r>
          </a:p>
        </p:txBody>
      </p:sp>
      <p:pic>
        <p:nvPicPr>
          <p:cNvPr id="4" name="Объект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0" y="3829050"/>
            <a:ext cx="4038600" cy="3028950"/>
          </a:xfrm>
          <a:prstGeom prst="rect">
            <a:avLst/>
          </a:prstGeom>
          <a:ln>
            <a:noFill/>
          </a:ln>
          <a:effectLst>
            <a:softEdge rad="112500"/>
          </a:effectLst>
        </p:spPr>
      </p:pic>
      <p:sp>
        <p:nvSpPr>
          <p:cNvPr id="9" name="Объект 8"/>
          <p:cNvSpPr>
            <a:spLocks noGrp="1"/>
          </p:cNvSpPr>
          <p:nvPr>
            <p:ph sz="half" idx="2"/>
          </p:nvPr>
        </p:nvSpPr>
        <p:spPr/>
        <p:txBody>
          <a:bodyPr/>
          <a:lstStyle/>
          <a:p>
            <a:r>
              <a:rPr lang="uk-UA" sz="2400" dirty="0"/>
              <a:t>До Новорічних свят діти закладів освіти </a:t>
            </a:r>
            <a:r>
              <a:rPr lang="uk-UA" sz="2400" dirty="0" err="1"/>
              <a:t>Сахновщинської</a:t>
            </a:r>
            <a:r>
              <a:rPr lang="uk-UA" sz="2400" dirty="0"/>
              <a:t> громади щорічно отримують  солодкі подарунки</a:t>
            </a:r>
          </a:p>
          <a:p>
            <a:endParaRPr lang="uk-UA" dirty="0"/>
          </a:p>
        </p:txBody>
      </p:sp>
      <p:pic>
        <p:nvPicPr>
          <p:cNvPr id="1026" name="Picture 2" descr="D:\МОЇ ДОКУМЕНТИ\2024-2025 навчальний рік\КОНФЕРЕНЦІЯ 2026\фото до серпневої конференції 2026\Новорічні подарунки\178402538297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928" y="3573016"/>
            <a:ext cx="4842484" cy="30963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D:\МОЇ ДОКУМЕНТИ\2024-2025 навчальний рік\КОНФЕРЕНЦІЯ 2026\фото до серпневої конференції 2026\Новорічні подарунки\178402559275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412776"/>
            <a:ext cx="3960440" cy="28803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1671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Укриття</a:t>
            </a:r>
          </a:p>
        </p:txBody>
      </p:sp>
      <p:sp>
        <p:nvSpPr>
          <p:cNvPr id="3" name="Объект 2"/>
          <p:cNvSpPr>
            <a:spLocks noGrp="1"/>
          </p:cNvSpPr>
          <p:nvPr>
            <p:ph idx="1"/>
          </p:nvPr>
        </p:nvSpPr>
        <p:spPr>
          <a:xfrm>
            <a:off x="457200" y="1340768"/>
            <a:ext cx="8229600" cy="4785395"/>
          </a:xfrm>
        </p:spPr>
        <p:txBody>
          <a:bodyPr>
            <a:normAutofit/>
          </a:bodyPr>
          <a:lstStyle/>
          <a:p>
            <a:r>
              <a:rPr lang="uk-UA" dirty="0" smtClean="0"/>
              <a:t>В закладах освіти </a:t>
            </a:r>
            <a:r>
              <a:rPr lang="uk-UA" dirty="0" err="1" smtClean="0"/>
              <a:t>Сахновщинської</a:t>
            </a:r>
            <a:r>
              <a:rPr lang="uk-UA" dirty="0" smtClean="0"/>
              <a:t> селищної ради діють:</a:t>
            </a:r>
          </a:p>
          <a:p>
            <a:r>
              <a:rPr lang="uk-UA" dirty="0" smtClean="0"/>
              <a:t> 3 ПРУ (КЗ «</a:t>
            </a:r>
            <a:r>
              <a:rPr lang="uk-UA" dirty="0" err="1" smtClean="0"/>
              <a:t>Багаточернещинський</a:t>
            </a:r>
            <a:r>
              <a:rPr lang="uk-UA" dirty="0" smtClean="0"/>
              <a:t> ліцей», КЗ «Костянтинівський ліцей», КЗ «</a:t>
            </a:r>
            <a:r>
              <a:rPr lang="uk-UA" dirty="0" err="1" smtClean="0"/>
              <a:t>Сахновщинський</a:t>
            </a:r>
            <a:r>
              <a:rPr lang="uk-UA" dirty="0" smtClean="0"/>
              <a:t> ліцей №2»;</a:t>
            </a:r>
          </a:p>
          <a:p>
            <a:r>
              <a:rPr lang="uk-UA" dirty="0" smtClean="0"/>
              <a:t>4 Найпростіші укриття (КЗ «</a:t>
            </a:r>
            <a:r>
              <a:rPr lang="uk-UA" dirty="0" err="1" smtClean="0"/>
              <a:t>Катеринівський</a:t>
            </a:r>
            <a:r>
              <a:rPr lang="uk-UA" dirty="0" smtClean="0"/>
              <a:t> ліцей», КЗ «</a:t>
            </a:r>
            <a:r>
              <a:rPr lang="uk-UA" dirty="0" err="1" smtClean="0"/>
              <a:t>Сахновщинський</a:t>
            </a:r>
            <a:r>
              <a:rPr lang="uk-UA" dirty="0" smtClean="0"/>
              <a:t> ліцей №</a:t>
            </a:r>
            <a:r>
              <a:rPr lang="uk-UA" dirty="0" smtClean="0"/>
              <a:t>1», КЗ «</a:t>
            </a:r>
            <a:r>
              <a:rPr lang="uk-UA" dirty="0" err="1" smtClean="0"/>
              <a:t>Сахновщинський</a:t>
            </a:r>
            <a:r>
              <a:rPr lang="uk-UA" dirty="0" smtClean="0"/>
              <a:t> ЗДО №2».</a:t>
            </a:r>
            <a:endParaRPr lang="uk-UA" dirty="0"/>
          </a:p>
        </p:txBody>
      </p:sp>
    </p:spTree>
    <p:extLst>
      <p:ext uri="{BB962C8B-B14F-4D97-AF65-F5344CB8AC3E}">
        <p14:creationId xmlns:p14="http://schemas.microsoft.com/office/powerpoint/2010/main" val="1289476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971600" y="1196752"/>
            <a:ext cx="7560840" cy="4392489"/>
          </a:xfrm>
        </p:spPr>
        <p:txBody>
          <a:bodyPr/>
          <a:lstStyle/>
          <a:p>
            <a:pPr marL="0" indent="0" algn="ctr">
              <a:buNone/>
            </a:pPr>
            <a:r>
              <a:rPr lang="uk-UA" dirty="0" smtClean="0"/>
              <a:t>На покращення матеріально-технічної бази закладів освіти громади виділено:</a:t>
            </a:r>
          </a:p>
          <a:p>
            <a:r>
              <a:rPr lang="uk-UA" dirty="0" smtClean="0"/>
              <a:t>Місцевий  бюджет -  </a:t>
            </a:r>
            <a:r>
              <a:rPr lang="uk-UA" dirty="0"/>
              <a:t>10 млн. 29 тис. 336 грн</a:t>
            </a:r>
            <a:r>
              <a:rPr lang="uk-UA" dirty="0" smtClean="0"/>
              <a:t>.;</a:t>
            </a:r>
          </a:p>
          <a:p>
            <a:r>
              <a:rPr lang="uk-UA" dirty="0" smtClean="0"/>
              <a:t>Благодійна допомога -  12 млн. 971 тис. 48 грн.</a:t>
            </a:r>
            <a:endParaRPr lang="uk-UA" dirty="0"/>
          </a:p>
        </p:txBody>
      </p:sp>
    </p:spTree>
    <p:extLst>
      <p:ext uri="{BB962C8B-B14F-4D97-AF65-F5344CB8AC3E}">
        <p14:creationId xmlns:p14="http://schemas.microsoft.com/office/powerpoint/2010/main" val="40471883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ЕНЕРГОНЕЗАЛЕЖНІСТЬ</a:t>
            </a:r>
            <a:endParaRPr lang="uk-UA" dirty="0"/>
          </a:p>
        </p:txBody>
      </p:sp>
      <p:sp>
        <p:nvSpPr>
          <p:cNvPr id="3" name="Объект 2"/>
          <p:cNvSpPr>
            <a:spLocks noGrp="1"/>
          </p:cNvSpPr>
          <p:nvPr>
            <p:ph idx="1"/>
          </p:nvPr>
        </p:nvSpPr>
        <p:spPr/>
        <p:txBody>
          <a:bodyPr>
            <a:normAutofit fontScale="92500" lnSpcReduction="20000"/>
          </a:bodyPr>
          <a:lstStyle/>
          <a:p>
            <a:r>
              <a:rPr lang="uk-UA" dirty="0" smtClean="0"/>
              <a:t>Було забезпечено заклади освіти пальним для роботи генераторів;</a:t>
            </a:r>
          </a:p>
          <a:p>
            <a:r>
              <a:rPr lang="uk-UA" dirty="0" smtClean="0"/>
              <a:t>Забезпечено за рахунок благодійних фондів потужними генераторами КЗ «</a:t>
            </a:r>
            <a:r>
              <a:rPr lang="uk-UA" dirty="0" err="1" smtClean="0"/>
              <a:t>Багаточернещинський</a:t>
            </a:r>
            <a:r>
              <a:rPr lang="uk-UA" dirty="0" smtClean="0"/>
              <a:t> ліцей», КЗ «Костянтинівський ліцей», КЗ «</a:t>
            </a:r>
            <a:r>
              <a:rPr lang="uk-UA" dirty="0" err="1" smtClean="0"/>
              <a:t>Катеринівський</a:t>
            </a:r>
            <a:r>
              <a:rPr lang="uk-UA" dirty="0" smtClean="0"/>
              <a:t> ліцей», КЗ «</a:t>
            </a:r>
            <a:r>
              <a:rPr lang="uk-UA" dirty="0" err="1" smtClean="0"/>
              <a:t>Мотузівська</a:t>
            </a:r>
            <a:r>
              <a:rPr lang="uk-UA" dirty="0" smtClean="0"/>
              <a:t> гімназія», КЗ «</a:t>
            </a:r>
            <a:r>
              <a:rPr lang="uk-UA" dirty="0" err="1" smtClean="0"/>
              <a:t>Сахновщинський</a:t>
            </a:r>
            <a:r>
              <a:rPr lang="uk-UA" dirty="0" smtClean="0"/>
              <a:t> ЗДО №2»;</a:t>
            </a:r>
          </a:p>
          <a:p>
            <a:r>
              <a:rPr lang="uk-UA" dirty="0" smtClean="0"/>
              <a:t>Здійснено підключення потужних генераторів до електромережі в КЗ «</a:t>
            </a:r>
            <a:r>
              <a:rPr lang="uk-UA" dirty="0" err="1" smtClean="0"/>
              <a:t>Сахновщинський</a:t>
            </a:r>
            <a:r>
              <a:rPr lang="uk-UA" dirty="0" smtClean="0"/>
              <a:t> ліцей №1» та КЗ «</a:t>
            </a:r>
            <a:r>
              <a:rPr lang="uk-UA" dirty="0" err="1" smtClean="0"/>
              <a:t>Сахновщинський</a:t>
            </a:r>
            <a:r>
              <a:rPr lang="uk-UA" dirty="0" smtClean="0"/>
              <a:t> ліцей №2».</a:t>
            </a:r>
            <a:endParaRPr lang="uk-UA" dirty="0"/>
          </a:p>
        </p:txBody>
      </p:sp>
    </p:spTree>
    <p:extLst>
      <p:ext uri="{BB962C8B-B14F-4D97-AF65-F5344CB8AC3E}">
        <p14:creationId xmlns:p14="http://schemas.microsoft.com/office/powerpoint/2010/main" val="12297290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ЕНЕРГОНЕЗАЛЕЖНІСТЬ</a:t>
            </a:r>
            <a:endParaRPr lang="uk-UA"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8078" y="1268760"/>
            <a:ext cx="4695922" cy="4525963"/>
          </a:xfrm>
          <a:prstGeom prst="rect">
            <a:avLst/>
          </a:prstGeom>
          <a:ln>
            <a:noFill/>
          </a:ln>
          <a:effectLst>
            <a:softEdge rad="112500"/>
          </a:effectLst>
        </p:spPr>
      </p:pic>
      <p:pic>
        <p:nvPicPr>
          <p:cNvPr id="2052" name="Picture 4" descr="F:\фото 24.07.2026\WhatsApp Image 2026-07-24 at 13.26.22.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72" y="3496687"/>
            <a:ext cx="3276625" cy="33407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3" name="Picture 5" descr="F:\фото 24.07.2026\WhatsApp Image 2026-07-24 at 13.26.27 (1).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3650806"/>
            <a:ext cx="3385427" cy="30920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4" name="Picture 6" descr="F:\фото 24.07.2026\WhatsApp Image 2026-07-24 at 13.26.29.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128564"/>
            <a:ext cx="3624004" cy="29428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540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ХАРЧОБЛОКИ</a:t>
            </a:r>
            <a:endParaRPr lang="uk-UA" dirty="0"/>
          </a:p>
        </p:txBody>
      </p:sp>
      <p:sp>
        <p:nvSpPr>
          <p:cNvPr id="5" name="Объект 4"/>
          <p:cNvSpPr>
            <a:spLocks noGrp="1"/>
          </p:cNvSpPr>
          <p:nvPr>
            <p:ph idx="1"/>
          </p:nvPr>
        </p:nvSpPr>
        <p:spPr>
          <a:xfrm>
            <a:off x="539552" y="1340768"/>
            <a:ext cx="8229600" cy="4525963"/>
          </a:xfrm>
        </p:spPr>
        <p:txBody>
          <a:bodyPr/>
          <a:lstStyle/>
          <a:p>
            <a:r>
              <a:rPr lang="uk-UA" dirty="0" smtClean="0"/>
              <a:t>Покращено матеріально-технічну базу харчоблоків закладів освіти, придбано:</a:t>
            </a:r>
          </a:p>
          <a:p>
            <a:r>
              <a:rPr lang="uk-UA" dirty="0" smtClean="0"/>
              <a:t>Морозильні камери</a:t>
            </a:r>
          </a:p>
          <a:p>
            <a:r>
              <a:rPr lang="uk-UA" dirty="0" smtClean="0"/>
              <a:t>Електроплити</a:t>
            </a:r>
          </a:p>
          <a:p>
            <a:r>
              <a:rPr lang="uk-UA" dirty="0" smtClean="0"/>
              <a:t>Кухонне приладдя</a:t>
            </a:r>
            <a:endParaRPr lang="uk-UA" dirty="0"/>
          </a:p>
        </p:txBody>
      </p:sp>
      <p:pic>
        <p:nvPicPr>
          <p:cNvPr id="1026" name="Picture 2" descr="C:\Users\пк\Desktop\посуд.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4492750"/>
            <a:ext cx="3207947" cy="23762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C:\Users\пк\Desktop\Морозильна камер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8038" y="2787030"/>
            <a:ext cx="2664296" cy="40709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C:\Users\пк\Desktop\Електроплита.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9912" y="4161663"/>
            <a:ext cx="2564110" cy="27149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6990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Автобус</a:t>
            </a:r>
          </a:p>
        </p:txBody>
      </p:sp>
      <p:sp>
        <p:nvSpPr>
          <p:cNvPr id="3" name="Объект 2"/>
          <p:cNvSpPr>
            <a:spLocks noGrp="1"/>
          </p:cNvSpPr>
          <p:nvPr>
            <p:ph sz="half" idx="1"/>
          </p:nvPr>
        </p:nvSpPr>
        <p:spPr>
          <a:xfrm>
            <a:off x="251520" y="1340768"/>
            <a:ext cx="3096344" cy="4785395"/>
          </a:xfrm>
        </p:spPr>
        <p:txBody>
          <a:bodyPr/>
          <a:lstStyle/>
          <a:p>
            <a:r>
              <a:rPr lang="uk-UA" dirty="0"/>
              <a:t>За кошти державної субвенції  та спів фінансування з місцевого бюджету </a:t>
            </a:r>
            <a:r>
              <a:rPr lang="uk-UA" dirty="0" smtClean="0"/>
              <a:t>придбано </a:t>
            </a:r>
            <a:r>
              <a:rPr lang="uk-UA" dirty="0" smtClean="0">
                <a:solidFill>
                  <a:srgbClr val="FF0000"/>
                </a:solidFill>
              </a:rPr>
              <a:t>шість</a:t>
            </a:r>
            <a:r>
              <a:rPr lang="uk-UA" dirty="0" smtClean="0"/>
              <a:t> </a:t>
            </a:r>
            <a:r>
              <a:rPr lang="uk-UA" dirty="0"/>
              <a:t>спеціальних </a:t>
            </a:r>
            <a:r>
              <a:rPr lang="uk-UA" dirty="0" smtClean="0"/>
              <a:t>автобусів.   </a:t>
            </a:r>
          </a:p>
        </p:txBody>
      </p:sp>
      <p:sp>
        <p:nvSpPr>
          <p:cNvPr id="4" name="Объект 3"/>
          <p:cNvSpPr>
            <a:spLocks noGrp="1"/>
          </p:cNvSpPr>
          <p:nvPr>
            <p:ph sz="half" idx="2"/>
          </p:nvPr>
        </p:nvSpPr>
        <p:spPr/>
        <p:txBody>
          <a:bodyPr/>
          <a:lstStyle/>
          <a:p>
            <a:endParaRPr lang="uk-UA"/>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984" y="1052737"/>
            <a:ext cx="4716016" cy="34143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C:\Users\пк\Desktop\IMG_20260818_153639_4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3738871"/>
            <a:ext cx="4680520" cy="31191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56567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922114"/>
          </a:xfrm>
        </p:spPr>
        <p:txBody>
          <a:bodyPr>
            <a:normAutofit/>
          </a:bodyPr>
          <a:lstStyle/>
          <a:p>
            <a:r>
              <a:rPr lang="uk-UA" sz="3800" dirty="0"/>
              <a:t>Матеріально-технічне забезпечення</a:t>
            </a:r>
          </a:p>
        </p:txBody>
      </p:sp>
      <p:sp>
        <p:nvSpPr>
          <p:cNvPr id="3" name="Объект 2"/>
          <p:cNvSpPr>
            <a:spLocks noGrp="1"/>
          </p:cNvSpPr>
          <p:nvPr>
            <p:ph idx="1"/>
          </p:nvPr>
        </p:nvSpPr>
        <p:spPr>
          <a:xfrm>
            <a:off x="395536" y="1556792"/>
            <a:ext cx="8568952" cy="4569371"/>
          </a:xfrm>
        </p:spPr>
        <p:txBody>
          <a:bodyPr>
            <a:normAutofit fontScale="92500"/>
          </a:bodyPr>
          <a:lstStyle/>
          <a:p>
            <a:r>
              <a:rPr lang="uk-UA" sz="2800" dirty="0" smtClean="0"/>
              <a:t>Покращено матеріально-технічне забезпечення за рахунок бюджету </a:t>
            </a:r>
            <a:r>
              <a:rPr lang="uk-UA" sz="2800" dirty="0" err="1" smtClean="0"/>
              <a:t>Сахновщинської</a:t>
            </a:r>
            <a:r>
              <a:rPr lang="uk-UA" sz="2800" dirty="0" smtClean="0"/>
              <a:t> селищної ради та співпраці з благодійними фондами, придбано:</a:t>
            </a:r>
          </a:p>
          <a:p>
            <a:r>
              <a:rPr lang="uk-UA" sz="2800" dirty="0" smtClean="0"/>
              <a:t>Інтерактивні панелі;</a:t>
            </a:r>
          </a:p>
          <a:p>
            <a:r>
              <a:rPr lang="uk-UA" sz="2800" dirty="0" smtClean="0"/>
              <a:t>Матеріали для поточних ремонтів;</a:t>
            </a:r>
          </a:p>
          <a:p>
            <a:r>
              <a:rPr lang="uk-UA" sz="2800" dirty="0" smtClean="0"/>
              <a:t>Спортивний інвентар;</a:t>
            </a:r>
          </a:p>
          <a:p>
            <a:r>
              <a:rPr lang="uk-UA" sz="2800" dirty="0" smtClean="0"/>
              <a:t>Встановлено огорожу в КЗ «</a:t>
            </a:r>
            <a:r>
              <a:rPr lang="uk-UA" sz="2800" dirty="0" err="1" smtClean="0"/>
              <a:t>Сахновщинський</a:t>
            </a:r>
            <a:r>
              <a:rPr lang="uk-UA" sz="2800" dirty="0" smtClean="0"/>
              <a:t> ЗДО №2»;</a:t>
            </a:r>
          </a:p>
          <a:p>
            <a:r>
              <a:rPr lang="uk-UA" sz="2800" dirty="0" smtClean="0"/>
              <a:t>Обладнання в осередок для викладання предмету «Захист України»;</a:t>
            </a:r>
          </a:p>
          <a:p>
            <a:r>
              <a:rPr lang="uk-UA" sz="2800" dirty="0" smtClean="0"/>
              <a:t>Обладнання для кабінетів НУШ</a:t>
            </a:r>
          </a:p>
          <a:p>
            <a:endParaRPr lang="uk-UA" dirty="0"/>
          </a:p>
        </p:txBody>
      </p:sp>
    </p:spTree>
    <p:extLst>
      <p:ext uri="{BB962C8B-B14F-4D97-AF65-F5344CB8AC3E}">
        <p14:creationId xmlns:p14="http://schemas.microsoft.com/office/powerpoint/2010/main" val="1883957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Объект 10"/>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a:xfrm>
            <a:off x="2699792" y="2708920"/>
            <a:ext cx="4391967" cy="4270375"/>
          </a:xfrm>
          <a:prstGeom prst="rect">
            <a:avLst/>
          </a:prstGeom>
          <a:ln>
            <a:noFill/>
          </a:ln>
          <a:effectLst>
            <a:softEdge rad="112500"/>
          </a:effectLst>
        </p:spPr>
      </p:pic>
      <p:pic>
        <p:nvPicPr>
          <p:cNvPr id="1026" name="Picture 2" descr="D:\МОЇ ДОКУМЕНТИ\2024-2025 навчальний рік\КОНФЕРЕНЦІЯ 2026\ФОТО КОНФЕРЕНЦІЯ 2026\ФОТО\КЗ Катеринівський ліцей ДП\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30324"/>
            <a:ext cx="3923928" cy="352839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Объект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065" y="0"/>
            <a:ext cx="3995936" cy="3789040"/>
          </a:xfrm>
          <a:prstGeom prst="ellipse">
            <a:avLst/>
          </a:prstGeom>
          <a:ln>
            <a:noFill/>
          </a:ln>
          <a:effectLst>
            <a:softEdge rad="112500"/>
          </a:effectLst>
        </p:spPr>
      </p:pic>
    </p:spTree>
    <p:extLst>
      <p:ext uri="{BB962C8B-B14F-4D97-AF65-F5344CB8AC3E}">
        <p14:creationId xmlns:p14="http://schemas.microsoft.com/office/powerpoint/2010/main" val="31370132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Заходи з пожежної безпеки</a:t>
            </a:r>
            <a:endParaRPr lang="uk-UA" dirty="0"/>
          </a:p>
        </p:txBody>
      </p:sp>
      <p:sp>
        <p:nvSpPr>
          <p:cNvPr id="3" name="Объект 2"/>
          <p:cNvSpPr>
            <a:spLocks noGrp="1"/>
          </p:cNvSpPr>
          <p:nvPr>
            <p:ph idx="1"/>
          </p:nvPr>
        </p:nvSpPr>
        <p:spPr/>
        <p:txBody>
          <a:bodyPr>
            <a:normAutofit fontScale="92500" lnSpcReduction="10000"/>
          </a:bodyPr>
          <a:lstStyle/>
          <a:p>
            <a:r>
              <a:rPr lang="uk-UA" dirty="0" smtClean="0"/>
              <a:t>Проведено вогнезахисну обробку дерев’яних конструкцій будівлі КЗ «</a:t>
            </a:r>
            <a:r>
              <a:rPr lang="uk-UA" dirty="0" err="1" smtClean="0"/>
              <a:t>Сахновщинський</a:t>
            </a:r>
            <a:r>
              <a:rPr lang="uk-UA" dirty="0" smtClean="0"/>
              <a:t> ліцей №1»;</a:t>
            </a:r>
          </a:p>
          <a:p>
            <a:r>
              <a:rPr lang="uk-UA" dirty="0" smtClean="0"/>
              <a:t>Проведено щорічне технічне обслуговування  вогнегасників;</a:t>
            </a:r>
          </a:p>
          <a:p>
            <a:r>
              <a:rPr lang="uk-UA" dirty="0" smtClean="0"/>
              <a:t>Здійснено профілактичні випробування електрообладнання (проведення замірів опору ізоляції);</a:t>
            </a:r>
          </a:p>
          <a:p>
            <a:r>
              <a:rPr lang="uk-UA" dirty="0" smtClean="0"/>
              <a:t>Здійснено повірку та обслуговування пожежних водойм.</a:t>
            </a:r>
            <a:endParaRPr lang="uk-UA" dirty="0"/>
          </a:p>
        </p:txBody>
      </p:sp>
    </p:spTree>
    <p:extLst>
      <p:ext uri="{BB962C8B-B14F-4D97-AF65-F5344CB8AC3E}">
        <p14:creationId xmlns:p14="http://schemas.microsoft.com/office/powerpoint/2010/main" val="29091262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u="sng" dirty="0" err="1"/>
              <a:t>Основні</a:t>
            </a:r>
            <a:r>
              <a:rPr lang="ru-RU" b="1" u="sng" dirty="0"/>
              <a:t> </a:t>
            </a:r>
            <a:r>
              <a:rPr lang="ru-RU" b="1" u="sng" dirty="0" err="1"/>
              <a:t>завдання</a:t>
            </a:r>
            <a:r>
              <a:rPr lang="ru-RU" b="1" u="sng" dirty="0"/>
              <a:t> на </a:t>
            </a:r>
            <a:r>
              <a:rPr lang="ru-RU" b="1" u="sng" dirty="0" smtClean="0"/>
              <a:t>202</a:t>
            </a:r>
            <a:r>
              <a:rPr lang="uk-UA" b="1" u="sng" dirty="0"/>
              <a:t>6</a:t>
            </a:r>
            <a:r>
              <a:rPr lang="ru-RU" b="1" u="sng" dirty="0" smtClean="0"/>
              <a:t> </a:t>
            </a:r>
            <a:r>
              <a:rPr lang="ru-RU" b="1" u="sng" dirty="0" err="1"/>
              <a:t>рік</a:t>
            </a:r>
            <a:r>
              <a:rPr lang="ru-RU" b="1" u="sng" dirty="0"/>
              <a:t>:</a:t>
            </a:r>
            <a:r>
              <a:rPr lang="ru-RU" dirty="0"/>
              <a:t/>
            </a:r>
            <a:br>
              <a:rPr lang="ru-RU" dirty="0"/>
            </a:br>
            <a:endParaRPr lang="uk-UA" dirty="0"/>
          </a:p>
        </p:txBody>
      </p:sp>
      <p:sp>
        <p:nvSpPr>
          <p:cNvPr id="3" name="Объект 2"/>
          <p:cNvSpPr>
            <a:spLocks noGrp="1"/>
          </p:cNvSpPr>
          <p:nvPr>
            <p:ph idx="1"/>
          </p:nvPr>
        </p:nvSpPr>
        <p:spPr>
          <a:xfrm>
            <a:off x="457200" y="1268760"/>
            <a:ext cx="8229600" cy="4857403"/>
          </a:xfrm>
        </p:spPr>
        <p:txBody>
          <a:bodyPr>
            <a:normAutofit fontScale="62500" lnSpcReduction="20000"/>
          </a:bodyPr>
          <a:lstStyle/>
          <a:p>
            <a:pPr lvl="0"/>
            <a:r>
              <a:rPr lang="uk-UA" dirty="0"/>
              <a:t>Розпочати освітній процес у закладах освіти за змішаною  та дистанційною формою навчання враховуючи </a:t>
            </a:r>
            <a:r>
              <a:rPr lang="uk-UA" dirty="0" err="1"/>
              <a:t>безпекову</a:t>
            </a:r>
            <a:r>
              <a:rPr lang="uk-UA" dirty="0"/>
              <a:t> ситуацією;</a:t>
            </a:r>
            <a:endParaRPr lang="ru-RU" dirty="0"/>
          </a:p>
          <a:p>
            <a:pPr lvl="0"/>
            <a:r>
              <a:rPr lang="ru-RU" dirty="0" err="1" smtClean="0"/>
              <a:t>Постійно</a:t>
            </a:r>
            <a:r>
              <a:rPr lang="ru-RU" dirty="0" smtClean="0"/>
              <a:t> </a:t>
            </a:r>
            <a:r>
              <a:rPr lang="ru-RU" dirty="0" err="1" smtClean="0"/>
              <a:t>проводити</a:t>
            </a:r>
            <a:r>
              <a:rPr lang="ru-RU" dirty="0" smtClean="0"/>
              <a:t> роботу </a:t>
            </a:r>
            <a:r>
              <a:rPr lang="ru-RU" dirty="0" err="1" smtClean="0"/>
              <a:t>щодо</a:t>
            </a:r>
            <a:r>
              <a:rPr lang="ru-RU" dirty="0" smtClean="0"/>
              <a:t> </a:t>
            </a:r>
            <a:r>
              <a:rPr lang="ru-RU" dirty="0" err="1"/>
              <a:t>с</a:t>
            </a:r>
            <a:r>
              <a:rPr lang="ru-RU" dirty="0" err="1" smtClean="0"/>
              <a:t>творення</a:t>
            </a:r>
            <a:r>
              <a:rPr lang="ru-RU" dirty="0" smtClean="0"/>
              <a:t> </a:t>
            </a:r>
            <a:r>
              <a:rPr lang="ru-RU" dirty="0"/>
              <a:t>у закладах </a:t>
            </a:r>
            <a:r>
              <a:rPr lang="ru-RU" dirty="0" err="1"/>
              <a:t>освіти</a:t>
            </a:r>
            <a:r>
              <a:rPr lang="ru-RU" dirty="0"/>
              <a:t> максимально </a:t>
            </a:r>
            <a:r>
              <a:rPr lang="ru-RU" dirty="0" err="1"/>
              <a:t>безпечних</a:t>
            </a:r>
            <a:r>
              <a:rPr lang="ru-RU" dirty="0"/>
              <a:t> умов для </a:t>
            </a:r>
            <a:r>
              <a:rPr lang="ru-RU" dirty="0" err="1"/>
              <a:t>освітнього</a:t>
            </a:r>
            <a:r>
              <a:rPr lang="ru-RU" dirty="0"/>
              <a:t> </a:t>
            </a:r>
            <a:r>
              <a:rPr lang="ru-RU" dirty="0" err="1"/>
              <a:t>процесу</a:t>
            </a:r>
            <a:r>
              <a:rPr lang="ru-RU" dirty="0" smtClean="0"/>
              <a:t>;</a:t>
            </a:r>
          </a:p>
          <a:p>
            <a:pPr lvl="0"/>
            <a:r>
              <a:rPr lang="ru-RU" dirty="0" err="1" smtClean="0"/>
              <a:t>Продовжити</a:t>
            </a:r>
            <a:r>
              <a:rPr lang="ru-RU" dirty="0" smtClean="0"/>
              <a:t> роботу по </a:t>
            </a:r>
            <a:r>
              <a:rPr lang="ru-RU" dirty="0" err="1" smtClean="0"/>
              <a:t>облаштуванню</a:t>
            </a:r>
            <a:r>
              <a:rPr lang="ru-RU" dirty="0" smtClean="0"/>
              <a:t> </a:t>
            </a:r>
            <a:r>
              <a:rPr lang="ru-RU" dirty="0" err="1" smtClean="0"/>
              <a:t>укриттів</a:t>
            </a:r>
            <a:r>
              <a:rPr lang="ru-RU" dirty="0" smtClean="0"/>
              <a:t> для КЗ «</a:t>
            </a:r>
            <a:r>
              <a:rPr lang="ru-RU" dirty="0" err="1" smtClean="0"/>
              <a:t>Лигівський</a:t>
            </a:r>
            <a:r>
              <a:rPr lang="ru-RU" dirty="0" smtClean="0"/>
              <a:t> </a:t>
            </a:r>
            <a:r>
              <a:rPr lang="ru-RU" dirty="0" err="1" smtClean="0"/>
              <a:t>ліцей</a:t>
            </a:r>
            <a:r>
              <a:rPr lang="ru-RU" dirty="0" smtClean="0"/>
              <a:t>», КЗ «</a:t>
            </a:r>
            <a:r>
              <a:rPr lang="ru-RU" dirty="0" err="1" smtClean="0"/>
              <a:t>Новоолександрівський</a:t>
            </a:r>
            <a:r>
              <a:rPr lang="ru-RU" dirty="0" smtClean="0"/>
              <a:t> </a:t>
            </a:r>
            <a:r>
              <a:rPr lang="ru-RU" dirty="0" err="1" smtClean="0"/>
              <a:t>ліцей</a:t>
            </a:r>
            <a:r>
              <a:rPr lang="ru-RU" dirty="0" smtClean="0"/>
              <a:t>», КЗ «</a:t>
            </a:r>
            <a:r>
              <a:rPr lang="ru-RU" dirty="0" err="1" smtClean="0"/>
              <a:t>Шевченківський</a:t>
            </a:r>
            <a:r>
              <a:rPr lang="ru-RU" dirty="0" smtClean="0"/>
              <a:t> </a:t>
            </a:r>
            <a:r>
              <a:rPr lang="ru-RU" dirty="0" err="1" smtClean="0"/>
              <a:t>ліцей</a:t>
            </a:r>
            <a:r>
              <a:rPr lang="ru-RU" dirty="0" smtClean="0"/>
              <a:t>», КЗ «</a:t>
            </a:r>
            <a:r>
              <a:rPr lang="ru-RU" dirty="0" err="1" smtClean="0"/>
              <a:t>Шевченківський</a:t>
            </a:r>
            <a:r>
              <a:rPr lang="ru-RU" dirty="0" smtClean="0"/>
              <a:t> ЗДО», КЗ «</a:t>
            </a:r>
            <a:r>
              <a:rPr lang="ru-RU" dirty="0" err="1" smtClean="0"/>
              <a:t>Сахновщинський</a:t>
            </a:r>
            <a:r>
              <a:rPr lang="ru-RU" smtClean="0"/>
              <a:t> ЗДО №1»;</a:t>
            </a:r>
            <a:endParaRPr lang="ru-RU" dirty="0"/>
          </a:p>
          <a:p>
            <a:pPr lvl="0"/>
            <a:r>
              <a:rPr lang="uk-UA" dirty="0" smtClean="0"/>
              <a:t>Формувати оптимальну  мережу </a:t>
            </a:r>
            <a:r>
              <a:rPr lang="uk-UA" dirty="0"/>
              <a:t>закладів загальної середньої </a:t>
            </a:r>
            <a:r>
              <a:rPr lang="uk-UA" dirty="0" smtClean="0"/>
              <a:t>освіти враховуючи реалії сьогодення;</a:t>
            </a:r>
            <a:endParaRPr lang="ru-RU" dirty="0"/>
          </a:p>
          <a:p>
            <a:pPr lvl="0"/>
            <a:r>
              <a:rPr lang="ru-RU" dirty="0" err="1" smtClean="0"/>
              <a:t>Зберігати</a:t>
            </a:r>
            <a:r>
              <a:rPr lang="ru-RU" dirty="0" smtClean="0"/>
              <a:t> </a:t>
            </a:r>
            <a:r>
              <a:rPr lang="ru-RU" dirty="0" err="1" smtClean="0"/>
              <a:t>учнівський</a:t>
            </a:r>
            <a:r>
              <a:rPr lang="ru-RU" dirty="0" smtClean="0"/>
              <a:t> контингент  </a:t>
            </a:r>
            <a:r>
              <a:rPr lang="ru-RU" dirty="0" err="1"/>
              <a:t>закладів</a:t>
            </a:r>
            <a:r>
              <a:rPr lang="ru-RU" dirty="0"/>
              <a:t> </a:t>
            </a:r>
            <a:r>
              <a:rPr lang="ru-RU" dirty="0" err="1"/>
              <a:t>освіти</a:t>
            </a:r>
            <a:r>
              <a:rPr lang="ru-RU" dirty="0"/>
              <a:t> </a:t>
            </a:r>
            <a:r>
              <a:rPr lang="ru-RU" dirty="0" err="1"/>
              <a:t>громади</a:t>
            </a:r>
            <a:r>
              <a:rPr lang="ru-RU" dirty="0" smtClean="0"/>
              <a:t>;</a:t>
            </a:r>
          </a:p>
          <a:p>
            <a:pPr lvl="0"/>
            <a:r>
              <a:rPr lang="uk-UA" b="1" dirty="0" smtClean="0"/>
              <a:t>Проводити роботу щодо подолання </a:t>
            </a:r>
            <a:r>
              <a:rPr lang="uk-UA" b="1" dirty="0"/>
              <a:t>освітніх втрат і </a:t>
            </a:r>
            <a:r>
              <a:rPr lang="uk-UA" b="1" dirty="0" smtClean="0"/>
              <a:t>розривів;</a:t>
            </a:r>
          </a:p>
          <a:p>
            <a:pPr lvl="0"/>
            <a:r>
              <a:rPr lang="uk-UA" b="1" dirty="0" smtClean="0"/>
              <a:t>Забезпечити збереження ментального </a:t>
            </a:r>
            <a:r>
              <a:rPr lang="uk-UA" b="1" dirty="0"/>
              <a:t>здоров’я та </a:t>
            </a:r>
            <a:r>
              <a:rPr lang="uk-UA" b="1" dirty="0" smtClean="0"/>
              <a:t>здійснення психологічного супроводу;</a:t>
            </a:r>
            <a:endParaRPr lang="ru-RU" dirty="0"/>
          </a:p>
          <a:p>
            <a:pPr lvl="0"/>
            <a:r>
              <a:rPr lang="uk-UA" b="1" dirty="0" smtClean="0"/>
              <a:t>Продовжити реалізацію </a:t>
            </a:r>
            <a:r>
              <a:rPr lang="uk-UA" b="1" dirty="0"/>
              <a:t>реформи НУШ у базовій </a:t>
            </a:r>
            <a:r>
              <a:rPr lang="uk-UA" b="1" dirty="0" smtClean="0"/>
              <a:t>школі;</a:t>
            </a:r>
          </a:p>
          <a:p>
            <a:pPr lvl="0"/>
            <a:r>
              <a:rPr lang="uk-UA" b="1" dirty="0" smtClean="0"/>
              <a:t>Посилити роботу щодо національно-патріотичного </a:t>
            </a:r>
            <a:r>
              <a:rPr lang="uk-UA" b="1" dirty="0"/>
              <a:t>виховання та </a:t>
            </a:r>
            <a:r>
              <a:rPr lang="uk-UA" b="1" dirty="0" smtClean="0"/>
              <a:t>цивільного захисту.</a:t>
            </a:r>
            <a:endParaRPr lang="uk-UA" dirty="0"/>
          </a:p>
        </p:txBody>
      </p:sp>
    </p:spTree>
    <p:extLst>
      <p:ext uri="{BB962C8B-B14F-4D97-AF65-F5344CB8AC3E}">
        <p14:creationId xmlns:p14="http://schemas.microsoft.com/office/powerpoint/2010/main" val="279168788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683568" y="332656"/>
            <a:ext cx="7992888" cy="6192688"/>
          </a:xfrm>
        </p:spPr>
        <p:txBody>
          <a:bodyPr>
            <a:normAutofit fontScale="62500" lnSpcReduction="20000"/>
          </a:bodyPr>
          <a:lstStyle/>
          <a:p>
            <a:pPr marL="0" indent="0" algn="ctr">
              <a:buNone/>
            </a:pPr>
            <a:r>
              <a:rPr lang="uk-UA" sz="3800" b="1" dirty="0"/>
              <a:t>Шановні колеги</a:t>
            </a:r>
            <a:r>
              <a:rPr lang="uk-UA" sz="3800" b="1" dirty="0" smtClean="0"/>
              <a:t>!</a:t>
            </a:r>
          </a:p>
          <a:p>
            <a:pPr marL="0" indent="0" algn="ctr">
              <a:buNone/>
            </a:pPr>
            <a:endParaRPr lang="uk-UA" sz="3800" b="1" dirty="0"/>
          </a:p>
          <a:p>
            <a:pPr marL="0" indent="0" algn="ctr">
              <a:buNone/>
            </a:pPr>
            <a:r>
              <a:rPr lang="uk-UA" sz="3800" b="1" dirty="0"/>
              <a:t>Посада начальника відділу </a:t>
            </a:r>
            <a:r>
              <a:rPr lang="uk-UA" sz="3800" b="1" dirty="0" smtClean="0"/>
              <a:t>освіти, культури, молоді та спорту </a:t>
            </a:r>
            <a:r>
              <a:rPr lang="uk-UA" sz="3800" b="1" dirty="0"/>
              <a:t>дає мені чітке розуміння: головний ресурс нашої системи — це ви, наші люди. Ваша відданість справі, коли ви ведете уроки з бомбосховищ або заспокоюєте першокласників під час сирен, викликає глибоку повагу.</a:t>
            </a:r>
          </a:p>
          <a:p>
            <a:pPr marL="0" indent="0" algn="ctr">
              <a:buNone/>
            </a:pPr>
            <a:r>
              <a:rPr lang="uk-UA" sz="3800" b="1" dirty="0"/>
              <a:t>У новому навчальному році відділ освіти максимально підтримуватиме кожну творчу ініціативу, кожного вчителя та керівника. Ми будемо працювати над залученням нових грантів для відновлення та модернізації наших закладів.</a:t>
            </a:r>
          </a:p>
          <a:p>
            <a:pPr marL="0" indent="0" algn="ctr">
              <a:buNone/>
            </a:pPr>
            <a:r>
              <a:rPr lang="uk-UA" sz="3800" b="1" dirty="0"/>
              <a:t>Бажаю усім нам міцного здоров’я, залізобетонної витримки, мирного неба над головою та якнайшвидшої Перемоги, яку ми разом наближаємо на освітньому фронті!</a:t>
            </a:r>
          </a:p>
          <a:p>
            <a:pPr marL="0" indent="0" algn="ctr">
              <a:buNone/>
            </a:pPr>
            <a:r>
              <a:rPr lang="uk-UA" sz="3800" b="1" dirty="0"/>
              <a:t>З початком нового 2026/2027 навчального року! </a:t>
            </a:r>
            <a:endParaRPr lang="uk-UA" sz="3800" b="1" dirty="0" smtClean="0"/>
          </a:p>
          <a:p>
            <a:pPr marL="0" indent="0" algn="ctr">
              <a:buNone/>
            </a:pPr>
            <a:r>
              <a:rPr lang="uk-UA" sz="3800" b="1" dirty="0" smtClean="0"/>
              <a:t>Слава </a:t>
            </a:r>
            <a:r>
              <a:rPr lang="uk-UA" sz="3800" b="1" dirty="0"/>
              <a:t>Україні!</a:t>
            </a:r>
          </a:p>
          <a:p>
            <a:pPr algn="ctr"/>
            <a:endParaRPr lang="uk-UA" dirty="0"/>
          </a:p>
        </p:txBody>
      </p:sp>
    </p:spTree>
    <p:extLst>
      <p:ext uri="{BB962C8B-B14F-4D97-AF65-F5344CB8AC3E}">
        <p14:creationId xmlns:p14="http://schemas.microsoft.com/office/powerpoint/2010/main" val="140155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lstStyle/>
          <a:p>
            <a:r>
              <a:rPr lang="uk-UA" dirty="0">
                <a:latin typeface="Arial" pitchFamily="34" charset="0"/>
              </a:rPr>
              <a:t>Загальна середня освіта</a:t>
            </a:r>
            <a:endParaRPr lang="uk-UA" dirty="0"/>
          </a:p>
        </p:txBody>
      </p:sp>
      <p:sp>
        <p:nvSpPr>
          <p:cNvPr id="3" name="Объект 2"/>
          <p:cNvSpPr>
            <a:spLocks noGrp="1"/>
          </p:cNvSpPr>
          <p:nvPr>
            <p:ph idx="1"/>
          </p:nvPr>
        </p:nvSpPr>
        <p:spPr>
          <a:xfrm>
            <a:off x="323528" y="1124744"/>
            <a:ext cx="8712968" cy="5001419"/>
          </a:xfrm>
        </p:spPr>
        <p:txBody>
          <a:bodyPr>
            <a:normAutofit fontScale="55000" lnSpcReduction="20000"/>
          </a:bodyPr>
          <a:lstStyle/>
          <a:p>
            <a:r>
              <a:rPr lang="uk-UA" dirty="0"/>
              <a:t>У </a:t>
            </a:r>
            <a:r>
              <a:rPr lang="uk-UA" dirty="0" smtClean="0"/>
              <a:t>2025/2026 </a:t>
            </a:r>
            <a:r>
              <a:rPr lang="uk-UA" dirty="0"/>
              <a:t>навчальному році у </a:t>
            </a:r>
            <a:r>
              <a:rPr lang="uk-UA" dirty="0" smtClean="0"/>
              <a:t>11 закладах </a:t>
            </a:r>
            <a:r>
              <a:rPr lang="uk-UA" dirty="0"/>
              <a:t>освіти </a:t>
            </a:r>
            <a:r>
              <a:rPr lang="uk-UA" dirty="0" smtClean="0"/>
              <a:t>та 2 філіях освітній </a:t>
            </a:r>
            <a:r>
              <a:rPr lang="uk-UA" dirty="0"/>
              <a:t>процес здійснювався за очною (денною) формою із застосуванням змішаного навчання. </a:t>
            </a:r>
            <a:endParaRPr lang="uk-UA" dirty="0" smtClean="0"/>
          </a:p>
          <a:p>
            <a:r>
              <a:rPr lang="uk-UA" dirty="0" smtClean="0"/>
              <a:t>У 2 закладах освіти та 1 філії було </a:t>
            </a:r>
            <a:r>
              <a:rPr lang="uk-UA" dirty="0"/>
              <a:t>визначено дистанційну форму навчання.</a:t>
            </a:r>
            <a:r>
              <a:rPr lang="en-US" dirty="0"/>
              <a:t>   </a:t>
            </a:r>
            <a:endParaRPr lang="uk-UA" dirty="0" smtClean="0"/>
          </a:p>
          <a:p>
            <a:r>
              <a:rPr lang="uk-UA" dirty="0" smtClean="0"/>
              <a:t>У 2026/2027 навчальному році відповідно до рішення виконавчого комітету у КЗ </a:t>
            </a:r>
            <a:r>
              <a:rPr lang="uk-UA" dirty="0"/>
              <a:t>«</a:t>
            </a:r>
            <a:r>
              <a:rPr lang="uk-UA" dirty="0" err="1"/>
              <a:t>Сахновщинський</a:t>
            </a:r>
            <a:r>
              <a:rPr lang="uk-UA" dirty="0"/>
              <a:t> ліцей №1», </a:t>
            </a:r>
            <a:r>
              <a:rPr lang="uk-UA" dirty="0" err="1"/>
              <a:t>Сугарівська</a:t>
            </a:r>
            <a:r>
              <a:rPr lang="uk-UA" dirty="0"/>
              <a:t> філія КЗ «</a:t>
            </a:r>
            <a:r>
              <a:rPr lang="uk-UA" dirty="0" err="1"/>
              <a:t>Сахновщинський</a:t>
            </a:r>
            <a:r>
              <a:rPr lang="uk-UA" dirty="0"/>
              <a:t> ліцей №1», КЗ «</a:t>
            </a:r>
            <a:r>
              <a:rPr lang="uk-UA" dirty="0" err="1"/>
              <a:t>Сахновщинський</a:t>
            </a:r>
            <a:r>
              <a:rPr lang="uk-UA" dirty="0"/>
              <a:t> ліцей №2», КЗ «</a:t>
            </a:r>
            <a:r>
              <a:rPr lang="uk-UA" dirty="0" err="1"/>
              <a:t>Багаточернещинський</a:t>
            </a:r>
            <a:r>
              <a:rPr lang="uk-UA" dirty="0"/>
              <a:t> ліцей», КЗ «Костянтинівський ліцей», КЗ «</a:t>
            </a:r>
            <a:r>
              <a:rPr lang="uk-UA" dirty="0" err="1"/>
              <a:t>Гришівський</a:t>
            </a:r>
            <a:r>
              <a:rPr lang="uk-UA" dirty="0"/>
              <a:t> ліцей», КЗ «</a:t>
            </a:r>
            <a:r>
              <a:rPr lang="uk-UA" dirty="0" err="1"/>
              <a:t>Новоолександрівський</a:t>
            </a:r>
            <a:r>
              <a:rPr lang="uk-UA" dirty="0"/>
              <a:t> ліцей», КЗ «Шевченківський ліцей», </a:t>
            </a:r>
            <a:r>
              <a:rPr lang="uk-UA" dirty="0" smtClean="0"/>
              <a:t> КЗ </a:t>
            </a:r>
            <a:r>
              <a:rPr lang="uk-UA" dirty="0"/>
              <a:t>«</a:t>
            </a:r>
            <a:r>
              <a:rPr lang="uk-UA" dirty="0" err="1"/>
              <a:t>Огіївський</a:t>
            </a:r>
            <a:r>
              <a:rPr lang="uk-UA" dirty="0"/>
              <a:t> ліцей», </a:t>
            </a:r>
            <a:r>
              <a:rPr lang="uk-UA" dirty="0" err="1"/>
              <a:t>Тавежнянська</a:t>
            </a:r>
            <a:r>
              <a:rPr lang="uk-UA" dirty="0"/>
              <a:t> філія КЗ «</a:t>
            </a:r>
            <a:r>
              <a:rPr lang="uk-UA" dirty="0" err="1"/>
              <a:t>Огіївський</a:t>
            </a:r>
            <a:r>
              <a:rPr lang="uk-UA" dirty="0"/>
              <a:t> ліцей», КЗ «</a:t>
            </a:r>
            <a:r>
              <a:rPr lang="uk-UA" dirty="0" err="1"/>
              <a:t>Катеринівський</a:t>
            </a:r>
            <a:r>
              <a:rPr lang="uk-UA" dirty="0"/>
              <a:t> ліцей», </a:t>
            </a:r>
            <a:r>
              <a:rPr lang="uk-UA" dirty="0" err="1" smtClean="0"/>
              <a:t>Дубовогрядська</a:t>
            </a:r>
            <a:r>
              <a:rPr lang="uk-UA" dirty="0" smtClean="0"/>
              <a:t> філія КЗ</a:t>
            </a:r>
            <a:r>
              <a:rPr lang="uk-UA" dirty="0"/>
              <a:t> «</a:t>
            </a:r>
            <a:r>
              <a:rPr lang="uk-UA" dirty="0" err="1"/>
              <a:t>Катеринівський</a:t>
            </a:r>
            <a:r>
              <a:rPr lang="uk-UA" dirty="0"/>
              <a:t> ліцей</a:t>
            </a:r>
            <a:r>
              <a:rPr lang="uk-UA" dirty="0" smtClean="0"/>
              <a:t>», КЗ «</a:t>
            </a:r>
            <a:r>
              <a:rPr lang="uk-UA" dirty="0" err="1" smtClean="0"/>
              <a:t>Сахновщинський</a:t>
            </a:r>
            <a:r>
              <a:rPr lang="uk-UA" dirty="0" smtClean="0"/>
              <a:t> ЗДО №2» та дошкільні підрозділи КЗ «</a:t>
            </a:r>
            <a:r>
              <a:rPr lang="uk-UA" dirty="0" err="1" smtClean="0"/>
              <a:t>Багаточернещинський</a:t>
            </a:r>
            <a:r>
              <a:rPr lang="uk-UA" dirty="0" smtClean="0"/>
              <a:t> ліцей», КЗ «</a:t>
            </a:r>
            <a:r>
              <a:rPr lang="uk-UA" dirty="0" err="1" smtClean="0"/>
              <a:t>Огіївський</a:t>
            </a:r>
            <a:r>
              <a:rPr lang="uk-UA" dirty="0" smtClean="0"/>
              <a:t> ліцей», КЗ «</a:t>
            </a:r>
            <a:r>
              <a:rPr lang="uk-UA" dirty="0" err="1" smtClean="0"/>
              <a:t>Катеринівський</a:t>
            </a:r>
            <a:r>
              <a:rPr lang="uk-UA" dirty="0" smtClean="0"/>
              <a:t> ліцей» </a:t>
            </a:r>
            <a:r>
              <a:rPr lang="uk-UA" dirty="0"/>
              <a:t>освітній процес </a:t>
            </a:r>
            <a:r>
              <a:rPr lang="uk-UA" dirty="0" smtClean="0"/>
              <a:t>здійснюватиметься </a:t>
            </a:r>
            <a:r>
              <a:rPr lang="uk-UA" dirty="0"/>
              <a:t>за очною (денною) формою із застосуванням змішаного </a:t>
            </a:r>
            <a:r>
              <a:rPr lang="uk-UA" dirty="0" smtClean="0"/>
              <a:t>навчання. </a:t>
            </a:r>
          </a:p>
          <a:p>
            <a:r>
              <a:rPr lang="uk-UA" dirty="0" smtClean="0"/>
              <a:t>КЗ «</a:t>
            </a:r>
            <a:r>
              <a:rPr lang="uk-UA" dirty="0" err="1" smtClean="0"/>
              <a:t>Сахновщинський</a:t>
            </a:r>
            <a:r>
              <a:rPr lang="uk-UA" dirty="0" smtClean="0"/>
              <a:t> БДЮТ», КЗ «</a:t>
            </a:r>
            <a:r>
              <a:rPr lang="uk-UA" dirty="0" err="1" smtClean="0"/>
              <a:t>Сахновщинський</a:t>
            </a:r>
            <a:r>
              <a:rPr lang="uk-UA" dirty="0" smtClean="0"/>
              <a:t> ДЮКФП «ОЛІМП» та КУ «</a:t>
            </a:r>
            <a:r>
              <a:rPr lang="uk-UA" dirty="0" err="1" smtClean="0"/>
              <a:t>Сахновщинський</a:t>
            </a:r>
            <a:r>
              <a:rPr lang="uk-UA" dirty="0" smtClean="0"/>
              <a:t> ІРЦ» </a:t>
            </a:r>
            <a:r>
              <a:rPr lang="uk-UA" dirty="0"/>
              <a:t>освітній процес здійснюватиметься за очною (денною) формою із застосуванням змішаного навчання </a:t>
            </a:r>
            <a:endParaRPr lang="uk-UA" dirty="0" smtClean="0"/>
          </a:p>
          <a:p>
            <a:r>
              <a:rPr lang="uk-UA" dirty="0" smtClean="0"/>
              <a:t>У всіх інших закладах освіти освітній процес здійснюватиметься за дистанційною формою навчання.</a:t>
            </a:r>
            <a:endParaRPr lang="uk-UA" dirty="0"/>
          </a:p>
        </p:txBody>
      </p:sp>
      <p:sp>
        <p:nvSpPr>
          <p:cNvPr id="4" name="Прямоугольник 3"/>
          <p:cNvSpPr/>
          <p:nvPr/>
        </p:nvSpPr>
        <p:spPr>
          <a:xfrm>
            <a:off x="942975" y="5323711"/>
            <a:ext cx="2286000" cy="369332"/>
          </a:xfrm>
          <a:prstGeom prst="rect">
            <a:avLst/>
          </a:prstGeom>
        </p:spPr>
        <p:txBody>
          <a:bodyPr>
            <a:spAutoFit/>
          </a:bodyPr>
          <a:lstStyle/>
          <a:p>
            <a:endParaRPr lang="uk-UA" dirty="0"/>
          </a:p>
        </p:txBody>
      </p:sp>
    </p:spTree>
    <p:extLst>
      <p:ext uri="{BB962C8B-B14F-4D97-AF65-F5344CB8AC3E}">
        <p14:creationId xmlns:p14="http://schemas.microsoft.com/office/powerpoint/2010/main" val="927970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3576638" y="2924175"/>
            <a:ext cx="5567362" cy="4176713"/>
          </a:xfrm>
          <a:prstGeom prst="rect">
            <a:avLst/>
          </a:prstGeom>
          <a:ln>
            <a:noFill/>
          </a:ln>
          <a:effectLst>
            <a:softEdge rad="112500"/>
          </a:effectLst>
        </p:spPr>
      </p:pic>
      <p:pic>
        <p:nvPicPr>
          <p:cNvPr id="4098" name="Picture 2" descr="F:\фото ЗЗСО\Ліц№2\714871623_2448798382296716_7141335753601350074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4" y="128464"/>
            <a:ext cx="5544616" cy="41747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F:\фото ЗЗСО\Костянтинівський ліцей\702223788_2026959517892443_5333479070667111925_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501008"/>
            <a:ext cx="3563888" cy="342898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F:\фото ЗЗСО\Багаточернещинський\729348648_1591241699388223_4092735886650477511_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154608"/>
            <a:ext cx="3300677" cy="36004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5349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latin typeface="Arial" pitchFamily="34" charset="0"/>
              </a:rPr>
              <a:t>Загальна середня освіта</a:t>
            </a:r>
            <a:endParaRPr lang="uk-UA" dirty="0"/>
          </a:p>
        </p:txBody>
      </p:sp>
      <p:sp>
        <p:nvSpPr>
          <p:cNvPr id="3" name="Объект 2"/>
          <p:cNvSpPr>
            <a:spLocks noGrp="1"/>
          </p:cNvSpPr>
          <p:nvPr>
            <p:ph idx="1"/>
          </p:nvPr>
        </p:nvSpPr>
        <p:spPr>
          <a:xfrm>
            <a:off x="755576" y="1196752"/>
            <a:ext cx="8280920" cy="4929411"/>
          </a:xfrm>
        </p:spPr>
        <p:txBody>
          <a:bodyPr>
            <a:normAutofit/>
          </a:bodyPr>
          <a:lstStyle/>
          <a:p>
            <a:r>
              <a:rPr lang="uk-UA" dirty="0"/>
              <a:t>У </a:t>
            </a:r>
            <a:r>
              <a:rPr lang="uk-UA" dirty="0" smtClean="0"/>
              <a:t>2026/2027 </a:t>
            </a:r>
            <a:r>
              <a:rPr lang="uk-UA" dirty="0"/>
              <a:t>навчальному році навчанням </a:t>
            </a:r>
            <a:r>
              <a:rPr lang="uk-UA" b="1" dirty="0"/>
              <a:t>планується охопити </a:t>
            </a:r>
            <a:r>
              <a:rPr lang="uk-UA" b="1" dirty="0" smtClean="0">
                <a:solidFill>
                  <a:srgbClr val="FF0000"/>
                </a:solidFill>
              </a:rPr>
              <a:t>1778</a:t>
            </a:r>
            <a:r>
              <a:rPr lang="uk-UA" b="1" dirty="0" smtClean="0"/>
              <a:t> </a:t>
            </a:r>
            <a:r>
              <a:rPr lang="uk-UA" b="1" dirty="0"/>
              <a:t>учнів</a:t>
            </a:r>
            <a:r>
              <a:rPr lang="uk-UA" dirty="0"/>
              <a:t>, а це на </a:t>
            </a:r>
            <a:r>
              <a:rPr lang="uk-UA" dirty="0" smtClean="0"/>
              <a:t>52 особи </a:t>
            </a:r>
            <a:r>
              <a:rPr lang="uk-UA" dirty="0"/>
              <a:t>менше, ніж у минулому році. До перших класів зараховано </a:t>
            </a:r>
            <a:r>
              <a:rPr lang="uk-UA" b="1" dirty="0" smtClean="0">
                <a:solidFill>
                  <a:srgbClr val="FF0000"/>
                </a:solidFill>
              </a:rPr>
              <a:t>117</a:t>
            </a:r>
            <a:r>
              <a:rPr lang="uk-UA" b="1" dirty="0" smtClean="0"/>
              <a:t> </a:t>
            </a:r>
            <a:r>
              <a:rPr lang="uk-UA" b="1" dirty="0"/>
              <a:t>учнів</a:t>
            </a:r>
            <a:r>
              <a:rPr lang="uk-UA" dirty="0"/>
              <a:t>, продовжать навчання в десятих класах – </a:t>
            </a:r>
            <a:r>
              <a:rPr lang="uk-UA" b="1" dirty="0" smtClean="0">
                <a:solidFill>
                  <a:srgbClr val="FF0000"/>
                </a:solidFill>
              </a:rPr>
              <a:t>164</a:t>
            </a:r>
            <a:r>
              <a:rPr lang="uk-UA" b="1" dirty="0" smtClean="0"/>
              <a:t> учні</a:t>
            </a:r>
            <a:endParaRPr lang="ru-RU" dirty="0"/>
          </a:p>
          <a:p>
            <a:r>
              <a:rPr lang="ru-RU" dirty="0" err="1"/>
              <a:t>Всього</a:t>
            </a:r>
            <a:r>
              <a:rPr lang="ru-RU" dirty="0"/>
              <a:t> </a:t>
            </a:r>
            <a:r>
              <a:rPr lang="ru-RU" dirty="0" err="1"/>
              <a:t>класів</a:t>
            </a:r>
            <a:r>
              <a:rPr lang="ru-RU" dirty="0"/>
              <a:t> – </a:t>
            </a:r>
            <a:r>
              <a:rPr lang="uk-UA" b="1" dirty="0" smtClean="0">
                <a:solidFill>
                  <a:srgbClr val="FF0000"/>
                </a:solidFill>
              </a:rPr>
              <a:t>159</a:t>
            </a:r>
            <a:endParaRPr lang="ru-RU" dirty="0">
              <a:solidFill>
                <a:srgbClr val="FF0000"/>
              </a:solidFill>
            </a:endParaRPr>
          </a:p>
          <a:p>
            <a:r>
              <a:rPr lang="uk-UA" dirty="0"/>
              <a:t>Хочу зазначити, що у 11-х класах будуть навчатися всього </a:t>
            </a:r>
            <a:r>
              <a:rPr lang="uk-UA" b="1" dirty="0" smtClean="0"/>
              <a:t>143</a:t>
            </a:r>
            <a:r>
              <a:rPr lang="uk-UA" dirty="0" smtClean="0"/>
              <a:t> учні.</a:t>
            </a:r>
            <a:endParaRPr lang="ru-RU" dirty="0"/>
          </a:p>
          <a:p>
            <a:endParaRPr lang="ru-RU" sz="3600" b="1" u="sng" dirty="0">
              <a:latin typeface="Arial" pitchFamily="34" charset="0"/>
            </a:endParaRPr>
          </a:p>
          <a:p>
            <a:endParaRPr lang="uk-UA" dirty="0"/>
          </a:p>
        </p:txBody>
      </p:sp>
    </p:spTree>
    <p:extLst>
      <p:ext uri="{BB962C8B-B14F-4D97-AF65-F5344CB8AC3E}">
        <p14:creationId xmlns:p14="http://schemas.microsoft.com/office/powerpoint/2010/main" val="34026686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dcc4faf89213fced06a3ff02e33968fa70986f"/>
</p:tagLst>
</file>

<file path=ppt/theme/theme1.xml><?xml version="1.0" encoding="utf-8"?>
<a:theme xmlns:a="http://schemas.openxmlformats.org/drawingml/2006/main" name="Тема Office">
  <a:themeElements>
    <a:clrScheme name="Другая 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00000"/>
      </a:hlink>
      <a:folHlink>
        <a:srgbClr val="D9969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3503</TotalTime>
  <Words>3847</Words>
  <Application>Microsoft Office PowerPoint</Application>
  <PresentationFormat>Экран (4:3)</PresentationFormat>
  <Paragraphs>209</Paragraphs>
  <Slides>62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62</vt:i4>
      </vt:variant>
    </vt:vector>
  </HeadingPairs>
  <TitlesOfParts>
    <vt:vector size="63" baseType="lpstr">
      <vt:lpstr>Тема Office</vt:lpstr>
      <vt:lpstr>СЕРПНЕВА ПЕДАГОГІЧНА КОНФЕРЕНЦІЯ</vt:lpstr>
      <vt:lpstr>Презентация PowerPoint</vt:lpstr>
      <vt:lpstr>Мережа закладів освіти Сахновщинської громади</vt:lpstr>
      <vt:lpstr>Дошкільна освіта</vt:lpstr>
      <vt:lpstr>Презентация PowerPoint</vt:lpstr>
      <vt:lpstr>Презентация PowerPoint</vt:lpstr>
      <vt:lpstr>Загальна середня освіта</vt:lpstr>
      <vt:lpstr>Презентация PowerPoint</vt:lpstr>
      <vt:lpstr>Загальна середня освіта</vt:lpstr>
      <vt:lpstr>Осередок для вивчення предмету «Захист України» </vt:lpstr>
      <vt:lpstr>Презентация PowerPoint</vt:lpstr>
      <vt:lpstr>Інклюзивне навчання</vt:lpstr>
      <vt:lpstr>Інклюзивне навчання</vt:lpstr>
      <vt:lpstr>Сахновщинський ІРЦ</vt:lpstr>
      <vt:lpstr>Презентация PowerPoint</vt:lpstr>
      <vt:lpstr>ЮНІСЕФ</vt:lpstr>
      <vt:lpstr>ЮНІСЕФ</vt:lpstr>
      <vt:lpstr>Позашкільна освіта</vt:lpstr>
      <vt:lpstr>Здобуваючи позашкільну освіту, діти мають можливість розвивати свої здібності та таланти на заняттях у гуртках, участю у  різноманітних конкурсах, фестивалях, змаганнях. </vt:lpstr>
      <vt:lpstr>Високий рівень підготовки та спортивної майстерності показують юні акробати циркової студії «Піраміда» на всеукраїнських фестивалях-конкурсах циркового мистецтва. Вихованці гуртка боротьби показали відмінні результати у відкритому обласному турнірі Харківщини з боротьби самбо. </vt:lpstr>
      <vt:lpstr>Професійні конкурси</vt:lpstr>
      <vt:lpstr>Професійні конкурси</vt:lpstr>
      <vt:lpstr>Професійні конкурси</vt:lpstr>
      <vt:lpstr>Атестація педагогічних працівників</vt:lpstr>
      <vt:lpstr>Всеукраїнські учнівські олімпіади з навчальних предметів</vt:lpstr>
      <vt:lpstr>Всеукраїнські учнівські олімпіади з навчальних предметів</vt:lpstr>
      <vt:lpstr>Всеукраїнські учнівські олімпіади з навчальних предметів</vt:lpstr>
      <vt:lpstr>МАН</vt:lpstr>
      <vt:lpstr>Всеукраїнський конкурс учнівської творчості серед учнів ЗЗСО</vt:lpstr>
      <vt:lpstr>Міжнародний мовно-літературний конкурс учнівської та студентської молоді імені Тараса Шевченка </vt:lpstr>
      <vt:lpstr>Міжнародний конкурс з української мови імені Петра Яцика </vt:lpstr>
      <vt:lpstr>Відзначення переможців</vt:lpstr>
      <vt:lpstr>У 2025-2026 навчальному році учням – переможцям Всеукраїнських учнівських конкурсів та олімпіад було виплачено одноразову стипендію на суму 74 000 гривень. </vt:lpstr>
      <vt:lpstr>Фестиваль ораторського мистецтва </vt:lpstr>
      <vt:lpstr>Конкурси</vt:lpstr>
      <vt:lpstr>Cпортивно-масова робота</vt:lpstr>
      <vt:lpstr>Cпортивно-масова робота</vt:lpstr>
      <vt:lpstr>Переможці обласного етапу</vt:lpstr>
      <vt:lpstr>Фінальний етап</vt:lpstr>
      <vt:lpstr>Фінальний етап</vt:lpstr>
      <vt:lpstr>Фінальний етап</vt:lpstr>
      <vt:lpstr>Шкіряний м’яч</vt:lpstr>
      <vt:lpstr>ПРОФОРІЄНТАЦІЯ</vt:lpstr>
      <vt:lpstr>Презентация PowerPoint</vt:lpstr>
      <vt:lpstr>РЕАЛІЗАЦІЯ ПРОЄКТІВ</vt:lpstr>
      <vt:lpstr>РЕАЛІЗАЦІЯ ПРОЄКТІВ</vt:lpstr>
      <vt:lpstr>РЕАЛІЗАЦІЯ ПРОЄКТІВ</vt:lpstr>
      <vt:lpstr>РЕАЛІЗАЦІЯ ПРОЄКТІВ</vt:lpstr>
      <vt:lpstr>Участь у тренінгу </vt:lpstr>
      <vt:lpstr>БІБЛІОТЕЧНІ ФОНДИ</vt:lpstr>
      <vt:lpstr>Харчування</vt:lpstr>
      <vt:lpstr>Новорічні подарунки</vt:lpstr>
      <vt:lpstr>Укриття</vt:lpstr>
      <vt:lpstr>Презентация PowerPoint</vt:lpstr>
      <vt:lpstr>ЕНЕРГОНЕЗАЛЕЖНІСТЬ</vt:lpstr>
      <vt:lpstr>ЕНЕРГОНЕЗАЛЕЖНІСТЬ</vt:lpstr>
      <vt:lpstr>ХАРЧОБЛОКИ</vt:lpstr>
      <vt:lpstr>Автобус</vt:lpstr>
      <vt:lpstr>Матеріально-технічне забезпечення</vt:lpstr>
      <vt:lpstr>Заходи з пожежної безпеки</vt:lpstr>
      <vt:lpstr>Основні завдання на 2026 рік: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пк</cp:lastModifiedBy>
  <cp:revision>118</cp:revision>
  <cp:lastPrinted>2026-08-25T05:31:03Z</cp:lastPrinted>
  <dcterms:created xsi:type="dcterms:W3CDTF">2013-08-18T05:10:05Z</dcterms:created>
  <dcterms:modified xsi:type="dcterms:W3CDTF">2026-08-25T05:34:21Z</dcterms:modified>
</cp:coreProperties>
</file>