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2" r:id="rId2"/>
    <p:sldId id="264" r:id="rId3"/>
    <p:sldId id="27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76" r:id="rId15"/>
    <p:sldId id="277" r:id="rId16"/>
    <p:sldId id="278" r:id="rId17"/>
    <p:sldId id="279" r:id="rId18"/>
    <p:sldId id="28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9" autoAdjust="0"/>
    <p:restoredTop sz="94660"/>
  </p:normalViewPr>
  <p:slideViewPr>
    <p:cSldViewPr snapToGrid="0">
      <p:cViewPr varScale="1">
        <p:scale>
          <a:sx n="59" d="100"/>
          <a:sy n="59" d="100"/>
        </p:scale>
        <p:origin x="9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FBE298A-E136-456D-B2A8-3B9DD2837444}" type="slidenum">
              <a:rPr lang="uk-UA" smtClean="0"/>
              <a:t>‹№›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C59D1E9-5E33-4D00-B2B6-1C6DFAF08FD4}" type="datetimeFigureOut">
              <a:rPr lang="uk-UA" smtClean="0"/>
              <a:t>10.06.2026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324" y="357920"/>
            <a:ext cx="10717427" cy="6182365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>
                <a:solidFill>
                  <a:schemeClr val="accent4">
                    <a:lumMod val="75000"/>
                  </a:schemeClr>
                </a:solidFill>
              </a:rPr>
              <a:t>Аналіз веб-сайтів закладів загальної середньої освіти Сахновщинської селищної ради</a:t>
            </a:r>
            <a:r>
              <a:rPr lang="uk-UA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/>
            </a:r>
            <a:br>
              <a:rPr lang="uk-UA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uk-UA" sz="2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/>
            </a:r>
            <a:br>
              <a:rPr lang="uk-UA" sz="2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4">
                    <a:lumMod val="75000"/>
                  </a:schemeClr>
                </a:solidFill>
              </a:rPr>
              <a:t>станом </a:t>
            </a:r>
            <a:r>
              <a:rPr lang="uk-UA" sz="4000" b="1" i="1" smtClean="0"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uk-UA" sz="4000" b="1" i="1" smtClean="0">
                <a:solidFill>
                  <a:schemeClr val="accent4">
                    <a:lumMod val="75000"/>
                  </a:schemeClr>
                </a:solidFill>
              </a:rPr>
              <a:t>08.06.2026</a:t>
            </a:r>
            <a:r>
              <a:rPr lang="uk-UA" sz="4000" b="1" i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4000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3400" b="1" i="1" dirty="0" smtClean="0">
                <a:solidFill>
                  <a:schemeClr val="accent4">
                    <a:lumMod val="75000"/>
                  </a:schemeClr>
                </a:solidFill>
              </a:rPr>
              <a:t>(перевірка здійснювалась 01.06.2026 – 08.06.2026)</a:t>
            </a:r>
            <a:endParaRPr lang="uk-UA" sz="3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" y="121920"/>
            <a:ext cx="11155680" cy="6598920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uk-UA" sz="1600" dirty="0"/>
              <a:t>СТАТТЯ 30</a:t>
            </a:r>
          </a:p>
          <a:p>
            <a:pPr marL="411480" lvl="1" indent="0">
              <a:buNone/>
            </a:pPr>
            <a:r>
              <a:rPr lang="uk-UA" sz="1600" dirty="0"/>
              <a:t>ВІДОМОСТІ ПРО НАВЧАЛЬНО-МЕТОДИЧНЕ ТА ІНФОРМАЦІЙНЕ ЗАБЕЗПЕЧЕННЯ ОСВІТНЬОЇ ДІЯЛЬНОСТІ У СФЕРІ ЗАГАЛЬНОЇ СЕРЕДНЬОЇ ШКОЛИ </a:t>
            </a:r>
          </a:p>
          <a:p>
            <a:pPr marL="411480" lvl="1" indent="0">
              <a:buNone/>
            </a:pPr>
            <a:r>
              <a:rPr lang="uk-UA" sz="1600" dirty="0"/>
              <a:t>Більшість посилань не відкриваються</a:t>
            </a:r>
          </a:p>
          <a:p>
            <a:pPr marL="411480" lvl="1" indent="0">
              <a:buNone/>
            </a:pPr>
            <a:r>
              <a:rPr lang="uk-UA" sz="1600" dirty="0"/>
              <a:t>ОСВІТНІ ПРОГРАМИ, ЩО РЕАЛІЗУЮТЬСЯ В ЗАКЛАДІ ОСВІТИ</a:t>
            </a:r>
          </a:p>
          <a:p>
            <a:pPr marL="411480" lvl="1" indent="0">
              <a:buNone/>
            </a:pPr>
            <a:r>
              <a:rPr lang="uk-UA" sz="1600" dirty="0"/>
              <a:t>Типова освітня програма для 5-9 класів закладів загальної середньої освіти - не відкриваються</a:t>
            </a:r>
          </a:p>
          <a:p>
            <a:pPr marL="411480" lvl="1" indent="0">
              <a:buNone/>
            </a:pPr>
            <a:r>
              <a:rPr lang="uk-UA" sz="1600" dirty="0"/>
              <a:t>Типова освітня програма закладів загальної середньої освіти ІІІ ступеня - не відкриваються</a:t>
            </a:r>
          </a:p>
          <a:p>
            <a:pPr marL="411480" lvl="1" indent="0">
              <a:buNone/>
            </a:pPr>
            <a:r>
              <a:rPr lang="uk-UA" sz="1600" dirty="0"/>
              <a:t>НАЯВНІСТЬ ВАКАНТНИХ ПОСАД, ПОРЯДОК І УМОВИ ПРОВЕДЕННЯ КОНКУРСУ НА ЇХ ЗАМІЩЕННЯ</a:t>
            </a:r>
          </a:p>
          <a:p>
            <a:pPr marL="411480" lvl="1" indent="0">
              <a:buNone/>
            </a:pPr>
            <a:r>
              <a:rPr lang="uk-UA" sz="1600" dirty="0"/>
              <a:t>Не відкриваються вкладення</a:t>
            </a:r>
          </a:p>
          <a:p>
            <a:pPr marL="411480" lvl="1" indent="0">
              <a:buNone/>
            </a:pPr>
            <a:r>
              <a:rPr lang="uk-UA" sz="1600" dirty="0"/>
              <a:t>РЕЗУЛЬТАТИ МОНІТОРИНГУ ЯКОСТІ ОСВІТИ</a:t>
            </a:r>
          </a:p>
          <a:p>
            <a:pPr marL="411480" lvl="1" indent="0">
              <a:buNone/>
            </a:pPr>
            <a:r>
              <a:rPr lang="uk-UA" sz="1600" dirty="0"/>
              <a:t>Положення без підпису</a:t>
            </a:r>
          </a:p>
          <a:p>
            <a:pPr marL="411480" lvl="1" indent="0">
              <a:buNone/>
            </a:pPr>
            <a:r>
              <a:rPr lang="uk-UA" sz="1600" dirty="0"/>
              <a:t>Деякі посилання за минулі роки не відкриваються</a:t>
            </a:r>
          </a:p>
          <a:p>
            <a:pPr marL="411480" lvl="1" indent="0">
              <a:buNone/>
            </a:pPr>
            <a:r>
              <a:rPr lang="uk-UA" sz="1600" dirty="0"/>
              <a:t>ВНУТРІШНЯ СИСТЕМА ЗАБЕЗПЕЧЕННЯ ЯКОСТІ ОСВІТИ</a:t>
            </a:r>
          </a:p>
          <a:p>
            <a:pPr marL="411480" lvl="1" indent="0">
              <a:buNone/>
            </a:pPr>
            <a:r>
              <a:rPr lang="uk-UA" sz="1600" dirty="0"/>
              <a:t>Положення про академічну доброчесність – без підпису</a:t>
            </a:r>
          </a:p>
          <a:p>
            <a:pPr marL="411480" lvl="1" indent="0">
              <a:buNone/>
            </a:pPr>
            <a:r>
              <a:rPr lang="uk-UA" sz="1600" dirty="0"/>
              <a:t>Документи за минулі роки без підписів</a:t>
            </a:r>
          </a:p>
          <a:p>
            <a:pPr marL="411480" lvl="1" indent="0">
              <a:buNone/>
            </a:pPr>
            <a:r>
              <a:rPr lang="uk-UA" sz="1600" dirty="0"/>
              <a:t>ПОЛОЖЕННЯ ПРО ЗАПОБІГАННЯ І ПРОТИДІЮ НАСИЛЬСТВУ ТА ЖОРСТОКОМУ ПОВОДЖЕННЮ З ДІТЬМИ В ЗАКЛАДІ ОСВІТИ</a:t>
            </a:r>
          </a:p>
          <a:p>
            <a:pPr marL="411480" lvl="1" indent="0">
              <a:buNone/>
            </a:pPr>
            <a:r>
              <a:rPr lang="uk-UA" sz="1600" dirty="0"/>
              <a:t>Деякі вкладення не відкриваються</a:t>
            </a:r>
          </a:p>
          <a:p>
            <a:pPr marL="411480" lvl="1" indent="0">
              <a:buNone/>
            </a:pPr>
            <a:r>
              <a:rPr lang="uk-UA" sz="1600" dirty="0"/>
              <a:t>ПІДВИЩЕННЯ КВАЛІФІКАЦІЇ ПЕДАГОГІЧНИХ ПРАЦІВНИКІВ</a:t>
            </a:r>
          </a:p>
          <a:p>
            <a:pPr marL="411480" lvl="1" indent="0">
              <a:buNone/>
            </a:pPr>
            <a:r>
              <a:rPr lang="uk-UA" sz="1600" dirty="0"/>
              <a:t>Звіт про проходження курсів підвищення кваліфікації працівників КЗ "</a:t>
            </a:r>
            <a:r>
              <a:rPr lang="uk-UA" sz="1600" dirty="0" err="1"/>
              <a:t>Новоолександрівський</a:t>
            </a:r>
            <a:r>
              <a:rPr lang="uk-UA" sz="1600" dirty="0"/>
              <a:t> ліцей" за 2025 рік – посилання не відкривається</a:t>
            </a:r>
          </a:p>
          <a:p>
            <a:pPr marL="411480" lvl="1" indent="0">
              <a:buNone/>
            </a:pPr>
            <a:r>
              <a:rPr lang="uk-UA" sz="1600" dirty="0"/>
              <a:t>КІБЕРБЕЗПЕКА</a:t>
            </a:r>
          </a:p>
          <a:p>
            <a:pPr marL="411480" lvl="1" indent="0">
              <a:buNone/>
            </a:pPr>
            <a:r>
              <a:rPr lang="uk-UA" sz="1600" dirty="0"/>
              <a:t>Посилання не працюють:</a:t>
            </a:r>
          </a:p>
          <a:p>
            <a:pPr marL="411480" lvl="1" indent="0">
              <a:buNone/>
            </a:pPr>
            <a:r>
              <a:rPr lang="uk-UA" sz="1600" dirty="0"/>
              <a:t>- </a:t>
            </a:r>
            <a:r>
              <a:rPr lang="uk-UA" sz="1600" dirty="0" err="1"/>
              <a:t>Гайд</a:t>
            </a:r>
            <a:r>
              <a:rPr lang="uk-UA" sz="1600" dirty="0"/>
              <a:t>, що розповідає про захист персональних даних</a:t>
            </a:r>
          </a:p>
          <a:p>
            <a:pPr marL="411480" lvl="1" indent="0">
              <a:buNone/>
            </a:pPr>
            <a:r>
              <a:rPr lang="uk-UA" sz="1600" dirty="0"/>
              <a:t>- Інтерактивна гра у форматі </a:t>
            </a:r>
            <a:r>
              <a:rPr lang="uk-UA" sz="1600" dirty="0" err="1"/>
              <a:t>едьютейнмент</a:t>
            </a:r>
            <a:r>
              <a:rPr lang="uk-UA" sz="1600" dirty="0"/>
              <a:t> для перевірки й розвитку знань з </a:t>
            </a:r>
            <a:r>
              <a:rPr lang="uk-UA" sz="1600" dirty="0" err="1"/>
              <a:t>кібербезпеки</a:t>
            </a:r>
            <a:endParaRPr lang="uk-UA" sz="160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326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" y="121920"/>
            <a:ext cx="11155680" cy="6598920"/>
          </a:xfrm>
        </p:spPr>
        <p:txBody>
          <a:bodyPr numCol="2">
            <a:normAutofit fontScale="77500" lnSpcReduction="20000"/>
          </a:bodyPr>
          <a:lstStyle/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600" b="1" dirty="0"/>
              <a:t>КЗ </a:t>
            </a:r>
            <a:r>
              <a:rPr lang="uk-UA" sz="2600" b="1" dirty="0" smtClean="0"/>
              <a:t>«</a:t>
            </a:r>
            <a:r>
              <a:rPr lang="uk-UA" sz="2600" b="1" dirty="0" err="1" smtClean="0"/>
              <a:t>Огіївський</a:t>
            </a:r>
            <a:r>
              <a:rPr lang="uk-UA" sz="2600" b="1" dirty="0" smtClean="0"/>
              <a:t>  ліцей»</a:t>
            </a:r>
            <a:endParaRPr lang="uk-UA" sz="2600" b="1" dirty="0"/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ОРГАНІЗАЦІЯ ОСВІТНЬОГО ПРОЦЕСУ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	</a:t>
            </a:r>
            <a:r>
              <a:rPr lang="uk-UA" dirty="0" smtClean="0"/>
              <a:t>ПУБЛІЧНА </a:t>
            </a:r>
            <a:r>
              <a:rPr lang="uk-UA" dirty="0"/>
              <a:t>ІНФОРМАЦІЯ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Указ Президента України Питання забезпечення органами виконавчої влади доступу до публічної інформації – документ втратив чинність 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РОЗКЛАД УРОКІВ – документ без підпису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НАКАЗИ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Не структурований список, не всі накази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Немає наказів про зарахування до 1 класу, про переведення учнів на наступний рік навчань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НАПРЯМКИ ДІЯЛЬНОСТІ ОСВІТНЬОГО ЗАКЛАДУ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РОБОТА ІЗ ЗВЕРНЕННЯМИ ГРОМАДЯН – вкладення не відкривається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ШКІЛЬНА БІБЛІОТЕКА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Більшість вкладень не відкриваються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ЦИВІЛЬНИЙ ЗАХИСТ – вкладення не відкриваються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sz="2200" dirty="0"/>
              <a:t>СОЦІАЛЬНО-ПСИХОЛОГІЧНА СЛУЖБА 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	ТИЖДЕНЬ </a:t>
            </a:r>
            <a:r>
              <a:rPr lang="uk-UA" dirty="0"/>
              <a:t>ПСИХОЛОГІЇ (ДИСТАНЦІЙНО)</a:t>
            </a:r>
          </a:p>
          <a:p>
            <a:pPr marL="777240" lvl="2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Інформаційна галерея «Фотографії і вислови відомих психологів» – не коректне посилання</a:t>
            </a:r>
          </a:p>
          <a:p>
            <a:pPr marL="777240" lvl="2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Не працюють посилання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УЧИТЕЛЬСЬКА 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ПЕДАГОГІЧНА </a:t>
            </a:r>
            <a:r>
              <a:rPr lang="uk-UA" dirty="0"/>
              <a:t>РАДА 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Протокол про </a:t>
            </a:r>
            <a:r>
              <a:rPr lang="uk-UA" dirty="0"/>
              <a:t>переведення учнів на наступний рік навчання – немає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Дошкільний підрозділ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НАШ САДОЧОК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	ОСВІТНІЙ ПРОЦЕС У ДОШКІЛЬНОМУ ПІДРОЗДІЛІ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	Навчальний </a:t>
            </a:r>
            <a:r>
              <a:rPr lang="uk-UA" dirty="0"/>
              <a:t>план без підпису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	</a:t>
            </a:r>
            <a:r>
              <a:rPr lang="uk-UA" dirty="0" smtClean="0"/>
              <a:t>НОРМАТИВНО-ПРАВОВА БАЗА В ДОШКІЛЬНОМУ 	</a:t>
            </a:r>
            <a:r>
              <a:rPr lang="uk-UA" dirty="0" err="1" smtClean="0"/>
              <a:t>ПІДРОЗДІЛі</a:t>
            </a:r>
            <a:endParaRPr lang="uk-UA" dirty="0"/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 smtClean="0"/>
              <a:t>		ВНУТРІШНЯ СИСТЕМА ЗАБЕЗПЕЧЕННЯ ЯКОСТІ ОСВІТИ  – 	вкладення </a:t>
            </a:r>
            <a:r>
              <a:rPr lang="uk-UA" dirty="0"/>
              <a:t>не відкривається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	КОЛЕКТИВ ДНЗ – не оновлено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ПСИХОЛОГІЧНА ПІДТРИМКА ВИХОВАНЦІВ ПІД ЧАС ВІЙНИ</a:t>
            </a:r>
          </a:p>
          <a:p>
            <a:pPr marL="411480" lvl="1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Як заспокоїти дітей під час війни – посилання не відкривається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ДЕРЖАВНА СЛУЖБА ЯКОСТІ ОСВІТИ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Вкладення не відкривається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РОЗБУДОВА ВНУТРІШНЬОЇ СИСТЕМИ ЯКОСТІ ОСВІТИ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Вкладення не відкриваються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БАТЬКАМ 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Вкладення не відкриваються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СТАТТЯ 30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ПРАВИЛА ПРИЙОМУ ДО ЗАКЛАДУ ОСВІТИ</a:t>
            </a:r>
          </a:p>
          <a:p>
            <a:pPr marL="114300" indent="0" defTabSz="360000">
              <a:buNone/>
              <a:tabLst>
                <a:tab pos="360000" algn="l"/>
                <a:tab pos="720000" algn="l"/>
                <a:tab pos="1080000" algn="l"/>
                <a:tab pos="1440000" algn="l"/>
              </a:tabLst>
            </a:pPr>
            <a:r>
              <a:rPr lang="uk-UA" dirty="0"/>
              <a:t>Вкладення не відкривається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4349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1">
            <a:normAutofit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b="1" dirty="0" err="1"/>
              <a:t>Тавежнянська</a:t>
            </a:r>
            <a:r>
              <a:rPr lang="ru-RU" b="1" dirty="0"/>
              <a:t> </a:t>
            </a:r>
            <a:r>
              <a:rPr lang="ru-RU" b="1" dirty="0" err="1"/>
              <a:t>філія</a:t>
            </a:r>
            <a:r>
              <a:rPr lang="ru-RU" b="1" dirty="0"/>
              <a:t> КЗ «</a:t>
            </a:r>
            <a:r>
              <a:rPr lang="ru-RU" b="1" dirty="0" err="1"/>
              <a:t>Огіївський</a:t>
            </a:r>
            <a:r>
              <a:rPr lang="ru-RU" b="1" dirty="0"/>
              <a:t> </a:t>
            </a:r>
            <a:r>
              <a:rPr lang="ru-RU" b="1" dirty="0" err="1"/>
              <a:t>ліцей</a:t>
            </a:r>
            <a:r>
              <a:rPr lang="ru-RU" b="1" dirty="0"/>
              <a:t>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Розділи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 - </a:t>
            </a:r>
            <a:r>
              <a:rPr lang="ru-RU" dirty="0" err="1"/>
              <a:t>пусті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СТАТТЯ 30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ДЕРЖАВНА </a:t>
            </a:r>
            <a:r>
              <a:rPr lang="ru-RU" dirty="0"/>
              <a:t>РЕЄСТРАЦІЯ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smtClean="0"/>
              <a:t>На </a:t>
            </a:r>
            <a:r>
              <a:rPr lang="ru-RU" dirty="0" err="1"/>
              <a:t>комунальний</a:t>
            </a:r>
            <a:r>
              <a:rPr lang="ru-RU" dirty="0"/>
              <a:t> заклад "</a:t>
            </a:r>
            <a:r>
              <a:rPr lang="ru-RU" dirty="0" err="1"/>
              <a:t>Тавежнянський</a:t>
            </a:r>
            <a:r>
              <a:rPr lang="ru-RU" dirty="0"/>
              <a:t> </a:t>
            </a:r>
            <a:r>
              <a:rPr lang="ru-RU" dirty="0" err="1"/>
              <a:t>ліцей</a:t>
            </a:r>
            <a:r>
              <a:rPr lang="ru-RU" dirty="0"/>
              <a:t>"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err="1"/>
              <a:t>Інформація</a:t>
            </a:r>
            <a:r>
              <a:rPr lang="ru-RU" dirty="0"/>
              <a:t> про час і </a:t>
            </a:r>
            <a:r>
              <a:rPr lang="ru-RU" dirty="0" err="1"/>
              <a:t>місце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загальних</a:t>
            </a:r>
            <a:r>
              <a:rPr lang="ru-RU" dirty="0"/>
              <a:t> </a:t>
            </a:r>
            <a:r>
              <a:rPr lang="ru-RU" dirty="0" err="1"/>
              <a:t>зборів</a:t>
            </a:r>
            <a:r>
              <a:rPr lang="ru-RU" dirty="0"/>
              <a:t> – </a:t>
            </a:r>
            <a:r>
              <a:rPr lang="ru-RU" dirty="0" err="1"/>
              <a:t>посилання</a:t>
            </a:r>
            <a:r>
              <a:rPr lang="ru-RU" dirty="0"/>
              <a:t> </a:t>
            </a:r>
            <a:r>
              <a:rPr lang="ru-RU" dirty="0" err="1"/>
              <a:t>веде</a:t>
            </a:r>
            <a:r>
              <a:rPr lang="ru-RU" dirty="0"/>
              <a:t> на </a:t>
            </a:r>
            <a:r>
              <a:rPr lang="ru-RU" dirty="0" err="1"/>
              <a:t>основну</a:t>
            </a:r>
            <a:r>
              <a:rPr lang="ru-RU" dirty="0"/>
              <a:t> </a:t>
            </a:r>
            <a:r>
              <a:rPr lang="ru-RU" dirty="0" err="1"/>
              <a:t>сторінку</a:t>
            </a:r>
            <a:r>
              <a:rPr lang="ru-RU" dirty="0"/>
              <a:t> </a:t>
            </a:r>
            <a:r>
              <a:rPr lang="ru-RU" dirty="0" err="1"/>
              <a:t>Огіївського</a:t>
            </a:r>
            <a:r>
              <a:rPr lang="ru-RU" dirty="0"/>
              <a:t> </a:t>
            </a:r>
            <a:r>
              <a:rPr lang="ru-RU" dirty="0" err="1"/>
              <a:t>ліцею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err="1"/>
              <a:t>Педагогічна</a:t>
            </a:r>
            <a:r>
              <a:rPr lang="ru-RU" dirty="0"/>
              <a:t> рада – </a:t>
            </a:r>
            <a:r>
              <a:rPr lang="ru-RU" dirty="0" err="1"/>
              <a:t>посилання</a:t>
            </a:r>
            <a:r>
              <a:rPr lang="ru-RU" dirty="0"/>
              <a:t>  </a:t>
            </a:r>
            <a:r>
              <a:rPr lang="ru-RU" dirty="0" err="1"/>
              <a:t>веде</a:t>
            </a:r>
            <a:r>
              <a:rPr lang="ru-RU" dirty="0"/>
              <a:t> на </a:t>
            </a:r>
            <a:r>
              <a:rPr lang="ru-RU" dirty="0" err="1"/>
              <a:t>основну</a:t>
            </a:r>
            <a:r>
              <a:rPr lang="ru-RU" dirty="0"/>
              <a:t> </a:t>
            </a:r>
            <a:r>
              <a:rPr lang="ru-RU" dirty="0" err="1"/>
              <a:t>сторінку</a:t>
            </a:r>
            <a:r>
              <a:rPr lang="ru-RU" dirty="0"/>
              <a:t> </a:t>
            </a:r>
            <a:r>
              <a:rPr lang="ru-RU" dirty="0" err="1"/>
              <a:t>Огіївського</a:t>
            </a:r>
            <a:r>
              <a:rPr lang="ru-RU" dirty="0"/>
              <a:t> </a:t>
            </a:r>
            <a:r>
              <a:rPr lang="ru-RU" dirty="0" err="1"/>
              <a:t>ліцею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6466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1">
            <a:normAutofit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b="1" dirty="0"/>
              <a:t>КЗ </a:t>
            </a:r>
            <a:r>
              <a:rPr lang="ru-RU" b="1" dirty="0" smtClean="0"/>
              <a:t>«</a:t>
            </a:r>
            <a:r>
              <a:rPr lang="ru-RU" b="1" dirty="0" err="1" smtClean="0"/>
              <a:t>Мотузівська</a:t>
            </a:r>
            <a:r>
              <a:rPr lang="ru-RU" b="1" dirty="0" smtClean="0"/>
              <a:t> </a:t>
            </a:r>
            <a:r>
              <a:rPr lang="ru-RU" b="1" dirty="0" err="1" smtClean="0"/>
              <a:t>гімназія</a:t>
            </a:r>
            <a:r>
              <a:rPr lang="ru-RU" b="1" dirty="0" smtClean="0"/>
              <a:t>»</a:t>
            </a:r>
            <a:endParaRPr lang="ru-RU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НАКАЗИ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 err="1"/>
              <a:t>Немає</a:t>
            </a:r>
            <a:r>
              <a:rPr lang="ru-RU" sz="1800" dirty="0"/>
              <a:t> </a:t>
            </a:r>
            <a:r>
              <a:rPr lang="ru-RU" sz="1800" dirty="0" err="1"/>
              <a:t>наказів</a:t>
            </a:r>
            <a:r>
              <a:rPr lang="ru-RU" sz="1800" dirty="0"/>
              <a:t> про </a:t>
            </a:r>
            <a:r>
              <a:rPr lang="ru-RU" sz="1800" dirty="0" err="1"/>
              <a:t>зарахування</a:t>
            </a:r>
            <a:r>
              <a:rPr lang="ru-RU" sz="1800" dirty="0"/>
              <a:t> до 1 </a:t>
            </a:r>
            <a:r>
              <a:rPr lang="ru-RU" sz="1800" dirty="0" err="1"/>
              <a:t>класу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ІНФОРМАЦІЯ ПРО ЗАКЛАД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 smtClean="0"/>
              <a:t>	</a:t>
            </a:r>
            <a:r>
              <a:rPr lang="ru-RU" sz="1800" dirty="0" err="1" smtClean="0"/>
              <a:t>Графік</a:t>
            </a:r>
            <a:r>
              <a:rPr lang="ru-RU" sz="1800" dirty="0" smtClean="0"/>
              <a:t> </a:t>
            </a:r>
            <a:r>
              <a:rPr lang="ru-RU" sz="1800" dirty="0" err="1"/>
              <a:t>особистого</a:t>
            </a:r>
            <a:r>
              <a:rPr lang="ru-RU" sz="1800" dirty="0"/>
              <a:t> </a:t>
            </a:r>
            <a:r>
              <a:rPr lang="ru-RU" sz="1800" dirty="0" err="1"/>
              <a:t>прийому</a:t>
            </a:r>
            <a:r>
              <a:rPr lang="ru-RU" sz="1800" dirty="0"/>
              <a:t> </a:t>
            </a:r>
            <a:r>
              <a:rPr lang="ru-RU" sz="1800" dirty="0" err="1"/>
              <a:t>громадян</a:t>
            </a:r>
            <a:r>
              <a:rPr lang="ru-RU" sz="1800" dirty="0"/>
              <a:t>  - за </a:t>
            </a:r>
            <a:r>
              <a:rPr lang="ru-RU" sz="1800" dirty="0" err="1"/>
              <a:t>минулий</a:t>
            </a:r>
            <a:r>
              <a:rPr lang="ru-RU" sz="1800" dirty="0"/>
              <a:t> </a:t>
            </a:r>
            <a:r>
              <a:rPr lang="ru-RU" sz="1800" dirty="0" err="1"/>
              <a:t>період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ПЛАНУВАННЯ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 err="1"/>
              <a:t>Річний</a:t>
            </a:r>
            <a:r>
              <a:rPr lang="ru-RU" sz="1800" dirty="0"/>
              <a:t> план </a:t>
            </a:r>
            <a:r>
              <a:rPr lang="ru-RU" sz="1800" dirty="0" err="1"/>
              <a:t>роботи</a:t>
            </a:r>
            <a:r>
              <a:rPr lang="ru-RU" sz="1800" dirty="0"/>
              <a:t> – без </a:t>
            </a:r>
            <a:r>
              <a:rPr lang="ru-RU" sz="1800" dirty="0" err="1"/>
              <a:t>підпису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САМООЦІНЮВАННЯ В ЗАКЛАДІ ОСВІТИ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 err="1"/>
              <a:t>Графік</a:t>
            </a:r>
            <a:r>
              <a:rPr lang="ru-RU" sz="1800" dirty="0"/>
              <a:t> </a:t>
            </a:r>
            <a:r>
              <a:rPr lang="ru-RU" sz="1800" dirty="0" err="1"/>
              <a:t>самооцінювання</a:t>
            </a:r>
            <a:r>
              <a:rPr lang="ru-RU" sz="1800" dirty="0"/>
              <a:t> – не </a:t>
            </a:r>
            <a:r>
              <a:rPr lang="ru-RU" sz="1800" dirty="0" err="1"/>
              <a:t>підписаний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РОБОТА  З БАТЬКАМИ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Не </a:t>
            </a:r>
            <a:r>
              <a:rPr lang="ru-RU" sz="1800" dirty="0" err="1"/>
              <a:t>працюють</a:t>
            </a:r>
            <a:r>
              <a:rPr lang="ru-RU" sz="1800" dirty="0"/>
              <a:t> </a:t>
            </a:r>
            <a:r>
              <a:rPr lang="ru-RU" sz="1800" dirty="0" err="1"/>
              <a:t>деякі</a:t>
            </a:r>
            <a:r>
              <a:rPr lang="ru-RU" sz="1800" dirty="0"/>
              <a:t> </a:t>
            </a:r>
            <a:r>
              <a:rPr lang="ru-RU" sz="1800" dirty="0" err="1"/>
              <a:t>посилання</a:t>
            </a:r>
            <a:r>
              <a:rPr lang="ru-RU" sz="1800" dirty="0"/>
              <a:t> на </a:t>
            </a:r>
            <a:r>
              <a:rPr lang="ru-RU" sz="1800" dirty="0" err="1"/>
              <a:t>вкладення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ВИХОВНА РОБОТА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Не </a:t>
            </a:r>
            <a:r>
              <a:rPr lang="ru-RU" sz="1800" dirty="0" err="1"/>
              <a:t>працюють</a:t>
            </a:r>
            <a:r>
              <a:rPr lang="ru-RU" sz="1800" dirty="0"/>
              <a:t> </a:t>
            </a:r>
            <a:r>
              <a:rPr lang="ru-RU" sz="1800" dirty="0" err="1"/>
              <a:t>посилання</a:t>
            </a:r>
            <a:r>
              <a:rPr lang="ru-RU" sz="1800" dirty="0"/>
              <a:t> </a:t>
            </a:r>
            <a:r>
              <a:rPr lang="ru-RU" sz="1800" dirty="0" err="1"/>
              <a:t>деякі</a:t>
            </a:r>
            <a:r>
              <a:rPr lang="ru-RU" sz="1800" dirty="0"/>
              <a:t> </a:t>
            </a:r>
            <a:r>
              <a:rPr lang="ru-RU" sz="1800" dirty="0" err="1"/>
              <a:t>посилання</a:t>
            </a:r>
            <a:r>
              <a:rPr lang="ru-RU" sz="1800" dirty="0"/>
              <a:t> на </a:t>
            </a:r>
            <a:r>
              <a:rPr lang="ru-RU" sz="1800" dirty="0" err="1"/>
              <a:t>вкладення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ДЕРЖАВНИЙ НАГЛЯД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Наказ 16 – не </a:t>
            </a:r>
            <a:r>
              <a:rPr lang="ru-RU" sz="1800" dirty="0" err="1"/>
              <a:t>відкривається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1800" dirty="0"/>
              <a:t>Наказ 67 – </a:t>
            </a:r>
            <a:r>
              <a:rPr lang="ru-RU" sz="1800" dirty="0" err="1"/>
              <a:t>втратив</a:t>
            </a:r>
            <a:r>
              <a:rPr lang="ru-RU" sz="1800" dirty="0"/>
              <a:t> </a:t>
            </a:r>
            <a:r>
              <a:rPr lang="ru-RU" sz="1800" dirty="0" err="1"/>
              <a:t>чинність</a:t>
            </a:r>
            <a:endParaRPr lang="ru-RU" sz="1800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326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475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3400" b="1" dirty="0" smtClean="0"/>
              <a:t>КЗ «Сахновщинський </a:t>
            </a:r>
            <a:r>
              <a:rPr lang="ru-RU" sz="3400" b="1" dirty="0" err="1"/>
              <a:t>ліцей</a:t>
            </a:r>
            <a:r>
              <a:rPr lang="ru-RU" sz="3400" b="1" dirty="0"/>
              <a:t> №</a:t>
            </a:r>
            <a:r>
              <a:rPr lang="ru-RU" sz="3400" b="1" dirty="0" smtClean="0"/>
              <a:t>1»</a:t>
            </a:r>
            <a:endParaRPr lang="ru-RU" sz="3400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АТРИБУТИ ЛІЦЕЮ – </a:t>
            </a:r>
            <a:r>
              <a:rPr lang="ru-RU" sz="2700" dirty="0" err="1"/>
              <a:t>пустий</a:t>
            </a:r>
            <a:r>
              <a:rPr lang="ru-RU" sz="2700" dirty="0"/>
              <a:t> </a:t>
            </a:r>
            <a:r>
              <a:rPr lang="ru-RU" sz="2700" dirty="0" err="1"/>
              <a:t>розділ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МУЗЕЙНА КІМНАТА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Перші</a:t>
            </a:r>
            <a:r>
              <a:rPr lang="ru-RU" sz="2700" dirty="0"/>
              <a:t> </a:t>
            </a:r>
            <a:r>
              <a:rPr lang="ru-RU" sz="2700" dirty="0" err="1"/>
              <a:t>екскурсії</a:t>
            </a:r>
            <a:r>
              <a:rPr lang="ru-RU" sz="2700" dirty="0"/>
              <a:t> у </a:t>
            </a:r>
            <a:r>
              <a:rPr lang="ru-RU" sz="2700" dirty="0" err="1"/>
              <a:t>музейній</a:t>
            </a:r>
            <a:r>
              <a:rPr lang="ru-RU" sz="2700" dirty="0"/>
              <a:t> </a:t>
            </a:r>
            <a:r>
              <a:rPr lang="ru-RU" sz="2700" dirty="0" err="1"/>
              <a:t>кімнаті</a:t>
            </a:r>
            <a:r>
              <a:rPr lang="ru-RU" sz="2700" dirty="0"/>
              <a:t>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відкриваються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БІБЛІОТЕКА ЛІЦЕЮ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План </a:t>
            </a:r>
            <a:r>
              <a:rPr lang="ru-RU" sz="2700" dirty="0" err="1"/>
              <a:t>роботи</a:t>
            </a:r>
            <a:r>
              <a:rPr lang="ru-RU" sz="2700" dirty="0"/>
              <a:t> </a:t>
            </a:r>
            <a:r>
              <a:rPr lang="ru-RU" sz="2700" dirty="0" err="1"/>
              <a:t>бібліотеки</a:t>
            </a:r>
            <a:r>
              <a:rPr lang="ru-RU" sz="2700" dirty="0"/>
              <a:t> – на 2024-2025 </a:t>
            </a:r>
            <a:r>
              <a:rPr lang="ru-RU" sz="2700" dirty="0" err="1"/>
              <a:t>н.р</a:t>
            </a:r>
            <a:r>
              <a:rPr lang="ru-RU" sz="27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ПУБЛІЧНА ІНФОРМАЦІЯ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Закон </a:t>
            </a:r>
            <a:r>
              <a:rPr lang="ru-RU" sz="2700" dirty="0" err="1"/>
              <a:t>України</a:t>
            </a:r>
            <a:r>
              <a:rPr lang="ru-RU" sz="2700" dirty="0"/>
              <a:t> «Про доступ до </a:t>
            </a:r>
            <a:r>
              <a:rPr lang="ru-RU" sz="2700" dirty="0" err="1"/>
              <a:t>публічної</a:t>
            </a:r>
            <a:r>
              <a:rPr lang="ru-RU" sz="2700" dirty="0"/>
              <a:t> </a:t>
            </a:r>
            <a:r>
              <a:rPr lang="ru-RU" sz="2700" dirty="0" err="1"/>
              <a:t>інформації</a:t>
            </a:r>
            <a:r>
              <a:rPr lang="ru-RU" sz="2700" dirty="0"/>
              <a:t>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ГАЛЕРЕЇ ТА ДОКУМЕНТИ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НОРМАТИВНО-ПРАВОВА </a:t>
            </a:r>
            <a:r>
              <a:rPr lang="ru-RU" sz="2700" dirty="0"/>
              <a:t>БАЗА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 err="1"/>
              <a:t>Методичні</a:t>
            </a:r>
            <a:r>
              <a:rPr lang="ru-RU" sz="2500" dirty="0"/>
              <a:t> </a:t>
            </a:r>
            <a:r>
              <a:rPr lang="ru-RU" sz="2500" dirty="0" err="1"/>
              <a:t>рекомендації</a:t>
            </a:r>
            <a:r>
              <a:rPr lang="ru-RU" sz="2500" dirty="0"/>
              <a:t> </a:t>
            </a:r>
            <a:r>
              <a:rPr lang="ru-RU" sz="2500" dirty="0" err="1"/>
              <a:t>щодо</a:t>
            </a:r>
            <a:r>
              <a:rPr lang="ru-RU" sz="2500" dirty="0"/>
              <a:t> </a:t>
            </a:r>
            <a:r>
              <a:rPr lang="ru-RU" sz="2500" dirty="0" err="1"/>
              <a:t>заповнення</a:t>
            </a:r>
            <a:r>
              <a:rPr lang="ru-RU" sz="2500" dirty="0"/>
              <a:t> </a:t>
            </a:r>
            <a:r>
              <a:rPr lang="ru-RU" sz="2500" dirty="0" err="1"/>
              <a:t>Класного</a:t>
            </a:r>
            <a:r>
              <a:rPr lang="ru-RU" sz="2500" dirty="0"/>
              <a:t> журналу для 1-4 </a:t>
            </a:r>
            <a:r>
              <a:rPr lang="ru-RU" sz="2500" dirty="0" err="1"/>
              <a:t>класів</a:t>
            </a:r>
            <a:r>
              <a:rPr lang="ru-RU" sz="2500" dirty="0"/>
              <a:t> </a:t>
            </a:r>
            <a:r>
              <a:rPr lang="ru-RU" sz="2500" dirty="0" err="1"/>
              <a:t>загальноосвітніх</a:t>
            </a:r>
            <a:r>
              <a:rPr lang="ru-RU" sz="2500" dirty="0"/>
              <a:t> </a:t>
            </a:r>
            <a:r>
              <a:rPr lang="ru-RU" sz="2500" dirty="0" err="1"/>
              <a:t>навчальних</a:t>
            </a:r>
            <a:r>
              <a:rPr lang="ru-RU" sz="2500" dirty="0"/>
              <a:t> </a:t>
            </a:r>
            <a:r>
              <a:rPr lang="ru-RU" sz="2500" dirty="0" err="1"/>
              <a:t>закладів</a:t>
            </a:r>
            <a:r>
              <a:rPr lang="ru-RU" sz="2500" dirty="0"/>
              <a:t> – </a:t>
            </a:r>
            <a:r>
              <a:rPr lang="ru-RU" sz="2500" dirty="0" err="1"/>
              <a:t>посилання</a:t>
            </a:r>
            <a:r>
              <a:rPr lang="ru-RU" sz="2500" dirty="0"/>
              <a:t> не </a:t>
            </a:r>
            <a:r>
              <a:rPr lang="ru-RU" sz="2500" dirty="0" err="1"/>
              <a:t>працює</a:t>
            </a:r>
            <a:endParaRPr lang="ru-RU" sz="25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	ЛИСТИ </a:t>
            </a:r>
            <a:r>
              <a:rPr lang="ru-RU" sz="2700" dirty="0"/>
              <a:t>МОН УКРАЇНИ – </a:t>
            </a:r>
            <a:r>
              <a:rPr lang="ru-RU" sz="2700" dirty="0" err="1"/>
              <a:t>деякі</a:t>
            </a:r>
            <a:r>
              <a:rPr lang="ru-RU" sz="2700" dirty="0"/>
              <a:t>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працюють</a:t>
            </a:r>
            <a:r>
              <a:rPr lang="ru-RU" sz="2700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		НАКАЗИ ПО ШКОЛІ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	Не </a:t>
            </a:r>
            <a:r>
              <a:rPr lang="ru-RU" sz="2700" dirty="0" err="1"/>
              <a:t>всі</a:t>
            </a:r>
            <a:r>
              <a:rPr lang="ru-RU" sz="2700" dirty="0"/>
              <a:t>.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 smtClean="0"/>
              <a:t>	</a:t>
            </a:r>
            <a:r>
              <a:rPr lang="ru-RU" sz="2500" dirty="0" err="1" smtClean="0"/>
              <a:t>Немає</a:t>
            </a:r>
            <a:r>
              <a:rPr lang="ru-RU" sz="2500" dirty="0" smtClean="0"/>
              <a:t> </a:t>
            </a:r>
            <a:r>
              <a:rPr lang="ru-RU" sz="2500" dirty="0" err="1"/>
              <a:t>наказів</a:t>
            </a:r>
            <a:r>
              <a:rPr lang="ru-RU" sz="2500" dirty="0"/>
              <a:t> про </a:t>
            </a:r>
            <a:r>
              <a:rPr lang="ru-RU" sz="2500" dirty="0" err="1"/>
              <a:t>зарахування</a:t>
            </a:r>
            <a:r>
              <a:rPr lang="ru-RU" sz="2500" dirty="0"/>
              <a:t> до 1 </a:t>
            </a:r>
            <a:r>
              <a:rPr lang="ru-RU" sz="2500" dirty="0" err="1"/>
              <a:t>класу</a:t>
            </a:r>
            <a:r>
              <a:rPr lang="ru-RU" sz="2500" dirty="0"/>
              <a:t>, про </a:t>
            </a:r>
            <a:r>
              <a:rPr lang="ru-RU" sz="2500" dirty="0" err="1"/>
              <a:t>переведення</a:t>
            </a:r>
            <a:r>
              <a:rPr lang="ru-RU" sz="2500" dirty="0"/>
              <a:t> </a:t>
            </a:r>
            <a:r>
              <a:rPr lang="ru-RU" sz="2500" dirty="0" err="1"/>
              <a:t>учнів</a:t>
            </a:r>
            <a:r>
              <a:rPr lang="ru-RU" sz="2500" dirty="0"/>
              <a:t> на </a:t>
            </a:r>
            <a:r>
              <a:rPr lang="ru-RU" sz="2500" dirty="0" smtClean="0"/>
              <a:t>	</a:t>
            </a:r>
            <a:r>
              <a:rPr lang="ru-RU" sz="2500" dirty="0" err="1" smtClean="0"/>
              <a:t>наступний</a:t>
            </a:r>
            <a:r>
              <a:rPr lang="ru-RU" sz="2500" dirty="0" smtClean="0"/>
              <a:t> </a:t>
            </a:r>
            <a:r>
              <a:rPr lang="ru-RU" sz="2500" dirty="0" err="1"/>
              <a:t>рік</a:t>
            </a:r>
            <a:r>
              <a:rPr lang="ru-RU" sz="2500" dirty="0"/>
              <a:t> </a:t>
            </a:r>
            <a:r>
              <a:rPr lang="ru-RU" sz="2500" dirty="0" err="1" smtClean="0"/>
              <a:t>навчання</a:t>
            </a:r>
            <a:endParaRPr lang="ru-RU" sz="25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	РІШЕННЯ </a:t>
            </a:r>
            <a:r>
              <a:rPr lang="ru-RU" sz="2700" dirty="0"/>
              <a:t>ПЕДАГОГІЧНОЇ 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	Про </a:t>
            </a:r>
            <a:r>
              <a:rPr lang="ru-RU" sz="2700" dirty="0" err="1"/>
              <a:t>переведення</a:t>
            </a:r>
            <a:r>
              <a:rPr lang="ru-RU" sz="2700" dirty="0"/>
              <a:t> </a:t>
            </a:r>
            <a:r>
              <a:rPr lang="ru-RU" sz="2700" dirty="0" err="1"/>
              <a:t>учнів</a:t>
            </a:r>
            <a:r>
              <a:rPr lang="ru-RU" sz="2700" dirty="0"/>
              <a:t> на </a:t>
            </a:r>
            <a:r>
              <a:rPr lang="ru-RU" sz="2700" dirty="0" err="1"/>
              <a:t>наступний</a:t>
            </a:r>
            <a:r>
              <a:rPr lang="ru-RU" sz="2700" dirty="0"/>
              <a:t> </a:t>
            </a:r>
            <a:r>
              <a:rPr lang="ru-RU" sz="2700" dirty="0" err="1"/>
              <a:t>рік</a:t>
            </a:r>
            <a:r>
              <a:rPr lang="ru-RU" sz="2700" dirty="0"/>
              <a:t> </a:t>
            </a:r>
            <a:r>
              <a:rPr lang="ru-RU" sz="2700" dirty="0" err="1"/>
              <a:t>навчання</a:t>
            </a:r>
            <a:r>
              <a:rPr lang="ru-RU" sz="2700" dirty="0"/>
              <a:t> – </a:t>
            </a:r>
            <a:r>
              <a:rPr lang="ru-RU" sz="2700" dirty="0" err="1"/>
              <a:t>немає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ЗВІТИ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</a:t>
            </a:r>
            <a:r>
              <a:rPr lang="ru-RU" sz="2700" dirty="0" err="1" smtClean="0"/>
              <a:t>Посилання</a:t>
            </a:r>
            <a:r>
              <a:rPr lang="ru-RU" sz="2700" dirty="0" smtClean="0"/>
              <a:t> </a:t>
            </a:r>
            <a:r>
              <a:rPr lang="ru-RU" sz="2700" dirty="0"/>
              <a:t>на </a:t>
            </a:r>
            <a:r>
              <a:rPr lang="ru-RU" sz="2700" dirty="0" err="1"/>
              <a:t>звіти</a:t>
            </a:r>
            <a:r>
              <a:rPr lang="ru-RU" sz="2700" dirty="0"/>
              <a:t> до 2021 року не </a:t>
            </a:r>
            <a:r>
              <a:rPr lang="ru-RU" sz="2700" dirty="0" err="1"/>
              <a:t>працюють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КРИТЕРІЇ ОЦІНЮВАННЯ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	МОН </a:t>
            </a:r>
            <a:r>
              <a:rPr lang="ru-RU" sz="2700" dirty="0"/>
              <a:t>№ 289 </a:t>
            </a:r>
            <a:r>
              <a:rPr lang="ru-RU" sz="2700" dirty="0" err="1"/>
              <a:t>від</a:t>
            </a:r>
            <a:r>
              <a:rPr lang="ru-RU" sz="2700" dirty="0"/>
              <a:t> 01.04.2022 р.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відкривається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ВИХОВНА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Інформаційні</a:t>
            </a:r>
            <a:r>
              <a:rPr lang="ru-RU" sz="2700" dirty="0"/>
              <a:t> </a:t>
            </a:r>
            <a:r>
              <a:rPr lang="ru-RU" sz="2700" dirty="0" err="1"/>
              <a:t>матеріали</a:t>
            </a:r>
            <a:r>
              <a:rPr lang="ru-RU" sz="2700" dirty="0"/>
              <a:t>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Розклад</a:t>
            </a:r>
            <a:r>
              <a:rPr lang="ru-RU" sz="2700" dirty="0"/>
              <a:t> </a:t>
            </a:r>
            <a:r>
              <a:rPr lang="ru-RU" sz="2700" dirty="0" err="1"/>
              <a:t>уроків</a:t>
            </a:r>
            <a:r>
              <a:rPr lang="ru-RU" sz="2700" dirty="0"/>
              <a:t> – без </a:t>
            </a:r>
            <a:r>
              <a:rPr lang="ru-RU" sz="2700" dirty="0" err="1"/>
              <a:t>підпису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Положення</a:t>
            </a:r>
            <a:r>
              <a:rPr lang="ru-RU" sz="2700" dirty="0"/>
              <a:t> – без </a:t>
            </a:r>
            <a:r>
              <a:rPr lang="ru-RU" sz="2700" dirty="0" err="1"/>
              <a:t>підпису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«</a:t>
            </a:r>
            <a:r>
              <a:rPr lang="ru-RU" sz="2700" dirty="0" err="1"/>
              <a:t>Інтернет</a:t>
            </a:r>
            <a:r>
              <a:rPr lang="ru-RU" sz="2700" dirty="0"/>
              <a:t>, </a:t>
            </a:r>
            <a:r>
              <a:rPr lang="ru-RU" sz="2700" dirty="0" err="1"/>
              <a:t>який</a:t>
            </a:r>
            <a:r>
              <a:rPr lang="ru-RU" sz="2700" dirty="0"/>
              <a:t> ми </a:t>
            </a:r>
            <a:r>
              <a:rPr lang="ru-RU" sz="2700" dirty="0" err="1"/>
              <a:t>хочемо</a:t>
            </a:r>
            <a:r>
              <a:rPr lang="ru-RU" sz="2700" dirty="0"/>
              <a:t> – </a:t>
            </a:r>
            <a:r>
              <a:rPr lang="ru-RU" sz="2700" dirty="0" err="1"/>
              <a:t>посібник</a:t>
            </a:r>
            <a:r>
              <a:rPr lang="ru-RU" sz="2700" dirty="0"/>
              <a:t> для </a:t>
            </a:r>
            <a:r>
              <a:rPr lang="ru-RU" sz="2700" dirty="0" err="1"/>
              <a:t>учителів</a:t>
            </a:r>
            <a:r>
              <a:rPr lang="ru-RU" sz="2700" dirty="0"/>
              <a:t>» -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r>
              <a:rPr lang="ru-RU" sz="2700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«</a:t>
            </a:r>
            <a:r>
              <a:rPr lang="ru-RU" sz="2700" dirty="0" err="1"/>
              <a:t>Інтернет</a:t>
            </a:r>
            <a:r>
              <a:rPr lang="ru-RU" sz="2700" dirty="0"/>
              <a:t>, </a:t>
            </a:r>
            <a:r>
              <a:rPr lang="ru-RU" sz="2700" dirty="0" err="1"/>
              <a:t>який</a:t>
            </a:r>
            <a:r>
              <a:rPr lang="ru-RU" sz="2700" dirty="0"/>
              <a:t> ми </a:t>
            </a:r>
            <a:r>
              <a:rPr lang="ru-RU" sz="2700" dirty="0" err="1"/>
              <a:t>хочемо</a:t>
            </a:r>
            <a:r>
              <a:rPr lang="ru-RU" sz="2700" dirty="0"/>
              <a:t> – </a:t>
            </a:r>
            <a:r>
              <a:rPr lang="ru-RU" sz="2700" dirty="0" err="1"/>
              <a:t>посібник</a:t>
            </a:r>
            <a:r>
              <a:rPr lang="ru-RU" sz="2700" dirty="0"/>
              <a:t> для </a:t>
            </a:r>
            <a:r>
              <a:rPr lang="ru-RU" sz="2700" dirty="0" err="1"/>
              <a:t>підлітків</a:t>
            </a:r>
            <a:r>
              <a:rPr lang="ru-RU" sz="2700" dirty="0"/>
              <a:t>» -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Олімпіади</a:t>
            </a:r>
            <a:r>
              <a:rPr lang="ru-RU" sz="2700" dirty="0"/>
              <a:t> та </a:t>
            </a:r>
            <a:r>
              <a:rPr lang="ru-RU" sz="2700" dirty="0" err="1"/>
              <a:t>турніри</a:t>
            </a:r>
            <a:r>
              <a:rPr lang="ru-RU" sz="2700" dirty="0"/>
              <a:t> з математики та </a:t>
            </a:r>
            <a:r>
              <a:rPr lang="ru-RU" sz="2700" dirty="0" err="1"/>
              <a:t>програмування</a:t>
            </a:r>
            <a:r>
              <a:rPr lang="ru-RU" sz="2700" dirty="0"/>
              <a:t> -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Створити</a:t>
            </a:r>
            <a:r>
              <a:rPr lang="ru-RU" sz="2700" dirty="0"/>
              <a:t> блок-схему алгоритму онлайн автоматично -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Дошка</a:t>
            </a:r>
            <a:r>
              <a:rPr lang="ru-RU" sz="2700" dirty="0"/>
              <a:t> для онлайн </a:t>
            </a:r>
            <a:r>
              <a:rPr lang="ru-RU" sz="2700" dirty="0" err="1"/>
              <a:t>уроків</a:t>
            </a:r>
            <a:r>
              <a:rPr lang="ru-RU" sz="2700" dirty="0"/>
              <a:t> </a:t>
            </a:r>
            <a:r>
              <a:rPr lang="ru-RU" sz="2700" dirty="0" err="1"/>
              <a:t>безкоштовно</a:t>
            </a:r>
            <a:r>
              <a:rPr lang="ru-RU" sz="2700" dirty="0"/>
              <a:t> -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БЕЗПЕКА В ІНТЕРНЕТІ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/>
              <a:t>ІНТЕРНЕТ В ЖИТТІ ПІДЛІТКІВ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 err="1"/>
              <a:t>Джерело</a:t>
            </a:r>
            <a:r>
              <a:rPr lang="ru-RU" sz="2500" dirty="0"/>
              <a:t> </a:t>
            </a:r>
            <a:r>
              <a:rPr lang="ru-RU" sz="2500" dirty="0" err="1"/>
              <a:t>інформації</a:t>
            </a:r>
            <a:r>
              <a:rPr lang="ru-RU" sz="2500" dirty="0"/>
              <a:t> – </a:t>
            </a:r>
            <a:r>
              <a:rPr lang="ru-RU" sz="2500" dirty="0" err="1"/>
              <a:t>посилання</a:t>
            </a:r>
            <a:r>
              <a:rPr lang="ru-RU" sz="2500" dirty="0"/>
              <a:t> не </a:t>
            </a:r>
            <a:r>
              <a:rPr lang="ru-RU" sz="2500" dirty="0" err="1"/>
              <a:t>працює</a:t>
            </a:r>
            <a:endParaRPr lang="ru-RU" sz="25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БЕЗПЕКА ЖИТТЄДІЯЛЬНОСТІ У ЛІЦЕЇ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Деякі</a:t>
            </a:r>
            <a:r>
              <a:rPr lang="ru-RU" sz="2700" dirty="0"/>
              <a:t>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відкриваються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НОРМАТИВНО-ПРАВОВА ДОКУМЕНТАЦІЯ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Закон </a:t>
            </a:r>
            <a:r>
              <a:rPr lang="ru-RU" sz="2700" dirty="0" err="1"/>
              <a:t>України</a:t>
            </a:r>
            <a:r>
              <a:rPr lang="ru-RU" sz="2700" dirty="0"/>
              <a:t> "Про </a:t>
            </a:r>
            <a:r>
              <a:rPr lang="ru-RU" sz="2700" dirty="0" err="1"/>
              <a:t>загальну</a:t>
            </a:r>
            <a:r>
              <a:rPr lang="ru-RU" sz="2700" dirty="0"/>
              <a:t> </a:t>
            </a:r>
            <a:r>
              <a:rPr lang="ru-RU" sz="2700" dirty="0" err="1"/>
              <a:t>середню</a:t>
            </a:r>
            <a:r>
              <a:rPr lang="ru-RU" sz="2700" dirty="0"/>
              <a:t> </a:t>
            </a:r>
            <a:r>
              <a:rPr lang="ru-RU" sz="2700" dirty="0" err="1"/>
              <a:t>освіту</a:t>
            </a:r>
            <a:r>
              <a:rPr lang="ru-RU" sz="2700" dirty="0"/>
              <a:t>".  – </a:t>
            </a:r>
            <a:r>
              <a:rPr lang="ru-RU" sz="2700" dirty="0" err="1"/>
              <a:t>втратив</a:t>
            </a:r>
            <a:r>
              <a:rPr lang="ru-RU" sz="2700" dirty="0"/>
              <a:t> </a:t>
            </a:r>
            <a:r>
              <a:rPr lang="ru-RU" sz="2700" dirty="0" err="1"/>
              <a:t>чинність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Закон </a:t>
            </a:r>
            <a:r>
              <a:rPr lang="ru-RU" sz="2700" dirty="0" err="1"/>
              <a:t>України</a:t>
            </a:r>
            <a:r>
              <a:rPr lang="ru-RU" sz="2700" dirty="0"/>
              <a:t> "Про </a:t>
            </a:r>
            <a:r>
              <a:rPr lang="ru-RU" sz="2700" dirty="0" err="1"/>
              <a:t>відпустки</a:t>
            </a:r>
            <a:r>
              <a:rPr lang="ru-RU" sz="2700" dirty="0"/>
              <a:t>". – не </a:t>
            </a:r>
            <a:r>
              <a:rPr lang="ru-RU" sz="2700" dirty="0" err="1"/>
              <a:t>відкривається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Положення</a:t>
            </a:r>
            <a:r>
              <a:rPr lang="ru-RU" sz="2700" dirty="0"/>
              <a:t> про </a:t>
            </a:r>
            <a:r>
              <a:rPr lang="ru-RU" sz="2700" dirty="0" err="1"/>
              <a:t>кабінет</a:t>
            </a:r>
            <a:r>
              <a:rPr lang="ru-RU" sz="2700" dirty="0"/>
              <a:t> </a:t>
            </a:r>
            <a:r>
              <a:rPr lang="ru-RU" sz="2700" dirty="0" err="1"/>
              <a:t>інформатики</a:t>
            </a:r>
            <a:r>
              <a:rPr lang="ru-RU" sz="2700" dirty="0"/>
              <a:t> та </a:t>
            </a:r>
            <a:r>
              <a:rPr lang="ru-RU" sz="2700" dirty="0" err="1"/>
              <a:t>інформаційно-комунікаційних</a:t>
            </a:r>
            <a:r>
              <a:rPr lang="ru-RU" sz="2700" dirty="0"/>
              <a:t> </a:t>
            </a:r>
            <a:r>
              <a:rPr lang="ru-RU" sz="2700" dirty="0" err="1"/>
              <a:t>технологій</a:t>
            </a:r>
            <a:r>
              <a:rPr lang="ru-RU" sz="2700" dirty="0"/>
              <a:t> </a:t>
            </a:r>
            <a:r>
              <a:rPr lang="ru-RU" sz="2700" dirty="0" err="1"/>
              <a:t>навчання</a:t>
            </a:r>
            <a:r>
              <a:rPr lang="ru-RU" sz="2700" dirty="0"/>
              <a:t> у </a:t>
            </a:r>
            <a:r>
              <a:rPr lang="ru-RU" sz="2700" dirty="0" err="1"/>
              <a:t>загальноосвітніх</a:t>
            </a:r>
            <a:r>
              <a:rPr lang="ru-RU" sz="2700" dirty="0"/>
              <a:t> </a:t>
            </a:r>
            <a:r>
              <a:rPr lang="ru-RU" sz="2700" dirty="0" err="1"/>
              <a:t>навчальних</a:t>
            </a:r>
            <a:r>
              <a:rPr lang="ru-RU" sz="2700" dirty="0"/>
              <a:t> </a:t>
            </a:r>
            <a:r>
              <a:rPr lang="ru-RU" sz="2700" dirty="0" err="1"/>
              <a:t>закладів</a:t>
            </a:r>
            <a:r>
              <a:rPr lang="ru-RU" sz="2700" dirty="0"/>
              <a:t>.  – не </a:t>
            </a:r>
            <a:r>
              <a:rPr lang="ru-RU" sz="2700" dirty="0" err="1"/>
              <a:t>відкривається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Положення</a:t>
            </a:r>
            <a:r>
              <a:rPr lang="ru-RU" sz="2700" dirty="0"/>
              <a:t> про порядок </a:t>
            </a:r>
            <a:r>
              <a:rPr lang="ru-RU" sz="2700" dirty="0" err="1"/>
              <a:t>замовлення</a:t>
            </a:r>
            <a:r>
              <a:rPr lang="ru-RU" sz="2700" dirty="0"/>
              <a:t>, </a:t>
            </a:r>
            <a:r>
              <a:rPr lang="ru-RU" sz="2700" dirty="0" err="1"/>
              <a:t>видачі</a:t>
            </a:r>
            <a:r>
              <a:rPr lang="ru-RU" sz="2700" dirty="0"/>
              <a:t> та </a:t>
            </a:r>
            <a:r>
              <a:rPr lang="ru-RU" sz="2700" dirty="0" err="1"/>
              <a:t>обліку</a:t>
            </a:r>
            <a:r>
              <a:rPr lang="ru-RU" sz="2700" dirty="0"/>
              <a:t> </a:t>
            </a:r>
            <a:r>
              <a:rPr lang="ru-RU" sz="2700" dirty="0" err="1"/>
              <a:t>документів</a:t>
            </a:r>
            <a:r>
              <a:rPr lang="ru-RU" sz="2700" dirty="0"/>
              <a:t> про </a:t>
            </a:r>
            <a:r>
              <a:rPr lang="ru-RU" sz="2700" dirty="0" err="1"/>
              <a:t>освіту</a:t>
            </a:r>
            <a:r>
              <a:rPr lang="ru-RU" sz="2700" dirty="0"/>
              <a:t> державного </a:t>
            </a:r>
            <a:r>
              <a:rPr lang="ru-RU" sz="2700" dirty="0" err="1"/>
              <a:t>зразка</a:t>
            </a:r>
            <a:r>
              <a:rPr lang="ru-RU" sz="2700" dirty="0"/>
              <a:t>. – не </a:t>
            </a:r>
            <a:r>
              <a:rPr lang="ru-RU" sz="2700" dirty="0" err="1"/>
              <a:t>відкривається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КОРИСНІ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Міністерство</a:t>
            </a:r>
            <a:r>
              <a:rPr lang="ru-RU" sz="2700" dirty="0"/>
              <a:t> </a:t>
            </a:r>
            <a:r>
              <a:rPr lang="ru-RU" sz="2700" dirty="0" err="1"/>
              <a:t>освіти</a:t>
            </a:r>
            <a:r>
              <a:rPr lang="ru-RU" sz="2700" dirty="0"/>
              <a:t> і науки, </a:t>
            </a:r>
            <a:r>
              <a:rPr lang="ru-RU" sz="2700" dirty="0" err="1"/>
              <a:t>молоді</a:t>
            </a:r>
            <a:r>
              <a:rPr lang="ru-RU" sz="2700" dirty="0"/>
              <a:t> та спорту </a:t>
            </a:r>
            <a:r>
              <a:rPr lang="ru-RU" sz="2700" dirty="0" err="1"/>
              <a:t>України</a:t>
            </a:r>
            <a:r>
              <a:rPr lang="ru-RU" sz="2700" dirty="0"/>
              <a:t>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Український</a:t>
            </a:r>
            <a:r>
              <a:rPr lang="ru-RU" sz="2700" dirty="0"/>
              <a:t> центр </a:t>
            </a:r>
            <a:r>
              <a:rPr lang="ru-RU" sz="2700" dirty="0" err="1"/>
              <a:t>оцінювання</a:t>
            </a:r>
            <a:r>
              <a:rPr lang="ru-RU" sz="2700" dirty="0"/>
              <a:t> </a:t>
            </a:r>
            <a:r>
              <a:rPr lang="ru-RU" sz="2700" dirty="0" err="1"/>
              <a:t>якості</a:t>
            </a:r>
            <a:r>
              <a:rPr lang="ru-RU" sz="2700" dirty="0"/>
              <a:t> </a:t>
            </a:r>
            <a:r>
              <a:rPr lang="ru-RU" sz="2700" dirty="0" err="1"/>
              <a:t>освіти</a:t>
            </a:r>
            <a:r>
              <a:rPr lang="ru-RU" sz="2700" dirty="0"/>
              <a:t>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працює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НУШ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/>
              <a:t>СВІДОЦТВО ДОСЯГНЕНЬ В КЛАСАХ НУШ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500" dirty="0" err="1"/>
              <a:t>Відповіді</a:t>
            </a:r>
            <a:r>
              <a:rPr lang="ru-RU" sz="2500" dirty="0"/>
              <a:t> на </a:t>
            </a:r>
            <a:r>
              <a:rPr lang="ru-RU" sz="2500" dirty="0" err="1"/>
              <a:t>поширені</a:t>
            </a:r>
            <a:r>
              <a:rPr lang="ru-RU" sz="2500" dirty="0"/>
              <a:t> </a:t>
            </a:r>
            <a:r>
              <a:rPr lang="ru-RU" sz="2500" dirty="0" err="1"/>
              <a:t>запитання</a:t>
            </a:r>
            <a:r>
              <a:rPr lang="ru-RU" sz="2500" dirty="0"/>
              <a:t> </a:t>
            </a:r>
            <a:r>
              <a:rPr lang="ru-RU" sz="2500" dirty="0" err="1"/>
              <a:t>щодо</a:t>
            </a:r>
            <a:r>
              <a:rPr lang="ru-RU" sz="2500" dirty="0"/>
              <a:t> </a:t>
            </a:r>
            <a:r>
              <a:rPr lang="ru-RU" sz="2500" dirty="0" err="1"/>
              <a:t>свідоцтва</a:t>
            </a:r>
            <a:r>
              <a:rPr lang="ru-RU" sz="2500" dirty="0"/>
              <a:t> </a:t>
            </a:r>
            <a:r>
              <a:rPr lang="ru-RU" sz="2500" dirty="0" err="1"/>
              <a:t>досягнень</a:t>
            </a:r>
            <a:r>
              <a:rPr lang="ru-RU" sz="2500" dirty="0"/>
              <a:t> </a:t>
            </a:r>
            <a:r>
              <a:rPr lang="ru-RU" sz="2500" dirty="0" err="1"/>
              <a:t>учнів</a:t>
            </a:r>
            <a:r>
              <a:rPr lang="ru-RU" sz="2500" dirty="0"/>
              <a:t> </a:t>
            </a:r>
            <a:r>
              <a:rPr lang="ru-RU" sz="2500" dirty="0" err="1"/>
              <a:t>нової</a:t>
            </a:r>
            <a:r>
              <a:rPr lang="ru-RU" sz="2500" dirty="0"/>
              <a:t> </a:t>
            </a:r>
            <a:r>
              <a:rPr lang="ru-RU" sz="2500" dirty="0" err="1"/>
              <a:t>української</a:t>
            </a:r>
            <a:r>
              <a:rPr lang="ru-RU" sz="2500" dirty="0"/>
              <a:t> </a:t>
            </a:r>
            <a:r>
              <a:rPr lang="ru-RU" sz="2500" dirty="0" err="1"/>
              <a:t>школи</a:t>
            </a:r>
            <a:r>
              <a:rPr lang="ru-RU" sz="2500" dirty="0"/>
              <a:t>  – </a:t>
            </a:r>
            <a:r>
              <a:rPr lang="ru-RU" sz="2500" dirty="0" err="1"/>
              <a:t>посилання</a:t>
            </a:r>
            <a:r>
              <a:rPr lang="ru-RU" sz="2500" dirty="0"/>
              <a:t> не </a:t>
            </a:r>
            <a:r>
              <a:rPr lang="ru-RU" sz="2500" dirty="0" err="1" smtClean="0"/>
              <a:t>працює</a:t>
            </a:r>
            <a:endParaRPr lang="ru-RU" sz="2500" dirty="0" smtClean="0"/>
          </a:p>
          <a:p>
            <a:pPr marL="114300" lvl="1" indent="0" defTabSz="360000">
              <a:buClr>
                <a:schemeClr val="accent1"/>
              </a:buClr>
              <a:buNone/>
              <a:tabLst>
                <a:tab pos="0" algn="l"/>
              </a:tabLst>
            </a:pPr>
            <a:r>
              <a:rPr lang="ru-RU" sz="2700" dirty="0" smtClean="0"/>
              <a:t>ХАРЧУВАННЯ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smtClean="0"/>
              <a:t>Наказ </a:t>
            </a:r>
            <a:r>
              <a:rPr lang="ru-RU" sz="2700" dirty="0"/>
              <a:t>590 – </a:t>
            </a:r>
            <a:r>
              <a:rPr lang="ru-RU" sz="2700" dirty="0" err="1"/>
              <a:t>посилання</a:t>
            </a:r>
            <a:r>
              <a:rPr lang="ru-RU" sz="2700" dirty="0"/>
              <a:t> не </a:t>
            </a:r>
            <a:r>
              <a:rPr lang="ru-RU" sz="2700" dirty="0" err="1"/>
              <a:t>відкривається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/>
              <a:t>ДЕРЖАВНА ПІДСУМКОВА АТЕСТАЦІЯ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dirty="0" err="1"/>
              <a:t>Посилання</a:t>
            </a:r>
            <a:r>
              <a:rPr lang="ru-RU" sz="2700" dirty="0"/>
              <a:t>  не </a:t>
            </a:r>
            <a:r>
              <a:rPr lang="ru-RU" sz="2700" dirty="0" err="1"/>
              <a:t>працюють</a:t>
            </a:r>
            <a:endParaRPr lang="ru-RU" sz="2700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8901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1">
            <a:normAutofit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2500" b="1" dirty="0" err="1"/>
              <a:t>Сугарівська</a:t>
            </a:r>
            <a:r>
              <a:rPr lang="ru-RU" sz="2500" b="1" dirty="0"/>
              <a:t> </a:t>
            </a:r>
            <a:r>
              <a:rPr lang="ru-RU" sz="2500" b="1" dirty="0" err="1"/>
              <a:t>філія</a:t>
            </a:r>
            <a:r>
              <a:rPr lang="ru-RU" sz="2500" b="1" dirty="0"/>
              <a:t> КЗ «Сахновщинський </a:t>
            </a:r>
            <a:r>
              <a:rPr lang="ru-RU" sz="2500" b="1" dirty="0" err="1"/>
              <a:t>ліцей</a:t>
            </a:r>
            <a:r>
              <a:rPr lang="ru-RU" sz="2500" b="1" dirty="0"/>
              <a:t> №1»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ДЕРЖАВНИЙ </a:t>
            </a:r>
            <a:r>
              <a:rPr lang="ru-RU" dirty="0"/>
              <a:t>НАГЛЯД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працюють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накази</a:t>
            </a:r>
            <a:r>
              <a:rPr lang="ru-RU" dirty="0"/>
              <a:t> та </a:t>
            </a:r>
            <a:r>
              <a:rPr lang="ru-RU" dirty="0" err="1"/>
              <a:t>презентацію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вкладення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«</a:t>
            </a:r>
            <a:r>
              <a:rPr lang="ru-RU" dirty="0" err="1"/>
              <a:t>Інтернет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ми </a:t>
            </a:r>
            <a:r>
              <a:rPr lang="ru-RU" dirty="0" err="1"/>
              <a:t>хочемо</a:t>
            </a:r>
            <a:r>
              <a:rPr lang="ru-RU" dirty="0"/>
              <a:t> – </a:t>
            </a:r>
            <a:r>
              <a:rPr lang="ru-RU" dirty="0" err="1"/>
              <a:t>посібник</a:t>
            </a:r>
            <a:r>
              <a:rPr lang="ru-RU" dirty="0"/>
              <a:t> для </a:t>
            </a:r>
            <a:r>
              <a:rPr lang="ru-RU" dirty="0" err="1"/>
              <a:t>учителів</a:t>
            </a:r>
            <a:r>
              <a:rPr lang="ru-RU" dirty="0"/>
              <a:t>»,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«</a:t>
            </a:r>
            <a:r>
              <a:rPr lang="ru-RU" dirty="0" err="1"/>
              <a:t>Інтернет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ми </a:t>
            </a:r>
            <a:r>
              <a:rPr lang="ru-RU" dirty="0" err="1"/>
              <a:t>хочемо</a:t>
            </a:r>
            <a:r>
              <a:rPr lang="ru-RU" dirty="0"/>
              <a:t> – </a:t>
            </a:r>
            <a:r>
              <a:rPr lang="ru-RU" dirty="0" err="1"/>
              <a:t>посібник</a:t>
            </a:r>
            <a:r>
              <a:rPr lang="ru-RU" dirty="0"/>
              <a:t> для </a:t>
            </a:r>
            <a:r>
              <a:rPr lang="ru-RU" dirty="0" err="1"/>
              <a:t>підлітків</a:t>
            </a:r>
            <a:r>
              <a:rPr lang="ru-RU" dirty="0"/>
              <a:t>» -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ШКІЛЬНА БІБЛІОТЕКА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- </a:t>
            </a: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матеріали</a:t>
            </a:r>
            <a:r>
              <a:rPr lang="ru-RU" dirty="0"/>
              <a:t> та </a:t>
            </a:r>
            <a:r>
              <a:rPr lang="ru-RU" dirty="0" err="1"/>
              <a:t>вкладення</a:t>
            </a:r>
            <a:r>
              <a:rPr lang="ru-RU" dirty="0"/>
              <a:t> – 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БАТЬКІВСЬКИЙ КУТОЧОК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вкладення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БЛАГОДІЙНІ ВНЕСКИ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- </a:t>
            </a:r>
            <a:r>
              <a:rPr lang="ru-RU" dirty="0" err="1"/>
              <a:t>вкладення</a:t>
            </a:r>
            <a:r>
              <a:rPr lang="ru-RU" dirty="0"/>
              <a:t> не </a:t>
            </a:r>
            <a:r>
              <a:rPr lang="ru-RU" dirty="0" err="1"/>
              <a:t>відкривається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1265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775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b="1" dirty="0"/>
              <a:t>КЗ </a:t>
            </a:r>
            <a:r>
              <a:rPr lang="ru-RU" sz="2600" b="1" dirty="0" smtClean="0"/>
              <a:t>«Сахновщинський </a:t>
            </a:r>
            <a:r>
              <a:rPr lang="ru-RU" sz="2600" b="1" dirty="0" err="1"/>
              <a:t>ліцей</a:t>
            </a:r>
            <a:r>
              <a:rPr lang="ru-RU" sz="2600" b="1" dirty="0"/>
              <a:t> № </a:t>
            </a:r>
            <a:r>
              <a:rPr lang="ru-RU" sz="2600" b="1" dirty="0" smtClean="0"/>
              <a:t>2»</a:t>
            </a:r>
            <a:endParaRPr lang="ru-RU" sz="2600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ПРО ЛІЦЕЙ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БІБЛІОТЕКА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План </a:t>
            </a:r>
            <a:r>
              <a:rPr lang="ru-RU" dirty="0" err="1"/>
              <a:t>бібліотечно-бібліографічних</a:t>
            </a:r>
            <a:r>
              <a:rPr lang="ru-RU" dirty="0"/>
              <a:t> </a:t>
            </a:r>
            <a:r>
              <a:rPr lang="ru-RU" dirty="0" err="1"/>
              <a:t>уроків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777240" lvl="2" indent="0" defTabSz="360000">
              <a:buNone/>
              <a:tabLst>
                <a:tab pos="0" algn="l"/>
              </a:tabLst>
            </a:pPr>
            <a:r>
              <a:rPr lang="ru-RU" dirty="0"/>
              <a:t>ЗАХОДИ ТА УРОКИ</a:t>
            </a:r>
          </a:p>
          <a:p>
            <a:pPr marL="777240" lvl="2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працюють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в </a:t>
            </a:r>
            <a:r>
              <a:rPr lang="ru-RU" dirty="0" err="1"/>
              <a:t>нижній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</a:t>
            </a:r>
            <a:r>
              <a:rPr lang="ru-RU" dirty="0" err="1"/>
              <a:t>сторінки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sz="1800" dirty="0"/>
              <a:t>НОРМАТИВНО-ПРАВОВА БАЗА</a:t>
            </a:r>
          </a:p>
          <a:p>
            <a:pPr marL="777240" lvl="2" indent="0" defTabSz="360000">
              <a:buNone/>
              <a:tabLst>
                <a:tab pos="0" algn="l"/>
              </a:tabLst>
            </a:pPr>
            <a:r>
              <a:rPr lang="ru-RU" dirty="0"/>
              <a:t>ЗАКОН УКРАЇНИ Про </a:t>
            </a:r>
            <a:r>
              <a:rPr lang="ru-RU" dirty="0" err="1"/>
              <a:t>авторське</a:t>
            </a:r>
            <a:r>
              <a:rPr lang="ru-RU" dirty="0"/>
              <a:t> право і </a:t>
            </a:r>
            <a:r>
              <a:rPr lang="ru-RU" dirty="0" err="1"/>
              <a:t>суміжні</a:t>
            </a:r>
            <a:r>
              <a:rPr lang="ru-RU" dirty="0"/>
              <a:t> права – </a:t>
            </a:r>
            <a:r>
              <a:rPr lang="ru-RU" dirty="0" err="1"/>
              <a:t>втратив</a:t>
            </a:r>
            <a:r>
              <a:rPr lang="ru-RU" dirty="0"/>
              <a:t> </a:t>
            </a:r>
            <a:r>
              <a:rPr lang="ru-RU" dirty="0" err="1"/>
              <a:t>чинність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СОЦІАЛЬНО-ПСИХОЛОГІЧНА СЛУЖБА 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err="1"/>
              <a:t>Графік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План </a:t>
            </a:r>
            <a:r>
              <a:rPr lang="ru-RU" dirty="0" err="1"/>
              <a:t>роботи</a:t>
            </a:r>
            <a:r>
              <a:rPr lang="ru-RU" dirty="0"/>
              <a:t> – без </a:t>
            </a:r>
            <a:r>
              <a:rPr lang="ru-RU" dirty="0" err="1"/>
              <a:t>підпису</a:t>
            </a:r>
            <a:r>
              <a:rPr lang="ru-RU" dirty="0"/>
              <a:t> </a:t>
            </a:r>
            <a:r>
              <a:rPr lang="ru-RU" dirty="0" err="1"/>
              <a:t>документи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err="1"/>
              <a:t>Дистанційне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половина </a:t>
            </a:r>
            <a:r>
              <a:rPr lang="ru-RU" dirty="0" err="1"/>
              <a:t>посилань</a:t>
            </a:r>
            <a:r>
              <a:rPr lang="ru-RU" dirty="0"/>
              <a:t> не </a:t>
            </a:r>
            <a:r>
              <a:rPr lang="ru-RU" dirty="0" err="1"/>
              <a:t>відкриваються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dirty="0" err="1"/>
              <a:t>Корисна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r>
              <a:rPr lang="ru-RU" dirty="0"/>
              <a:t> для </a:t>
            </a:r>
            <a:r>
              <a:rPr lang="ru-RU" dirty="0" err="1"/>
              <a:t>батьків</a:t>
            </a:r>
            <a:r>
              <a:rPr lang="ru-RU" dirty="0"/>
              <a:t>, </a:t>
            </a:r>
            <a:r>
              <a:rPr lang="ru-RU" dirty="0" err="1"/>
              <a:t>Корисна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r>
              <a:rPr lang="ru-RU" dirty="0"/>
              <a:t> для </a:t>
            </a:r>
            <a:r>
              <a:rPr lang="ru-RU" dirty="0" err="1"/>
              <a:t>вчителів</a:t>
            </a:r>
            <a:r>
              <a:rPr lang="ru-RU" dirty="0"/>
              <a:t>, </a:t>
            </a:r>
            <a:r>
              <a:rPr lang="ru-RU" dirty="0" err="1"/>
              <a:t>Випускникам</a:t>
            </a:r>
            <a:r>
              <a:rPr lang="ru-RU" dirty="0"/>
              <a:t> 9-х та 11-х </a:t>
            </a:r>
            <a:r>
              <a:rPr lang="ru-RU" dirty="0" err="1"/>
              <a:t>класів</a:t>
            </a:r>
            <a:r>
              <a:rPr lang="ru-RU" dirty="0"/>
              <a:t>, Робота з </a:t>
            </a:r>
            <a:r>
              <a:rPr lang="ru-RU" dirty="0" err="1"/>
              <a:t>дітьми</a:t>
            </a:r>
            <a:r>
              <a:rPr lang="ru-RU" dirty="0"/>
              <a:t>  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відкривається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ПЕДАГОГАМ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КНИГА </a:t>
            </a:r>
            <a:r>
              <a:rPr lang="ru-RU" dirty="0"/>
              <a:t>НАКАЗІВ (ОСНОВНА ШКОЛА)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Не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накази</a:t>
            </a:r>
            <a:r>
              <a:rPr lang="ru-RU" dirty="0"/>
              <a:t>,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наказів</a:t>
            </a:r>
            <a:r>
              <a:rPr lang="ru-RU" dirty="0"/>
              <a:t> про </a:t>
            </a:r>
            <a:r>
              <a:rPr lang="ru-RU" dirty="0" err="1"/>
              <a:t>зарахування</a:t>
            </a:r>
            <a:r>
              <a:rPr lang="ru-RU" dirty="0"/>
              <a:t> до 1 </a:t>
            </a:r>
            <a:r>
              <a:rPr lang="ru-RU" dirty="0" smtClean="0"/>
              <a:t>	</a:t>
            </a:r>
            <a:r>
              <a:rPr lang="ru-RU" dirty="0" err="1" smtClean="0"/>
              <a:t>класу</a:t>
            </a:r>
            <a:r>
              <a:rPr lang="ru-RU" dirty="0"/>
              <a:t>, 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ДІЯЛЬНІСТЬ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РІШЕННЯ </a:t>
            </a:r>
            <a:r>
              <a:rPr lang="ru-RU" dirty="0"/>
              <a:t>ПЕДАГОГІЧНОЇ 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</a:t>
            </a:r>
            <a:r>
              <a:rPr lang="ru-RU" dirty="0" smtClean="0"/>
              <a:t>	</a:t>
            </a:r>
            <a:r>
              <a:rPr lang="ru-RU" dirty="0" err="1" smtClean="0"/>
              <a:t>немає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ПЕДАГОГАМ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НОВА </a:t>
            </a:r>
            <a:r>
              <a:rPr lang="ru-RU" dirty="0"/>
              <a:t>УКРАЇНСЬКА ШКОЛА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- </a:t>
            </a:r>
            <a:r>
              <a:rPr lang="ru-RU" dirty="0" err="1"/>
              <a:t>частина</a:t>
            </a:r>
            <a:r>
              <a:rPr lang="ru-RU" dirty="0"/>
              <a:t> </a:t>
            </a:r>
            <a:r>
              <a:rPr lang="ru-RU" dirty="0" err="1"/>
              <a:t>посилань</a:t>
            </a:r>
            <a:r>
              <a:rPr lang="ru-RU" dirty="0"/>
              <a:t> 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ІНКЛЮЗИВНА </a:t>
            </a:r>
            <a:r>
              <a:rPr lang="ru-RU" dirty="0"/>
              <a:t>ОСВІТА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Про </a:t>
            </a:r>
            <a:r>
              <a:rPr lang="ru-RU" dirty="0" err="1"/>
              <a:t>організацію</a:t>
            </a:r>
            <a:r>
              <a:rPr lang="ru-RU" dirty="0"/>
              <a:t> </a:t>
            </a:r>
            <a:r>
              <a:rPr lang="ru-RU" dirty="0" err="1"/>
              <a:t>інклюзивного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в ЗНЗ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</a:t>
            </a:r>
            <a:r>
              <a:rPr lang="ru-RU" dirty="0" err="1" smtClean="0"/>
              <a:t>Інклюзивна</a:t>
            </a:r>
            <a:r>
              <a:rPr lang="ru-RU" dirty="0" smtClean="0"/>
              <a:t> </a:t>
            </a:r>
            <a:r>
              <a:rPr lang="ru-RU" dirty="0" err="1"/>
              <a:t>освіта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А до Я: </a:t>
            </a:r>
            <a:r>
              <a:rPr lang="ru-RU" dirty="0" err="1"/>
              <a:t>порадник</a:t>
            </a:r>
            <a:r>
              <a:rPr lang="ru-RU" dirty="0"/>
              <a:t> для </a:t>
            </a:r>
            <a:r>
              <a:rPr lang="ru-RU" dirty="0" err="1"/>
              <a:t>педагогів</a:t>
            </a:r>
            <a:r>
              <a:rPr lang="ru-RU" dirty="0"/>
              <a:t> і </a:t>
            </a:r>
            <a:r>
              <a:rPr lang="ru-RU" dirty="0" smtClean="0"/>
              <a:t>	</a:t>
            </a:r>
            <a:r>
              <a:rPr lang="ru-RU" dirty="0" err="1" smtClean="0"/>
              <a:t>батьків</a:t>
            </a:r>
            <a:r>
              <a:rPr lang="ru-RU" dirty="0" smtClean="0"/>
              <a:t> </a:t>
            </a:r>
            <a:r>
              <a:rPr lang="ru-RU" dirty="0"/>
              <a:t>– не </a:t>
            </a:r>
            <a:r>
              <a:rPr lang="ru-RU" dirty="0" err="1"/>
              <a:t>працюють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БАТЬКАМ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ПОРАДИ БІБЛІОТЕКАРЯ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</a:t>
            </a:r>
            <a:r>
              <a:rPr lang="ru-RU" dirty="0" err="1"/>
              <a:t>Поради</a:t>
            </a:r>
            <a:r>
              <a:rPr lang="ru-RU" dirty="0"/>
              <a:t> батькам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оперативників</a:t>
            </a:r>
            <a:r>
              <a:rPr lang="ru-RU" dirty="0"/>
              <a:t> Департаменту </a:t>
            </a:r>
            <a:r>
              <a:rPr lang="ru-RU" dirty="0" smtClean="0"/>
              <a:t>	</a:t>
            </a:r>
            <a:r>
              <a:rPr lang="ru-RU" dirty="0" err="1" smtClean="0"/>
              <a:t>кіберполіції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Рекомендації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err="1"/>
              <a:t>самостійної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школярів</a:t>
            </a:r>
            <a:r>
              <a:rPr lang="ru-RU" dirty="0"/>
              <a:t> у </a:t>
            </a:r>
            <a:r>
              <a:rPr lang="ru-RU" dirty="0" err="1"/>
              <a:t>період</a:t>
            </a:r>
            <a:r>
              <a:rPr lang="ru-RU" dirty="0"/>
              <a:t> </a:t>
            </a:r>
            <a:r>
              <a:rPr lang="ru-RU" dirty="0" err="1"/>
              <a:t>дистанційного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Пам’ятка</a:t>
            </a:r>
            <a:r>
              <a:rPr lang="ru-RU" dirty="0"/>
              <a:t> для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навчання</a:t>
            </a:r>
            <a:r>
              <a:rPr lang="ru-RU" dirty="0"/>
              <a:t> за </a:t>
            </a:r>
            <a:r>
              <a:rPr lang="ru-RU" dirty="0" err="1"/>
              <a:t>технологіями</a:t>
            </a:r>
            <a:r>
              <a:rPr lang="ru-RU" dirty="0"/>
              <a:t> </a:t>
            </a:r>
            <a:r>
              <a:rPr lang="ru-RU" dirty="0" err="1"/>
              <a:t>дистанційного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КОРИСНІ САЙТИ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Невірні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: </a:t>
            </a:r>
            <a:r>
              <a:rPr lang="ru-RU" dirty="0" err="1"/>
              <a:t>Відділ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, </a:t>
            </a:r>
            <a:r>
              <a:rPr lang="ru-RU" dirty="0" err="1"/>
              <a:t>Сахновщинська</a:t>
            </a:r>
            <a:r>
              <a:rPr lang="ru-RU" dirty="0"/>
              <a:t> РДА, </a:t>
            </a:r>
            <a:r>
              <a:rPr lang="ru-RU" dirty="0" err="1"/>
              <a:t>Сахновщинська</a:t>
            </a:r>
            <a:r>
              <a:rPr lang="ru-RU" dirty="0"/>
              <a:t> </a:t>
            </a:r>
            <a:r>
              <a:rPr lang="ru-RU" dirty="0" err="1"/>
              <a:t>районна</a:t>
            </a:r>
            <a:r>
              <a:rPr lang="ru-RU" dirty="0"/>
              <a:t> рада, </a:t>
            </a:r>
            <a:r>
              <a:rPr lang="ru-RU" dirty="0" err="1"/>
              <a:t>Міністерство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СТАТТЯ 30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КІБЕРБЕЗПЕКА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2 </a:t>
            </a:r>
            <a:r>
              <a:rPr lang="ru-RU" dirty="0" err="1"/>
              <a:t>останні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відкриваються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838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700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2900" b="1" dirty="0"/>
              <a:t>КЗ </a:t>
            </a:r>
            <a:r>
              <a:rPr lang="ru-RU" sz="2900" b="1" dirty="0" smtClean="0"/>
              <a:t>«</a:t>
            </a:r>
            <a:r>
              <a:rPr lang="ru-RU" sz="2900" b="1" dirty="0" err="1" smtClean="0"/>
              <a:t>Шевченківський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ліцей</a:t>
            </a:r>
            <a:r>
              <a:rPr lang="ru-RU" sz="2900" b="1" dirty="0" smtClean="0"/>
              <a:t>»</a:t>
            </a:r>
            <a:endParaRPr lang="ru-RU" sz="2900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НАШ ЛІЦЕЙ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ДЕРЖАВНИЙ </a:t>
            </a:r>
            <a:r>
              <a:rPr lang="ru-RU" sz="2600" dirty="0"/>
              <a:t>НАГЛЯД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- </a:t>
            </a:r>
            <a:r>
              <a:rPr lang="ru-RU" sz="2600" dirty="0" err="1"/>
              <a:t>посилання</a:t>
            </a:r>
            <a:r>
              <a:rPr lang="ru-RU" sz="2600" dirty="0"/>
              <a:t> не </a:t>
            </a:r>
            <a:r>
              <a:rPr lang="ru-RU" sz="2600" dirty="0" err="1"/>
              <a:t>працюють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НАКАЗИ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Не </a:t>
            </a:r>
            <a:r>
              <a:rPr lang="ru-RU" sz="2600" dirty="0" err="1"/>
              <a:t>всі</a:t>
            </a:r>
            <a:r>
              <a:rPr lang="ru-RU" sz="2600" dirty="0"/>
              <a:t> </a:t>
            </a:r>
            <a:r>
              <a:rPr lang="ru-RU" sz="2600" dirty="0" err="1"/>
              <a:t>накази</a:t>
            </a:r>
            <a:r>
              <a:rPr lang="ru-RU" sz="2600" dirty="0"/>
              <a:t>, </a:t>
            </a:r>
            <a:r>
              <a:rPr lang="ru-RU" sz="2600" dirty="0" err="1"/>
              <a:t>немає</a:t>
            </a:r>
            <a:r>
              <a:rPr lang="ru-RU" sz="2600" dirty="0"/>
              <a:t> </a:t>
            </a:r>
            <a:r>
              <a:rPr lang="ru-RU" sz="2600" dirty="0" err="1"/>
              <a:t>наказів</a:t>
            </a:r>
            <a:r>
              <a:rPr lang="ru-RU" sz="2600" dirty="0"/>
              <a:t> про </a:t>
            </a:r>
            <a:r>
              <a:rPr lang="ru-RU" sz="2600" dirty="0" err="1"/>
              <a:t>зарахування</a:t>
            </a:r>
            <a:r>
              <a:rPr lang="ru-RU" sz="2600" dirty="0"/>
              <a:t> до 1 </a:t>
            </a:r>
            <a:r>
              <a:rPr lang="ru-RU" sz="2600" dirty="0" smtClean="0"/>
              <a:t>	</a:t>
            </a:r>
            <a:r>
              <a:rPr lang="ru-RU" sz="2600" dirty="0" err="1" smtClean="0"/>
              <a:t>класу</a:t>
            </a:r>
            <a:r>
              <a:rPr lang="ru-RU" sz="2600" dirty="0"/>
              <a:t>, про </a:t>
            </a:r>
            <a:r>
              <a:rPr lang="ru-RU" sz="2600" dirty="0" err="1"/>
              <a:t>переведення</a:t>
            </a:r>
            <a:r>
              <a:rPr lang="ru-RU" sz="2600" dirty="0"/>
              <a:t> </a:t>
            </a:r>
            <a:r>
              <a:rPr lang="ru-RU" sz="2600" dirty="0" err="1"/>
              <a:t>учнів</a:t>
            </a:r>
            <a:r>
              <a:rPr lang="ru-RU" sz="2600" dirty="0"/>
              <a:t> на </a:t>
            </a:r>
            <a:r>
              <a:rPr lang="ru-RU" sz="2600" dirty="0" err="1"/>
              <a:t>наступний</a:t>
            </a:r>
            <a:r>
              <a:rPr lang="ru-RU" sz="2600" dirty="0"/>
              <a:t> </a:t>
            </a:r>
            <a:r>
              <a:rPr lang="ru-RU" sz="2600" dirty="0" err="1"/>
              <a:t>рік</a:t>
            </a:r>
            <a:r>
              <a:rPr lang="ru-RU" sz="2600" dirty="0"/>
              <a:t> </a:t>
            </a:r>
            <a:r>
              <a:rPr lang="ru-RU" sz="2600" dirty="0" smtClean="0"/>
              <a:t>	</a:t>
            </a:r>
            <a:r>
              <a:rPr lang="ru-RU" sz="2600" dirty="0" err="1" smtClean="0"/>
              <a:t>навчань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НАВЧАЛЬНИЙ ПРОЦЕС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Освіта</a:t>
            </a:r>
            <a:r>
              <a:rPr lang="ru-RU" sz="2600" dirty="0"/>
              <a:t> </a:t>
            </a:r>
            <a:r>
              <a:rPr lang="ru-RU" sz="2600" dirty="0" err="1"/>
              <a:t>осіб</a:t>
            </a:r>
            <a:r>
              <a:rPr lang="ru-RU" sz="2600" dirty="0"/>
              <a:t> з </a:t>
            </a:r>
            <a:r>
              <a:rPr lang="ru-RU" sz="2600" dirty="0" err="1"/>
              <a:t>особливими</a:t>
            </a:r>
            <a:r>
              <a:rPr lang="ru-RU" sz="2600" dirty="0"/>
              <a:t> потребами. Нормативна база – не </a:t>
            </a:r>
            <a:r>
              <a:rPr lang="ru-RU" sz="2600" dirty="0" err="1"/>
              <a:t>коректне</a:t>
            </a:r>
            <a:r>
              <a:rPr lang="ru-RU" sz="2600" dirty="0"/>
              <a:t> </a:t>
            </a:r>
            <a:r>
              <a:rPr lang="ru-RU" sz="2600" dirty="0" err="1"/>
              <a:t>посилання</a:t>
            </a:r>
            <a:r>
              <a:rPr lang="ru-RU" sz="26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Положення</a:t>
            </a:r>
            <a:r>
              <a:rPr lang="ru-RU" sz="2600" dirty="0"/>
              <a:t> про </a:t>
            </a:r>
            <a:r>
              <a:rPr lang="ru-RU" sz="2600" dirty="0" err="1"/>
              <a:t>дистанційне</a:t>
            </a:r>
            <a:r>
              <a:rPr lang="ru-RU" sz="2600" dirty="0"/>
              <a:t> </a:t>
            </a:r>
            <a:r>
              <a:rPr lang="ru-RU" sz="2600" dirty="0" err="1"/>
              <a:t>навчання</a:t>
            </a:r>
            <a:r>
              <a:rPr lang="ru-RU" sz="2600" dirty="0"/>
              <a:t> – без </a:t>
            </a:r>
            <a:r>
              <a:rPr lang="ru-RU" sz="2600" dirty="0" err="1"/>
              <a:t>підпису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МЕТОДИЧНА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ПЕДАГОГІЧНІ </a:t>
            </a:r>
            <a:r>
              <a:rPr lang="ru-RU" sz="2600" dirty="0"/>
              <a:t>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Про </a:t>
            </a:r>
            <a:r>
              <a:rPr lang="ru-RU" sz="2600" dirty="0" err="1"/>
              <a:t>переведення</a:t>
            </a:r>
            <a:r>
              <a:rPr lang="ru-RU" sz="2600" dirty="0"/>
              <a:t> </a:t>
            </a:r>
            <a:r>
              <a:rPr lang="ru-RU" sz="2600" dirty="0" err="1"/>
              <a:t>учнів</a:t>
            </a:r>
            <a:r>
              <a:rPr lang="ru-RU" sz="2600" dirty="0"/>
              <a:t> на </a:t>
            </a:r>
            <a:r>
              <a:rPr lang="ru-RU" sz="2600" dirty="0" err="1"/>
              <a:t>наступний</a:t>
            </a:r>
            <a:r>
              <a:rPr lang="ru-RU" sz="2600" dirty="0"/>
              <a:t> </a:t>
            </a:r>
            <a:r>
              <a:rPr lang="ru-RU" sz="2600" dirty="0" err="1"/>
              <a:t>рік</a:t>
            </a:r>
            <a:r>
              <a:rPr lang="ru-RU" sz="2600" dirty="0"/>
              <a:t> </a:t>
            </a:r>
            <a:r>
              <a:rPr lang="ru-RU" sz="2600" dirty="0" err="1"/>
              <a:t>навчання</a:t>
            </a:r>
            <a:r>
              <a:rPr lang="ru-RU" sz="2600" dirty="0"/>
              <a:t> – </a:t>
            </a:r>
            <a:r>
              <a:rPr lang="ru-RU" sz="2600" dirty="0" smtClean="0"/>
              <a:t>	</a:t>
            </a:r>
            <a:r>
              <a:rPr lang="ru-RU" sz="2600" dirty="0" err="1" smtClean="0"/>
              <a:t>немає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БЕЗПЕКА В ІНТЕРНЕТІ. КІБЕРБЕЗПЕКА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Деякі</a:t>
            </a:r>
            <a:r>
              <a:rPr lang="ru-RU" sz="2600" dirty="0"/>
              <a:t> </a:t>
            </a:r>
            <a:r>
              <a:rPr lang="ru-RU" sz="2600" dirty="0" err="1"/>
              <a:t>посилання</a:t>
            </a:r>
            <a:r>
              <a:rPr lang="ru-RU" sz="2600" dirty="0"/>
              <a:t> не </a:t>
            </a:r>
            <a:r>
              <a:rPr lang="ru-RU" sz="2600" dirty="0" err="1"/>
              <a:t>працюють</a:t>
            </a:r>
            <a:r>
              <a:rPr lang="ru-RU" sz="2600" dirty="0"/>
              <a:t> (3)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ВИХОВНА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Лист МОНУ </a:t>
            </a:r>
            <a:r>
              <a:rPr lang="ru-RU" sz="2600" dirty="0" err="1"/>
              <a:t>від</a:t>
            </a:r>
            <a:r>
              <a:rPr lang="ru-RU" sz="2600" dirty="0"/>
              <a:t> 10.08.2022 № 1/9105-22  - </a:t>
            </a:r>
            <a:r>
              <a:rPr lang="ru-RU" sz="2600" dirty="0" err="1"/>
              <a:t>посилання</a:t>
            </a:r>
            <a:r>
              <a:rPr lang="ru-RU" sz="2600" dirty="0"/>
              <a:t> не </a:t>
            </a:r>
            <a:r>
              <a:rPr lang="ru-RU" sz="2600" dirty="0" err="1"/>
              <a:t>працює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ВІЙСЬКОВО-ПАТРІОТИЧНА </a:t>
            </a:r>
            <a:r>
              <a:rPr lang="ru-RU" sz="2600" dirty="0"/>
              <a:t>ГРА "ДЖУРА"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Не </a:t>
            </a:r>
            <a:r>
              <a:rPr lang="ru-RU" sz="2600" dirty="0" err="1"/>
              <a:t>працює</a:t>
            </a:r>
            <a:r>
              <a:rPr lang="ru-RU" sz="2600" dirty="0"/>
              <a:t> </a:t>
            </a:r>
            <a:r>
              <a:rPr lang="ru-RU" sz="2600" dirty="0" err="1"/>
              <a:t>посилання</a:t>
            </a:r>
            <a:r>
              <a:rPr lang="ru-RU" sz="2600" dirty="0"/>
              <a:t> – Про </a:t>
            </a:r>
            <a:r>
              <a:rPr lang="ru-RU" sz="2600" dirty="0" err="1"/>
              <a:t>затвердження</a:t>
            </a:r>
            <a:r>
              <a:rPr lang="ru-RU" sz="2600" dirty="0"/>
              <a:t> </a:t>
            </a:r>
            <a:r>
              <a:rPr lang="ru-RU" sz="2600" dirty="0" err="1"/>
              <a:t>Типових</a:t>
            </a:r>
            <a:r>
              <a:rPr lang="ru-RU" sz="2600" dirty="0"/>
              <a:t> </a:t>
            </a:r>
            <a:r>
              <a:rPr lang="ru-RU" sz="2600" dirty="0" smtClean="0"/>
              <a:t>	правил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КОРИСНІ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- не </a:t>
            </a:r>
            <a:r>
              <a:rPr lang="ru-RU" sz="2600" dirty="0" err="1"/>
              <a:t>працюють</a:t>
            </a:r>
            <a:r>
              <a:rPr lang="ru-RU" sz="2600" dirty="0"/>
              <a:t> </a:t>
            </a:r>
            <a:r>
              <a:rPr lang="ru-RU" sz="2600" dirty="0" err="1"/>
              <a:t>декілька</a:t>
            </a:r>
            <a:r>
              <a:rPr lang="ru-RU" sz="2600" dirty="0"/>
              <a:t> </a:t>
            </a:r>
            <a:r>
              <a:rPr lang="ru-RU" sz="2600" dirty="0" err="1"/>
              <a:t>посилань</a:t>
            </a:r>
            <a:r>
              <a:rPr lang="ru-RU" sz="2600" dirty="0"/>
              <a:t> (на сайт МОН, сайт Департаменту ХОДА, портал «</a:t>
            </a:r>
            <a:r>
              <a:rPr lang="ru-RU" sz="2600" dirty="0" err="1"/>
              <a:t>Острів</a:t>
            </a:r>
            <a:r>
              <a:rPr lang="ru-RU" sz="2600" dirty="0"/>
              <a:t> </a:t>
            </a:r>
            <a:r>
              <a:rPr lang="ru-RU" sz="2600" dirty="0" err="1"/>
              <a:t>знань</a:t>
            </a:r>
            <a:r>
              <a:rPr lang="ru-RU" sz="2600" dirty="0"/>
              <a:t>»)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МЕТОДИЧНА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РОБОТА </a:t>
            </a:r>
            <a:r>
              <a:rPr lang="ru-RU" sz="2600" dirty="0"/>
              <a:t>З ОБДАРОВАНИМИ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Наказ </a:t>
            </a:r>
            <a:r>
              <a:rPr lang="ru-RU" sz="2600" dirty="0"/>
              <a:t>№ 84 </a:t>
            </a:r>
            <a:r>
              <a:rPr lang="ru-RU" sz="2600" dirty="0" err="1"/>
              <a:t>від</a:t>
            </a:r>
            <a:r>
              <a:rPr lang="ru-RU" sz="2600" dirty="0"/>
              <a:t> 05.09.2024 – не </a:t>
            </a:r>
            <a:r>
              <a:rPr lang="ru-RU" sz="2600" dirty="0" err="1"/>
              <a:t>працює</a:t>
            </a:r>
            <a:r>
              <a:rPr lang="ru-RU" sz="2600" dirty="0"/>
              <a:t> </a:t>
            </a:r>
            <a:r>
              <a:rPr lang="ru-RU" sz="2600" dirty="0" err="1"/>
              <a:t>посилання</a:t>
            </a:r>
            <a:r>
              <a:rPr lang="ru-RU" sz="26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СТАТТЯ 30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ВНУТРІШНЯ СИСТЕМА ЗАБЕЗПЕЧЕННЯ ЯКОСТІ 	ОСВІТИ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	АКАДЕМІЧНА </a:t>
            </a:r>
            <a:r>
              <a:rPr lang="ru-RU" sz="2600" dirty="0"/>
              <a:t>ДОБРОЧЕСНІСТЬ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	</a:t>
            </a:r>
            <a:r>
              <a:rPr lang="ru-RU" sz="2600" dirty="0" err="1" smtClean="0"/>
              <a:t>Положення</a:t>
            </a:r>
            <a:r>
              <a:rPr lang="ru-RU" sz="2600" dirty="0" smtClean="0"/>
              <a:t> </a:t>
            </a:r>
            <a:r>
              <a:rPr lang="ru-RU" sz="2600" dirty="0"/>
              <a:t>про </a:t>
            </a:r>
            <a:r>
              <a:rPr lang="ru-RU" sz="2600" dirty="0" err="1"/>
              <a:t>академічну</a:t>
            </a:r>
            <a:r>
              <a:rPr lang="ru-RU" sz="2600" dirty="0"/>
              <a:t> </a:t>
            </a:r>
            <a:r>
              <a:rPr lang="ru-RU" sz="2600" dirty="0" err="1"/>
              <a:t>доброчесність</a:t>
            </a:r>
            <a:r>
              <a:rPr lang="ru-RU" sz="2600" dirty="0"/>
              <a:t> – без </a:t>
            </a:r>
            <a:r>
              <a:rPr lang="ru-RU" sz="2600" dirty="0" smtClean="0"/>
              <a:t>		</a:t>
            </a:r>
            <a:r>
              <a:rPr lang="ru-RU" sz="2600" dirty="0" err="1" smtClean="0"/>
              <a:t>підпису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	</a:t>
            </a:r>
            <a:r>
              <a:rPr lang="ru-RU" sz="2600" dirty="0" err="1" smtClean="0"/>
              <a:t>Також</a:t>
            </a:r>
            <a:r>
              <a:rPr lang="ru-RU" sz="2600" dirty="0" smtClean="0"/>
              <a:t> </a:t>
            </a:r>
            <a:r>
              <a:rPr lang="ru-RU" sz="2600" dirty="0"/>
              <a:t>не </a:t>
            </a:r>
            <a:r>
              <a:rPr lang="ru-RU" sz="2600" dirty="0" err="1"/>
              <a:t>працює</a:t>
            </a:r>
            <a:r>
              <a:rPr lang="ru-RU" sz="2600" dirty="0"/>
              <a:t> </a:t>
            </a:r>
            <a:r>
              <a:rPr lang="ru-RU" sz="2600" dirty="0" err="1"/>
              <a:t>декілька</a:t>
            </a:r>
            <a:r>
              <a:rPr lang="ru-RU" sz="2600" dirty="0"/>
              <a:t> </a:t>
            </a:r>
            <a:r>
              <a:rPr lang="ru-RU" sz="2600" dirty="0" err="1"/>
              <a:t>посилань</a:t>
            </a:r>
            <a:r>
              <a:rPr lang="ru-RU" sz="26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ПЛАН </a:t>
            </a:r>
            <a:r>
              <a:rPr lang="ru-RU" sz="2600" dirty="0"/>
              <a:t>РОБОТИ ЗАКЛАДУ ОСВІТИ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План </a:t>
            </a:r>
            <a:r>
              <a:rPr lang="ru-RU" sz="2600" dirty="0" err="1"/>
              <a:t>роботи</a:t>
            </a:r>
            <a:r>
              <a:rPr lang="ru-RU" sz="2600" dirty="0"/>
              <a:t> без </a:t>
            </a:r>
            <a:r>
              <a:rPr lang="ru-RU" sz="2600" dirty="0" err="1"/>
              <a:t>підпису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МОНІТОРИНГ </a:t>
            </a:r>
            <a:r>
              <a:rPr lang="ru-RU" sz="2600" dirty="0"/>
              <a:t>ЯКОСТІ ОСВІТИ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	</a:t>
            </a:r>
            <a:r>
              <a:rPr lang="ru-RU" sz="2600" dirty="0" err="1"/>
              <a:t>Положення</a:t>
            </a:r>
            <a:r>
              <a:rPr lang="ru-RU" sz="2600" dirty="0"/>
              <a:t> про </a:t>
            </a:r>
            <a:r>
              <a:rPr lang="ru-RU" sz="2600" dirty="0" err="1"/>
              <a:t>моніторинг</a:t>
            </a:r>
            <a:r>
              <a:rPr lang="ru-RU" sz="2600" dirty="0"/>
              <a:t> – без </a:t>
            </a:r>
            <a:r>
              <a:rPr lang="ru-RU" sz="2600" dirty="0" err="1"/>
              <a:t>підпису</a:t>
            </a:r>
            <a:r>
              <a:rPr lang="ru-RU" sz="26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ru-RU" dirty="0" smtClean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5584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925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2400" b="1" dirty="0"/>
              <a:t>КЗ </a:t>
            </a:r>
            <a:r>
              <a:rPr lang="ru-RU" sz="2400" b="1" dirty="0" smtClean="0"/>
              <a:t>«</a:t>
            </a:r>
            <a:r>
              <a:rPr lang="ru-RU" sz="2400" b="1" dirty="0" err="1" smtClean="0"/>
              <a:t>Новочернещинська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гімназія</a:t>
            </a:r>
            <a:r>
              <a:rPr lang="ru-RU" sz="2400" b="1" dirty="0" smtClean="0"/>
              <a:t>»</a:t>
            </a:r>
            <a:endParaRPr lang="ru-RU" sz="2400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 МОН 466 </a:t>
            </a:r>
            <a:r>
              <a:rPr lang="ru-RU" dirty="0" err="1"/>
              <a:t>від</a:t>
            </a:r>
            <a:r>
              <a:rPr lang="ru-RU" dirty="0"/>
              <a:t> 25-04-2013 – </a:t>
            </a:r>
            <a:r>
              <a:rPr lang="ru-RU" dirty="0" err="1"/>
              <a:t>втратив</a:t>
            </a:r>
            <a:r>
              <a:rPr lang="ru-RU" dirty="0"/>
              <a:t> </a:t>
            </a:r>
            <a:r>
              <a:rPr lang="ru-RU" dirty="0" err="1"/>
              <a:t>чинність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СТАТТЯ 30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КІБЕРБЕЗПЕКА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</a:t>
            </a: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фейсбук</a:t>
            </a:r>
            <a:r>
              <a:rPr lang="ru-RU" dirty="0"/>
              <a:t>, </a:t>
            </a:r>
            <a:r>
              <a:rPr lang="ru-RU" dirty="0" err="1"/>
              <a:t>Матеріали</a:t>
            </a:r>
            <a:r>
              <a:rPr lang="ru-RU" dirty="0"/>
              <a:t> та </a:t>
            </a:r>
            <a:r>
              <a:rPr lang="ru-RU" dirty="0" err="1"/>
              <a:t>ресурси</a:t>
            </a:r>
            <a:r>
              <a:rPr lang="ru-RU" dirty="0"/>
              <a:t> – </a:t>
            </a:r>
            <a:r>
              <a:rPr lang="ru-RU" dirty="0" smtClean="0"/>
              <a:t>	</a:t>
            </a:r>
            <a:r>
              <a:rPr lang="ru-RU" dirty="0" err="1" smtClean="0"/>
              <a:t>посилання</a:t>
            </a:r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НОВИНИ МОН УКРАЇНИ 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вірне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УПРАВЛІННЯ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АДМІНІСТРАЦІЯ </a:t>
            </a:r>
            <a:r>
              <a:rPr lang="ru-RU" dirty="0"/>
              <a:t>ЗАКЛАДУ ОСВІТИ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	ГРАФІК </a:t>
            </a:r>
            <a:r>
              <a:rPr lang="ru-RU" dirty="0"/>
              <a:t>ПРИЙОМУ ГРОМАДЯН – на </a:t>
            </a:r>
            <a:r>
              <a:rPr lang="ru-RU" dirty="0" smtClean="0"/>
              <a:t>2024-			2025 </a:t>
            </a:r>
            <a:r>
              <a:rPr lang="ru-RU" dirty="0" err="1"/>
              <a:t>н.р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НОВА УКРАЇНСЬКА ШКОЛА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Презентація</a:t>
            </a:r>
            <a:r>
              <a:rPr lang="ru-RU" dirty="0"/>
              <a:t> </a:t>
            </a:r>
            <a:r>
              <a:rPr lang="ru-RU" dirty="0" err="1"/>
              <a:t>Концепції</a:t>
            </a:r>
            <a:r>
              <a:rPr lang="ru-RU" dirty="0"/>
              <a:t> </a:t>
            </a:r>
            <a:r>
              <a:rPr lang="ru-RU" dirty="0" err="1"/>
              <a:t>Нової</a:t>
            </a:r>
            <a:r>
              <a:rPr lang="ru-RU" dirty="0"/>
              <a:t>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/>
              <a:t> 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ОСВІТНІЙ ПРОЦЕС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сторінці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РОЗКЛАД  </a:t>
            </a:r>
            <a:r>
              <a:rPr lang="ru-RU" dirty="0"/>
              <a:t>- на 2024-2025 </a:t>
            </a:r>
            <a:r>
              <a:rPr lang="ru-RU" dirty="0" err="1"/>
              <a:t>н.р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	РОЗКЛАД </a:t>
            </a:r>
            <a:r>
              <a:rPr lang="ru-RU" dirty="0"/>
              <a:t>ІНДИВІДУАЛЬНИХ ЗАНЯТЬ – на </a:t>
            </a:r>
            <a:r>
              <a:rPr lang="ru-RU" dirty="0" smtClean="0"/>
              <a:t>2024-	2025 </a:t>
            </a:r>
            <a:r>
              <a:rPr lang="ru-RU" dirty="0" err="1"/>
              <a:t>н.р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ДОКУМЕНТАЦІЯ </a:t>
            </a:r>
            <a:r>
              <a:rPr lang="ru-RU" dirty="0"/>
              <a:t>ЗАКЛАДУ ОСВІТИ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НАКАЗИ – </a:t>
            </a:r>
            <a:r>
              <a:rPr lang="ru-RU" dirty="0" err="1"/>
              <a:t>накази</a:t>
            </a:r>
            <a:r>
              <a:rPr lang="ru-RU" dirty="0"/>
              <a:t> не </a:t>
            </a:r>
            <a:r>
              <a:rPr lang="ru-RU" dirty="0" err="1"/>
              <a:t>всі</a:t>
            </a:r>
            <a:r>
              <a:rPr lang="ru-RU" dirty="0"/>
              <a:t> та без доступу, про </a:t>
            </a:r>
            <a:r>
              <a:rPr lang="ru-RU" dirty="0" smtClean="0"/>
              <a:t>	</a:t>
            </a:r>
            <a:r>
              <a:rPr lang="ru-RU" dirty="0" err="1" smtClean="0"/>
              <a:t>зарахування</a:t>
            </a:r>
            <a:r>
              <a:rPr lang="ru-RU" dirty="0" smtClean="0"/>
              <a:t> </a:t>
            </a:r>
            <a:r>
              <a:rPr lang="ru-RU" dirty="0"/>
              <a:t>до 1 </a:t>
            </a:r>
            <a:r>
              <a:rPr lang="ru-RU" dirty="0" err="1"/>
              <a:t>класу</a:t>
            </a:r>
            <a:r>
              <a:rPr lang="ru-RU" dirty="0"/>
              <a:t> - </a:t>
            </a:r>
            <a:r>
              <a:rPr lang="ru-RU" dirty="0" err="1"/>
              <a:t>немає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ПЕДАГОГІЧНІ 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Без доступу, 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</a:t>
            </a:r>
            <a:r>
              <a:rPr lang="ru-RU" dirty="0" err="1"/>
              <a:t>немає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НАШІ ПАРТНЕРИ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2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КОРИСНІ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3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КАБІНЕТ СОЦІАЛЬНОГО ПЕДАГОГА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Корисні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та </a:t>
            </a:r>
            <a:r>
              <a:rPr lang="ru-RU" dirty="0" err="1"/>
              <a:t>матеріали</a:t>
            </a:r>
            <a:r>
              <a:rPr lang="ru-RU" dirty="0"/>
              <a:t> 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ПСИХОЛОГІЧНА ДОПОМОГА ПІД ЧАС ВІЙНИ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в </a:t>
            </a:r>
            <a:r>
              <a:rPr lang="ru-RU" dirty="0" err="1"/>
              <a:t>статті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252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475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3600" b="1" dirty="0"/>
              <a:t>КЗ «</a:t>
            </a:r>
            <a:r>
              <a:rPr lang="ru-RU" sz="3600" b="1" dirty="0" err="1"/>
              <a:t>Багаточернещинський</a:t>
            </a:r>
            <a:r>
              <a:rPr lang="ru-RU" sz="3600" b="1" dirty="0"/>
              <a:t> </a:t>
            </a:r>
            <a:r>
              <a:rPr lang="ru-RU" sz="3600" b="1" dirty="0" err="1"/>
              <a:t>ліцей</a:t>
            </a:r>
            <a:r>
              <a:rPr lang="ru-RU" sz="3600" b="1" dirty="0"/>
              <a:t>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ГАЛЕРЕЇ ТА ДОКУМЕНТИ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НАКАЗИ З ОСНОВНОЇ ДІЯЛЬНОСТІ 2026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 err="1"/>
              <a:t>Накази</a:t>
            </a:r>
            <a:r>
              <a:rPr lang="ru-RU" sz="3200" dirty="0"/>
              <a:t> не </a:t>
            </a:r>
            <a:r>
              <a:rPr lang="ru-RU" sz="3200" dirty="0" err="1"/>
              <a:t>всі</a:t>
            </a:r>
            <a:r>
              <a:rPr lang="ru-RU" sz="32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 err="1"/>
              <a:t>Немає</a:t>
            </a:r>
            <a:r>
              <a:rPr lang="ru-RU" sz="3200" dirty="0"/>
              <a:t> - Про </a:t>
            </a:r>
            <a:r>
              <a:rPr lang="ru-RU" sz="3200" dirty="0" err="1"/>
              <a:t>зарахування</a:t>
            </a:r>
            <a:r>
              <a:rPr lang="ru-RU" sz="3200" dirty="0"/>
              <a:t> </a:t>
            </a:r>
            <a:r>
              <a:rPr lang="ru-RU" sz="3200" dirty="0" err="1"/>
              <a:t>учнів</a:t>
            </a:r>
            <a:r>
              <a:rPr lang="ru-RU" sz="3200" dirty="0"/>
              <a:t> до 1 </a:t>
            </a:r>
            <a:r>
              <a:rPr lang="ru-RU" sz="3200" dirty="0" err="1"/>
              <a:t>класу</a:t>
            </a:r>
            <a:r>
              <a:rPr lang="ru-RU" sz="3200" dirty="0"/>
              <a:t>, про </a:t>
            </a:r>
            <a:r>
              <a:rPr lang="ru-RU" sz="3200" dirty="0" err="1"/>
              <a:t>переведення</a:t>
            </a:r>
            <a:r>
              <a:rPr lang="ru-RU" sz="3200" dirty="0"/>
              <a:t> </a:t>
            </a:r>
            <a:r>
              <a:rPr lang="ru-RU" sz="3200" dirty="0" err="1"/>
              <a:t>учнів</a:t>
            </a:r>
            <a:r>
              <a:rPr lang="ru-RU" sz="3200" dirty="0"/>
              <a:t> на </a:t>
            </a:r>
            <a:r>
              <a:rPr lang="ru-RU" sz="3200" dirty="0" err="1"/>
              <a:t>наступний</a:t>
            </a:r>
            <a:r>
              <a:rPr lang="ru-RU" sz="3200" dirty="0"/>
              <a:t> </a:t>
            </a:r>
            <a:r>
              <a:rPr lang="ru-RU" sz="3200" dirty="0" err="1"/>
              <a:t>рік</a:t>
            </a:r>
            <a:r>
              <a:rPr lang="ru-RU" sz="3200" dirty="0"/>
              <a:t> </a:t>
            </a:r>
            <a:r>
              <a:rPr lang="ru-RU" sz="3200" dirty="0" err="1"/>
              <a:t>навчання</a:t>
            </a:r>
            <a:r>
              <a:rPr lang="ru-RU" sz="32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ДОШКІЛЬНИЙ ПІДРОЗДІЛ: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РОЗКЛАД ЗАНЯТЬ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- </a:t>
            </a:r>
            <a:r>
              <a:rPr lang="ru-RU" sz="3200" dirty="0" err="1"/>
              <a:t>розклад</a:t>
            </a:r>
            <a:r>
              <a:rPr lang="ru-RU" sz="3200" dirty="0"/>
              <a:t> занять - без </a:t>
            </a:r>
            <a:r>
              <a:rPr lang="ru-RU" sz="3200" dirty="0" err="1"/>
              <a:t>підпису</a:t>
            </a:r>
            <a:r>
              <a:rPr lang="ru-RU" sz="3200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МЕТОДИЧНА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- </a:t>
            </a:r>
            <a:r>
              <a:rPr lang="ru-RU" sz="3200" dirty="0" err="1"/>
              <a:t>розклад</a:t>
            </a:r>
            <a:r>
              <a:rPr lang="ru-RU" sz="3200" dirty="0"/>
              <a:t> занять, режим </a:t>
            </a:r>
            <a:r>
              <a:rPr lang="ru-RU" sz="3200" dirty="0" err="1"/>
              <a:t>роботи</a:t>
            </a:r>
            <a:r>
              <a:rPr lang="ru-RU" sz="3200" dirty="0"/>
              <a:t> - без </a:t>
            </a:r>
            <a:r>
              <a:rPr lang="ru-RU" sz="3200" dirty="0" err="1"/>
              <a:t>підпису</a:t>
            </a:r>
            <a:r>
              <a:rPr lang="ru-RU" sz="3200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НОРМАТИВНА БАЗА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	ЗАКОНИ	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- </a:t>
            </a:r>
            <a:r>
              <a:rPr lang="ru-RU" sz="3200" dirty="0" err="1"/>
              <a:t>посилання</a:t>
            </a:r>
            <a:r>
              <a:rPr lang="ru-RU" sz="3200" dirty="0"/>
              <a:t> на Закон Про </a:t>
            </a:r>
            <a:r>
              <a:rPr lang="ru-RU" sz="3200" dirty="0" err="1"/>
              <a:t>дошкільну</a:t>
            </a:r>
            <a:r>
              <a:rPr lang="ru-RU" sz="3200" dirty="0"/>
              <a:t> </a:t>
            </a:r>
            <a:r>
              <a:rPr lang="ru-RU" sz="3200" dirty="0" err="1"/>
              <a:t>освіту</a:t>
            </a:r>
            <a:r>
              <a:rPr lang="ru-RU" sz="3200" dirty="0"/>
              <a:t> </a:t>
            </a:r>
            <a:r>
              <a:rPr lang="ru-RU" sz="3200" dirty="0" err="1"/>
              <a:t>який</a:t>
            </a:r>
            <a:r>
              <a:rPr lang="ru-RU" sz="3200" dirty="0"/>
              <a:t> </a:t>
            </a:r>
            <a:r>
              <a:rPr lang="ru-RU" sz="3200" dirty="0" err="1"/>
              <a:t>втратив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ПОЛОЖЕННЯ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- Постанова «Про </a:t>
            </a:r>
            <a:r>
              <a:rPr lang="ru-RU" sz="3200" dirty="0" err="1"/>
              <a:t>затвердження</a:t>
            </a:r>
            <a:r>
              <a:rPr lang="ru-RU" sz="3200" dirty="0"/>
              <a:t> </a:t>
            </a:r>
            <a:r>
              <a:rPr lang="ru-RU" sz="3200" dirty="0" err="1"/>
              <a:t>Положення</a:t>
            </a:r>
            <a:r>
              <a:rPr lang="ru-RU" sz="3200" dirty="0"/>
              <a:t> про заклад </a:t>
            </a:r>
            <a:r>
              <a:rPr lang="ru-RU" sz="3200" dirty="0" err="1"/>
              <a:t>дошкільної</a:t>
            </a:r>
            <a:r>
              <a:rPr lang="ru-RU" sz="3200" dirty="0"/>
              <a:t> </a:t>
            </a:r>
            <a:r>
              <a:rPr lang="ru-RU" sz="3200" dirty="0" err="1"/>
              <a:t>освіти</a:t>
            </a:r>
            <a:r>
              <a:rPr lang="ru-RU" sz="3200" dirty="0"/>
              <a:t>» - </a:t>
            </a:r>
            <a:r>
              <a:rPr lang="ru-RU" sz="3200" dirty="0" err="1"/>
              <a:t>втратила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НАКАЗИ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№ 446 – </a:t>
            </a:r>
            <a:r>
              <a:rPr lang="ru-RU" sz="3200" dirty="0" err="1"/>
              <a:t>втратив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№ 33 – не </a:t>
            </a:r>
            <a:r>
              <a:rPr lang="ru-RU" sz="3200" dirty="0" err="1"/>
              <a:t>відкривається</a:t>
            </a:r>
            <a:r>
              <a:rPr lang="ru-RU" sz="32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ІНКЛЮЗИВНА ОСВІТА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	НОРМАТИВНО-ПРАВОВА БАЗА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ЗУ Про </a:t>
            </a:r>
            <a:r>
              <a:rPr lang="ru-RU" sz="3200" dirty="0" err="1"/>
              <a:t>внесення</a:t>
            </a:r>
            <a:r>
              <a:rPr lang="ru-RU" sz="3200" dirty="0"/>
              <a:t> </a:t>
            </a:r>
            <a:r>
              <a:rPr lang="ru-RU" sz="3200" dirty="0" err="1"/>
              <a:t>змін</a:t>
            </a:r>
            <a:r>
              <a:rPr lang="ru-RU" sz="3200" dirty="0"/>
              <a:t> до </a:t>
            </a:r>
            <a:r>
              <a:rPr lang="ru-RU" sz="3200" dirty="0" err="1"/>
              <a:t>законодавчих</a:t>
            </a:r>
            <a:r>
              <a:rPr lang="ru-RU" sz="3200" dirty="0"/>
              <a:t> </a:t>
            </a:r>
            <a:r>
              <a:rPr lang="ru-RU" sz="3200" dirty="0" err="1"/>
              <a:t>актів</a:t>
            </a:r>
            <a:r>
              <a:rPr lang="ru-RU" sz="3200" dirty="0"/>
              <a:t> з </a:t>
            </a:r>
            <a:r>
              <a:rPr lang="ru-RU" sz="3200" dirty="0" err="1"/>
              <a:t>питань</a:t>
            </a:r>
            <a:r>
              <a:rPr lang="ru-RU" sz="3200" dirty="0"/>
              <a:t> </a:t>
            </a:r>
            <a:r>
              <a:rPr lang="ru-RU" sz="3200" dirty="0" err="1"/>
              <a:t>загальної</a:t>
            </a:r>
            <a:r>
              <a:rPr lang="ru-RU" sz="3200" dirty="0"/>
              <a:t> </a:t>
            </a:r>
            <a:r>
              <a:rPr lang="ru-RU" sz="3200" dirty="0" err="1"/>
              <a:t>середньої</a:t>
            </a:r>
            <a:r>
              <a:rPr lang="ru-RU" sz="3200" dirty="0"/>
              <a:t> та </a:t>
            </a:r>
            <a:r>
              <a:rPr lang="ru-RU" sz="3200" dirty="0" err="1"/>
              <a:t>дошкільної</a:t>
            </a:r>
            <a:r>
              <a:rPr lang="ru-RU" sz="3200" dirty="0"/>
              <a:t> </a:t>
            </a:r>
            <a:r>
              <a:rPr lang="ru-RU" sz="3200" dirty="0" err="1"/>
              <a:t>освіти</a:t>
            </a:r>
            <a:r>
              <a:rPr lang="ru-RU" sz="3200" dirty="0"/>
              <a:t> … – не </a:t>
            </a:r>
            <a:r>
              <a:rPr lang="ru-RU" sz="3200" dirty="0" err="1"/>
              <a:t>працює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r>
              <a:rPr lang="ru-RU" sz="3200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посилання</a:t>
            </a:r>
            <a:r>
              <a:rPr lang="ru-RU" sz="3200" dirty="0"/>
              <a:t> на постанови,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втратили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r>
              <a:rPr lang="ru-RU" sz="3200" dirty="0"/>
              <a:t> 72, 588,848, 872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накази</a:t>
            </a:r>
            <a:r>
              <a:rPr lang="ru-RU" sz="3200" dirty="0"/>
              <a:t> 852 та 1224 – </a:t>
            </a:r>
            <a:r>
              <a:rPr lang="ru-RU" sz="3200" dirty="0" err="1"/>
              <a:t>втратили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не </a:t>
            </a:r>
            <a:r>
              <a:rPr lang="ru-RU" sz="3200" dirty="0" err="1"/>
              <a:t>відкриваються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r>
              <a:rPr lang="ru-RU" sz="3200" dirty="0"/>
              <a:t> </a:t>
            </a:r>
            <a:r>
              <a:rPr lang="ru-RU" sz="3200" dirty="0" err="1"/>
              <a:t>листи</a:t>
            </a:r>
            <a:r>
              <a:rPr lang="ru-RU" sz="3200" dirty="0"/>
              <a:t>: 8462,6887, 12490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застаріла</a:t>
            </a:r>
            <a:r>
              <a:rPr lang="ru-RU" sz="3200" dirty="0"/>
              <a:t> </a:t>
            </a:r>
            <a:r>
              <a:rPr lang="ru-RU" sz="3200" dirty="0" err="1"/>
              <a:t>інформація</a:t>
            </a:r>
            <a:r>
              <a:rPr lang="ru-RU" sz="3200" dirty="0"/>
              <a:t> в </a:t>
            </a:r>
            <a:r>
              <a:rPr lang="ru-RU" sz="3200" dirty="0" err="1"/>
              <a:t>розділі</a:t>
            </a:r>
            <a:r>
              <a:rPr lang="ru-RU" sz="3200" dirty="0"/>
              <a:t> «</a:t>
            </a:r>
            <a:r>
              <a:rPr lang="ru-RU" sz="3200" dirty="0" err="1"/>
              <a:t>Наші</a:t>
            </a:r>
            <a:r>
              <a:rPr lang="ru-RU" sz="3200" dirty="0"/>
              <a:t> </a:t>
            </a:r>
            <a:r>
              <a:rPr lang="ru-RU" sz="3200" dirty="0" err="1"/>
              <a:t>новини</a:t>
            </a:r>
            <a:r>
              <a:rPr lang="ru-RU" sz="3200" dirty="0"/>
              <a:t> та </a:t>
            </a:r>
            <a:r>
              <a:rPr lang="ru-RU" sz="3200" dirty="0" err="1"/>
              <a:t>події</a:t>
            </a:r>
            <a:r>
              <a:rPr lang="ru-RU" sz="3200" dirty="0"/>
              <a:t>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ІНФОРМАЦІЯ ДЛЯ БАТЬКІВ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	- не </a:t>
            </a:r>
            <a:r>
              <a:rPr lang="ru-RU" sz="3200" dirty="0" err="1"/>
              <a:t>відкриваються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r>
              <a:rPr lang="ru-RU" sz="3200" dirty="0"/>
              <a:t> «</a:t>
            </a:r>
            <a:r>
              <a:rPr lang="ru-RU" sz="3200" dirty="0" err="1"/>
              <a:t>Перелік</a:t>
            </a:r>
            <a:r>
              <a:rPr lang="ru-RU" sz="3200" dirty="0"/>
              <a:t> </a:t>
            </a:r>
            <a:r>
              <a:rPr lang="ru-RU" sz="3200" dirty="0" err="1"/>
              <a:t>корисних</a:t>
            </a:r>
            <a:r>
              <a:rPr lang="ru-RU" sz="3200" dirty="0"/>
              <a:t> </a:t>
            </a:r>
            <a:r>
              <a:rPr lang="ru-RU" sz="3200" dirty="0" err="1"/>
              <a:t>Інтернет</a:t>
            </a:r>
            <a:r>
              <a:rPr lang="ru-RU" sz="3200" dirty="0"/>
              <a:t> </a:t>
            </a:r>
            <a:r>
              <a:rPr lang="ru-RU" sz="3200" dirty="0" err="1"/>
              <a:t>ресурсів</a:t>
            </a:r>
            <a:r>
              <a:rPr lang="ru-RU" sz="3200" dirty="0"/>
              <a:t>»: 	2,4,9, 6 (</a:t>
            </a:r>
            <a:r>
              <a:rPr lang="ru-RU" sz="3200" dirty="0" err="1"/>
              <a:t>Поради</a:t>
            </a:r>
            <a:r>
              <a:rPr lang="ru-RU" sz="3200" dirty="0"/>
              <a:t> про </a:t>
            </a:r>
            <a:r>
              <a:rPr lang="ru-RU" sz="3200" dirty="0" err="1"/>
              <a:t>безпеку</a:t>
            </a:r>
            <a:r>
              <a:rPr lang="ru-RU" sz="3200" dirty="0"/>
              <a:t> </a:t>
            </a:r>
            <a:r>
              <a:rPr lang="ru-RU" sz="3200" dirty="0" err="1"/>
              <a:t>дітей</a:t>
            </a:r>
            <a:r>
              <a:rPr lang="ru-RU" sz="3200" dirty="0"/>
              <a:t> в </a:t>
            </a:r>
            <a:r>
              <a:rPr lang="ru-RU" sz="3200" dirty="0" err="1"/>
              <a:t>Інтернеті</a:t>
            </a:r>
            <a:r>
              <a:rPr lang="ru-RU" sz="3200" dirty="0"/>
              <a:t>)  - </a:t>
            </a:r>
            <a:r>
              <a:rPr lang="ru-RU" sz="3200" dirty="0" err="1"/>
              <a:t>російською</a:t>
            </a:r>
            <a:r>
              <a:rPr lang="ru-RU" sz="3200" dirty="0"/>
              <a:t> </a:t>
            </a:r>
            <a:r>
              <a:rPr lang="ru-RU" sz="3200" dirty="0" err="1"/>
              <a:t>мовою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 smtClean="0"/>
              <a:t>СТАТТЯ </a:t>
            </a:r>
            <a:r>
              <a:rPr lang="ru-RU" sz="3200" dirty="0"/>
              <a:t>30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ПЕРЕЛІК ОСВІТНІХ КОМПОНЕНТІВ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постанова 462 – </a:t>
            </a:r>
            <a:r>
              <a:rPr lang="ru-RU" sz="3200" dirty="0" err="1"/>
              <a:t>втратила</a:t>
            </a:r>
            <a:r>
              <a:rPr lang="ru-RU" sz="3200" dirty="0"/>
              <a:t> </a:t>
            </a:r>
            <a:r>
              <a:rPr lang="ru-RU" sz="3200" dirty="0" err="1"/>
              <a:t>чинність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наказ МОН  405, 406, 407, 408, 268, 693 – не </a:t>
            </a:r>
            <a:r>
              <a:rPr lang="ru-RU" sz="3200" dirty="0" err="1"/>
              <a:t>відкриваються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Концепція</a:t>
            </a:r>
            <a:r>
              <a:rPr lang="ru-RU" sz="3200" dirty="0"/>
              <a:t> </a:t>
            </a:r>
            <a:r>
              <a:rPr lang="ru-RU" sz="3200" dirty="0" err="1"/>
              <a:t>Нової</a:t>
            </a:r>
            <a:r>
              <a:rPr lang="ru-RU" sz="3200" dirty="0"/>
              <a:t> </a:t>
            </a:r>
            <a:r>
              <a:rPr lang="ru-RU" sz="3200" dirty="0" err="1"/>
              <a:t>української</a:t>
            </a:r>
            <a:r>
              <a:rPr lang="ru-RU" sz="3200" dirty="0"/>
              <a:t> </a:t>
            </a:r>
            <a:r>
              <a:rPr lang="ru-RU" sz="3200" dirty="0" err="1"/>
              <a:t>школи</a:t>
            </a:r>
            <a:r>
              <a:rPr lang="ru-RU" sz="3200" dirty="0"/>
              <a:t> - не </a:t>
            </a:r>
            <a:r>
              <a:rPr lang="ru-RU" sz="3200" dirty="0" err="1"/>
              <a:t>відкриваються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ПЕДРАДИ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немає</a:t>
            </a:r>
            <a:r>
              <a:rPr lang="ru-RU" sz="3200" dirty="0"/>
              <a:t> </a:t>
            </a:r>
            <a:r>
              <a:rPr lang="ru-RU" sz="3200" dirty="0" err="1"/>
              <a:t>жодної</a:t>
            </a:r>
            <a:r>
              <a:rPr lang="ru-RU" sz="3200" dirty="0"/>
              <a:t> за 2026 </a:t>
            </a:r>
            <a:r>
              <a:rPr lang="ru-RU" sz="3200" dirty="0" err="1"/>
              <a:t>рік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- </a:t>
            </a:r>
            <a:r>
              <a:rPr lang="ru-RU" sz="3200" dirty="0" err="1"/>
              <a:t>немає</a:t>
            </a:r>
            <a:r>
              <a:rPr lang="ru-RU" sz="3200" dirty="0"/>
              <a:t> - про </a:t>
            </a:r>
            <a:r>
              <a:rPr lang="ru-RU" sz="3200" dirty="0" err="1"/>
              <a:t>переведення</a:t>
            </a:r>
            <a:r>
              <a:rPr lang="ru-RU" sz="3200" dirty="0"/>
              <a:t> </a:t>
            </a:r>
            <a:r>
              <a:rPr lang="ru-RU" sz="3200" dirty="0" err="1"/>
              <a:t>учнів</a:t>
            </a:r>
            <a:r>
              <a:rPr lang="ru-RU" sz="3200" dirty="0"/>
              <a:t> на </a:t>
            </a:r>
            <a:r>
              <a:rPr lang="ru-RU" sz="3200" dirty="0" err="1"/>
              <a:t>наступний</a:t>
            </a:r>
            <a:r>
              <a:rPr lang="ru-RU" sz="3200" dirty="0"/>
              <a:t> </a:t>
            </a:r>
            <a:r>
              <a:rPr lang="ru-RU" sz="3200" dirty="0" err="1"/>
              <a:t>рік</a:t>
            </a:r>
            <a:r>
              <a:rPr lang="ru-RU" sz="3200" dirty="0"/>
              <a:t> </a:t>
            </a:r>
            <a:r>
              <a:rPr lang="ru-RU" sz="3200" dirty="0" err="1"/>
              <a:t>навчання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ПЕРЕЛІК ДОДАТКОВИХ ОСВІТНІХ ПОСЛУГ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– не </a:t>
            </a:r>
            <a:r>
              <a:rPr lang="ru-RU" sz="3200" dirty="0" err="1"/>
              <a:t>працюють</a:t>
            </a:r>
            <a:r>
              <a:rPr lang="ru-RU" sz="3200" dirty="0"/>
              <a:t> </a:t>
            </a:r>
            <a:r>
              <a:rPr lang="ru-RU" sz="3200" dirty="0" err="1"/>
              <a:t>посилання</a:t>
            </a:r>
            <a:r>
              <a:rPr lang="ru-RU" sz="3200" dirty="0"/>
              <a:t> на </a:t>
            </a:r>
            <a:r>
              <a:rPr lang="ru-RU" sz="3200" dirty="0" err="1"/>
              <a:t>документи</a:t>
            </a:r>
            <a:endParaRPr lang="ru-RU" sz="3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ПРАВИЛА ПРИЙОМУ ДО ЗАКЛАДУ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dirty="0"/>
              <a:t> – правила для 2024-2025 </a:t>
            </a:r>
            <a:r>
              <a:rPr lang="ru-RU" sz="3200" dirty="0" err="1"/>
              <a:t>навчального</a:t>
            </a:r>
            <a:r>
              <a:rPr lang="ru-RU" sz="3200" dirty="0"/>
              <a:t> року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7952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775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3200" b="1" dirty="0"/>
              <a:t>КЗ «</a:t>
            </a:r>
            <a:r>
              <a:rPr lang="ru-RU" sz="3200" b="1" dirty="0" err="1"/>
              <a:t>Гришівський</a:t>
            </a:r>
            <a:r>
              <a:rPr lang="ru-RU" sz="3200" b="1" dirty="0"/>
              <a:t> </a:t>
            </a:r>
            <a:r>
              <a:rPr lang="ru-RU" sz="3200" b="1" dirty="0" err="1"/>
              <a:t>ліцей</a:t>
            </a:r>
            <a:r>
              <a:rPr lang="ru-RU" sz="3200" b="1" dirty="0"/>
              <a:t>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НАКАЗИ ТА ФАЙЛОВИЙ АРХІВ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НАКАЗИ </a:t>
            </a:r>
            <a:r>
              <a:rPr lang="ru-RU" sz="2600" dirty="0"/>
              <a:t>2026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</a:t>
            </a:r>
            <a:r>
              <a:rPr lang="ru-RU" sz="2600" dirty="0" err="1" smtClean="0"/>
              <a:t>Немає</a:t>
            </a:r>
            <a:r>
              <a:rPr lang="ru-RU" sz="2600" dirty="0" smtClean="0"/>
              <a:t> </a:t>
            </a:r>
            <a:r>
              <a:rPr lang="ru-RU" sz="2600" dirty="0"/>
              <a:t>- Про </a:t>
            </a:r>
            <a:r>
              <a:rPr lang="ru-RU" sz="2600" dirty="0" err="1"/>
              <a:t>зарахування</a:t>
            </a:r>
            <a:r>
              <a:rPr lang="ru-RU" sz="2600" dirty="0"/>
              <a:t> </a:t>
            </a:r>
            <a:r>
              <a:rPr lang="ru-RU" sz="2600" dirty="0" err="1"/>
              <a:t>учнів</a:t>
            </a:r>
            <a:r>
              <a:rPr lang="ru-RU" sz="2600" dirty="0"/>
              <a:t> до 1 </a:t>
            </a:r>
            <a:r>
              <a:rPr lang="ru-RU" sz="2600" dirty="0" err="1"/>
              <a:t>класу</a:t>
            </a:r>
            <a:r>
              <a:rPr lang="ru-RU" sz="2600" dirty="0"/>
              <a:t>, про </a:t>
            </a:r>
            <a:r>
              <a:rPr lang="ru-RU" sz="2600" dirty="0" smtClean="0"/>
              <a:t>	</a:t>
            </a:r>
            <a:r>
              <a:rPr lang="ru-RU" sz="2600" dirty="0" err="1" smtClean="0"/>
              <a:t>переведення</a:t>
            </a:r>
            <a:r>
              <a:rPr lang="ru-RU" sz="2600" dirty="0" smtClean="0"/>
              <a:t> </a:t>
            </a:r>
            <a:r>
              <a:rPr lang="ru-RU" sz="2600" dirty="0" err="1"/>
              <a:t>учнів</a:t>
            </a:r>
            <a:r>
              <a:rPr lang="ru-RU" sz="2600" dirty="0"/>
              <a:t> на </a:t>
            </a:r>
            <a:r>
              <a:rPr lang="ru-RU" sz="2600" dirty="0" err="1"/>
              <a:t>наступний</a:t>
            </a:r>
            <a:r>
              <a:rPr lang="ru-RU" sz="2600" dirty="0"/>
              <a:t> </a:t>
            </a:r>
            <a:r>
              <a:rPr lang="ru-RU" sz="2600" dirty="0" err="1" smtClean="0"/>
              <a:t>рік</a:t>
            </a:r>
            <a:r>
              <a:rPr lang="ru-RU" sz="2600" dirty="0" smtClean="0"/>
              <a:t> </a:t>
            </a:r>
            <a:r>
              <a:rPr lang="ru-RU" sz="2600" dirty="0" err="1" smtClean="0"/>
              <a:t>навчання</a:t>
            </a:r>
            <a:r>
              <a:rPr lang="ru-RU" sz="2600" dirty="0" smtClean="0"/>
              <a:t>.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ДИСТАНЦІЙНЕ </a:t>
            </a:r>
            <a:r>
              <a:rPr lang="ru-RU" sz="2600" dirty="0"/>
              <a:t>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 - </a:t>
            </a:r>
            <a:r>
              <a:rPr lang="ru-RU" sz="2600" dirty="0" err="1"/>
              <a:t>Положення</a:t>
            </a:r>
            <a:r>
              <a:rPr lang="ru-RU" sz="2600" dirty="0"/>
              <a:t> про </a:t>
            </a:r>
            <a:r>
              <a:rPr lang="ru-RU" sz="2600" dirty="0" err="1"/>
              <a:t>дистанційну</a:t>
            </a:r>
            <a:r>
              <a:rPr lang="ru-RU" sz="2600" dirty="0"/>
              <a:t> форму </a:t>
            </a:r>
            <a:r>
              <a:rPr lang="ru-RU" sz="2600" dirty="0" err="1"/>
              <a:t>навчання</a:t>
            </a:r>
            <a:r>
              <a:rPr lang="ru-RU" sz="2600" dirty="0"/>
              <a:t> –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ПОЧАТОК НАВЧАЛЬНОГО РОКУ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ПЕРЕЛІК </a:t>
            </a:r>
            <a:r>
              <a:rPr lang="ru-RU" sz="2600" dirty="0"/>
              <a:t>НОРМАТИВНИХ ДОКУМЕНТІВ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- </a:t>
            </a:r>
            <a:r>
              <a:rPr lang="ru-RU" sz="2600" dirty="0" err="1"/>
              <a:t>Концепція</a:t>
            </a:r>
            <a:r>
              <a:rPr lang="ru-RU" sz="2600" dirty="0"/>
              <a:t> </a:t>
            </a:r>
            <a:r>
              <a:rPr lang="ru-RU" sz="2600" dirty="0" err="1"/>
              <a:t>нової</a:t>
            </a:r>
            <a:r>
              <a:rPr lang="ru-RU" sz="2600" dirty="0"/>
              <a:t>  </a:t>
            </a:r>
            <a:r>
              <a:rPr lang="ru-RU" sz="2600" dirty="0" err="1"/>
              <a:t>Української</a:t>
            </a:r>
            <a:r>
              <a:rPr lang="ru-RU" sz="2600" dirty="0"/>
              <a:t> </a:t>
            </a:r>
            <a:r>
              <a:rPr lang="ru-RU" sz="2600" dirty="0" err="1"/>
              <a:t>школи</a:t>
            </a:r>
            <a:r>
              <a:rPr lang="ru-RU" sz="2600" dirty="0"/>
              <a:t> - не </a:t>
            </a:r>
            <a:r>
              <a:rPr lang="ru-RU" sz="2600" dirty="0" smtClean="0"/>
              <a:t>	</a:t>
            </a:r>
            <a:r>
              <a:rPr lang="ru-RU" sz="2600" dirty="0" err="1" smtClean="0"/>
              <a:t>працює</a:t>
            </a:r>
            <a:r>
              <a:rPr lang="ru-RU" sz="2600" dirty="0" smtClean="0"/>
              <a:t> </a:t>
            </a:r>
            <a:r>
              <a:rPr lang="ru-RU" sz="2600" dirty="0" err="1"/>
              <a:t>посилання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smtClean="0"/>
              <a:t>	ДЕРЖАВНІ </a:t>
            </a:r>
            <a:r>
              <a:rPr lang="ru-RU" sz="2600" dirty="0"/>
              <a:t>СТАНДАРТИ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- Постанова 87 – документ не </a:t>
            </a:r>
            <a:r>
              <a:rPr lang="ru-RU" sz="2600" dirty="0" err="1"/>
              <a:t>відкривається</a:t>
            </a:r>
            <a:endParaRPr lang="ru-RU" sz="26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ОСВІТНІ ПРОГРАМИ –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ОЦІНЮВАННЯ НАВЧАЛЬНИХ ДОСЯГНЕНЬ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– наказ 813 – не </a:t>
            </a:r>
            <a:r>
              <a:rPr lang="ru-RU" sz="2600" dirty="0" err="1"/>
              <a:t>відкривається</a:t>
            </a:r>
            <a:r>
              <a:rPr lang="ru-RU" sz="2600" dirty="0"/>
              <a:t> </a:t>
            </a:r>
            <a:r>
              <a:rPr lang="ru-RU" sz="2600" dirty="0" err="1"/>
              <a:t>посилання</a:t>
            </a:r>
            <a:endParaRPr lang="ru-RU" sz="26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РОБОТА З ОБДАРОВАНИМИ ДІТЬМИ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- Режим </a:t>
            </a:r>
            <a:r>
              <a:rPr lang="ru-RU" sz="2600" dirty="0" err="1"/>
              <a:t>роботи</a:t>
            </a:r>
            <a:r>
              <a:rPr lang="ru-RU" sz="2600" dirty="0"/>
              <a:t> КЗ -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ПЛАНУВАННЯ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Річний</a:t>
            </a:r>
            <a:r>
              <a:rPr lang="ru-RU" sz="2600" dirty="0"/>
              <a:t> план -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Річний</a:t>
            </a:r>
            <a:r>
              <a:rPr lang="ru-RU" sz="2600" dirty="0"/>
              <a:t> </a:t>
            </a:r>
            <a:r>
              <a:rPr lang="ru-RU" sz="2600" dirty="0" err="1"/>
              <a:t>навчальний</a:t>
            </a:r>
            <a:r>
              <a:rPr lang="ru-RU" sz="2600" dirty="0"/>
              <a:t> план - 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НАВЧАЛЬНА РОБОТА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ІНДИВІДУАЛЬНЕ НАВЧАННЯ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- </a:t>
            </a:r>
            <a:r>
              <a:rPr lang="ru-RU" sz="2600" dirty="0" err="1"/>
              <a:t>документи</a:t>
            </a:r>
            <a:r>
              <a:rPr lang="ru-RU" sz="2600" dirty="0"/>
              <a:t> -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СІМЕЙНЕ НАВЧАННЯ  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600" dirty="0"/>
              <a:t>- </a:t>
            </a:r>
            <a:r>
              <a:rPr lang="ru-RU" sz="2600" dirty="0" err="1"/>
              <a:t>документи</a:t>
            </a:r>
            <a:r>
              <a:rPr lang="ru-RU" sz="2600" dirty="0"/>
              <a:t> -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МЕТОДИЧНА РОБОТА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- План </a:t>
            </a:r>
            <a:r>
              <a:rPr lang="ru-RU" sz="2600" dirty="0" err="1"/>
              <a:t>роботи</a:t>
            </a:r>
            <a:r>
              <a:rPr lang="ru-RU" sz="2600" dirty="0"/>
              <a:t> </a:t>
            </a:r>
            <a:r>
              <a:rPr lang="ru-RU" sz="2600" dirty="0" err="1"/>
              <a:t>методичної</a:t>
            </a:r>
            <a:r>
              <a:rPr lang="ru-RU" sz="2600" dirty="0"/>
              <a:t> ради -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ДОШКІЛЬНИЙ ПІДРОЗДІЛ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 err="1"/>
              <a:t>Документи</a:t>
            </a:r>
            <a:r>
              <a:rPr lang="ru-RU" sz="2600" dirty="0"/>
              <a:t> без </a:t>
            </a:r>
            <a:r>
              <a:rPr lang="ru-RU" sz="2600" dirty="0" err="1"/>
              <a:t>підпису</a:t>
            </a:r>
            <a:r>
              <a:rPr lang="ru-RU" sz="2600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Онлайн свята – </a:t>
            </a:r>
            <a:r>
              <a:rPr lang="ru-RU" sz="2600" dirty="0" err="1"/>
              <a:t>тільки</a:t>
            </a:r>
            <a:r>
              <a:rPr lang="ru-RU" sz="2600" dirty="0"/>
              <a:t> 2022/2023 та 2023/2024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НОРМАТИВНА БАЗА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- Лист МОНУ </a:t>
            </a:r>
            <a:r>
              <a:rPr lang="ru-RU" sz="2600" dirty="0" err="1"/>
              <a:t>від</a:t>
            </a:r>
            <a:r>
              <a:rPr lang="ru-RU" sz="2600" dirty="0"/>
              <a:t> 20.06.2023 № 1/8820-23, Лист МОНУ </a:t>
            </a:r>
            <a:r>
              <a:rPr lang="ru-RU" sz="2600" dirty="0" err="1"/>
              <a:t>від</a:t>
            </a:r>
            <a:r>
              <a:rPr lang="ru-RU" sz="2600" dirty="0"/>
              <a:t> 14.109.2019 № 1/11-1491, Лист МОНУ </a:t>
            </a:r>
            <a:r>
              <a:rPr lang="ru-RU" sz="2600" dirty="0" err="1"/>
              <a:t>від</a:t>
            </a:r>
            <a:r>
              <a:rPr lang="ru-RU" sz="2600" dirty="0"/>
              <a:t> 04.04.2022 № 1/3872-22, Лист МОНУ </a:t>
            </a:r>
            <a:r>
              <a:rPr lang="ru-RU" sz="2600" dirty="0" err="1"/>
              <a:t>від</a:t>
            </a:r>
            <a:r>
              <a:rPr lang="ru-RU" sz="2600" dirty="0"/>
              <a:t> 25.04.2022 № 1/4428-22, Лист МОНУ </a:t>
            </a:r>
            <a:r>
              <a:rPr lang="ru-RU" sz="2600" dirty="0" err="1"/>
              <a:t>від</a:t>
            </a:r>
            <a:r>
              <a:rPr lang="ru-RU" sz="2600" dirty="0"/>
              <a:t> 20.12.2022 № 1/15511-22 – не </a:t>
            </a:r>
            <a:r>
              <a:rPr lang="ru-RU" sz="2600" dirty="0" err="1"/>
              <a:t>відкриваються</a:t>
            </a:r>
            <a:endParaRPr lang="ru-RU" sz="26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ДЕРЖАВНИЙ НАГЛЯД ЗА ДІЯЛЬНІСТЮ ЗАКЛАДУ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sz="2600" dirty="0"/>
              <a:t>– Наказ МОН № 67 </a:t>
            </a:r>
            <a:r>
              <a:rPr lang="ru-RU" sz="2600" dirty="0" err="1"/>
              <a:t>від</a:t>
            </a:r>
            <a:r>
              <a:rPr lang="ru-RU" sz="2600" dirty="0"/>
              <a:t> 30.01.2015 – </a:t>
            </a:r>
            <a:r>
              <a:rPr lang="ru-RU" sz="2600" dirty="0" err="1"/>
              <a:t>втратив</a:t>
            </a:r>
            <a:r>
              <a:rPr lang="ru-RU" sz="2600" dirty="0"/>
              <a:t> </a:t>
            </a:r>
            <a:r>
              <a:rPr lang="ru-RU" sz="2600" dirty="0" err="1"/>
              <a:t>чинність</a:t>
            </a:r>
            <a:r>
              <a:rPr lang="ru-RU" sz="2600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38861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uk-UA" b="1" dirty="0"/>
              <a:t>КЗ «</a:t>
            </a:r>
            <a:r>
              <a:rPr lang="uk-UA" b="1" dirty="0" err="1"/>
              <a:t>Дубовогрядська</a:t>
            </a:r>
            <a:r>
              <a:rPr lang="uk-UA" b="1" dirty="0"/>
              <a:t> гімназія»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Накази</a:t>
            </a:r>
            <a:r>
              <a:rPr lang="ru-RU" dirty="0"/>
              <a:t> не </a:t>
            </a:r>
            <a:r>
              <a:rPr lang="ru-RU" dirty="0" err="1"/>
              <a:t>всі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Немає</a:t>
            </a:r>
            <a:r>
              <a:rPr lang="ru-RU" dirty="0"/>
              <a:t> - Про </a:t>
            </a:r>
            <a:r>
              <a:rPr lang="ru-RU" dirty="0" err="1"/>
              <a:t>зарахування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до 1 </a:t>
            </a:r>
            <a:r>
              <a:rPr lang="ru-RU" dirty="0" err="1"/>
              <a:t>класу</a:t>
            </a:r>
            <a:r>
              <a:rPr lang="ru-RU" dirty="0"/>
              <a:t>, 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 smtClean="0"/>
              <a:t>рік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.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ПЕДРАДИ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</a:t>
            </a:r>
            <a:r>
              <a:rPr lang="ru-RU" dirty="0" err="1"/>
              <a:t>немає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90261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77500" lnSpcReduction="20000"/>
          </a:bodyPr>
          <a:lstStyle/>
          <a:p>
            <a:pPr marL="114300" indent="0">
              <a:buNone/>
            </a:pPr>
            <a:r>
              <a:rPr lang="ru-RU" b="1" dirty="0"/>
              <a:t>КЗ «</a:t>
            </a:r>
            <a:r>
              <a:rPr lang="ru-RU" b="1" dirty="0" err="1"/>
              <a:t>Катеринівський</a:t>
            </a:r>
            <a:r>
              <a:rPr lang="ru-RU" b="1" dirty="0"/>
              <a:t> </a:t>
            </a:r>
            <a:r>
              <a:rPr lang="ru-RU" b="1" dirty="0" err="1"/>
              <a:t>ліцей</a:t>
            </a:r>
            <a:r>
              <a:rPr lang="ru-RU" b="1" dirty="0"/>
              <a:t>»</a:t>
            </a:r>
          </a:p>
          <a:p>
            <a:pPr marL="114300" indent="0">
              <a:buNone/>
            </a:pPr>
            <a:r>
              <a:rPr lang="ru-RU" dirty="0"/>
              <a:t>НАКАЗИ</a:t>
            </a:r>
          </a:p>
          <a:p>
            <a:pPr marL="114300" indent="0">
              <a:buNone/>
            </a:pPr>
            <a:r>
              <a:rPr lang="ru-RU" dirty="0" err="1"/>
              <a:t>Накази</a:t>
            </a:r>
            <a:r>
              <a:rPr lang="ru-RU" dirty="0"/>
              <a:t> не </a:t>
            </a:r>
            <a:r>
              <a:rPr lang="ru-RU" dirty="0" err="1"/>
              <a:t>всі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 err="1"/>
              <a:t>Немає</a:t>
            </a:r>
            <a:r>
              <a:rPr lang="ru-RU" dirty="0"/>
              <a:t> - Про </a:t>
            </a:r>
            <a:r>
              <a:rPr lang="ru-RU" dirty="0" err="1"/>
              <a:t>зарахування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до 1 </a:t>
            </a:r>
            <a:r>
              <a:rPr lang="ru-RU" dirty="0" err="1"/>
              <a:t>класу</a:t>
            </a:r>
            <a:r>
              <a:rPr lang="ru-RU" dirty="0"/>
              <a:t>, 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 smtClean="0"/>
              <a:t>рік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.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ПЕДАГОГІЧНІ РАДИ</a:t>
            </a:r>
          </a:p>
          <a:p>
            <a:pPr marL="114300" indent="0">
              <a:buNone/>
            </a:pPr>
            <a:r>
              <a:rPr lang="ru-RU" dirty="0"/>
              <a:t>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</a:t>
            </a:r>
            <a:r>
              <a:rPr lang="ru-RU" dirty="0" err="1"/>
              <a:t>немає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ПУБЛІЧНА ІНФОРМАЦІЯ</a:t>
            </a:r>
          </a:p>
          <a:p>
            <a:pPr marL="114300" indent="0">
              <a:buNone/>
            </a:pPr>
            <a:r>
              <a:rPr lang="ru-RU" dirty="0"/>
              <a:t>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- Для </a:t>
            </a:r>
            <a:r>
              <a:rPr lang="ru-RU" dirty="0" err="1"/>
              <a:t>запиту</a:t>
            </a:r>
            <a:r>
              <a:rPr lang="ru-RU" dirty="0"/>
              <a:t> на </a:t>
            </a:r>
            <a:r>
              <a:rPr lang="ru-RU" dirty="0" err="1"/>
              <a:t>публічну</a:t>
            </a:r>
            <a:r>
              <a:rPr lang="ru-RU" dirty="0"/>
              <a:t> </a:t>
            </a:r>
            <a:r>
              <a:rPr lang="ru-RU" dirty="0" err="1"/>
              <a:t>інформацію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ПЛАНУВАННЯ </a:t>
            </a:r>
          </a:p>
          <a:p>
            <a:pPr marL="114300" indent="0">
              <a:buNone/>
            </a:pPr>
            <a:r>
              <a:rPr lang="ru-RU" dirty="0"/>
              <a:t>План </a:t>
            </a:r>
            <a:r>
              <a:rPr lang="ru-RU" dirty="0" err="1"/>
              <a:t>роботи</a:t>
            </a:r>
            <a:r>
              <a:rPr lang="ru-RU" dirty="0"/>
              <a:t> та </a:t>
            </a:r>
            <a:r>
              <a:rPr lang="ru-RU" dirty="0" err="1"/>
              <a:t>навчальний</a:t>
            </a:r>
            <a:r>
              <a:rPr lang="ru-RU" dirty="0"/>
              <a:t> план – без </a:t>
            </a:r>
            <a:r>
              <a:rPr lang="ru-RU" dirty="0" err="1"/>
              <a:t>підпису</a:t>
            </a:r>
            <a:r>
              <a:rPr lang="ru-RU" dirty="0"/>
              <a:t>/печатки</a:t>
            </a:r>
          </a:p>
          <a:p>
            <a:pPr marL="114300" indent="0">
              <a:buNone/>
            </a:pPr>
            <a:r>
              <a:rPr lang="ru-RU" dirty="0"/>
              <a:t>ДИСТАНЦІЙНЕ НАВЧАННЯ</a:t>
            </a:r>
          </a:p>
          <a:p>
            <a:pPr marL="114300" indent="0">
              <a:buNone/>
            </a:pPr>
            <a:r>
              <a:rPr lang="ru-RU" dirty="0"/>
              <a:t>- </a:t>
            </a:r>
            <a:r>
              <a:rPr lang="ru-RU" dirty="0" err="1"/>
              <a:t>Застарілі</a:t>
            </a:r>
            <a:r>
              <a:rPr lang="ru-RU" dirty="0"/>
              <a:t> </a:t>
            </a:r>
            <a:r>
              <a:rPr lang="ru-RU" dirty="0" err="1"/>
              <a:t>документи</a:t>
            </a:r>
            <a:r>
              <a:rPr lang="ru-RU" dirty="0"/>
              <a:t> без </a:t>
            </a:r>
            <a:r>
              <a:rPr lang="ru-RU" dirty="0" err="1"/>
              <a:t>підпису</a:t>
            </a:r>
            <a:r>
              <a:rPr lang="ru-RU" dirty="0"/>
              <a:t>/печатки (</a:t>
            </a: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академічну</a:t>
            </a:r>
            <a:r>
              <a:rPr lang="ru-RU" dirty="0"/>
              <a:t> </a:t>
            </a:r>
            <a:r>
              <a:rPr lang="ru-RU" dirty="0" err="1"/>
              <a:t>доброчесність</a:t>
            </a:r>
            <a:r>
              <a:rPr lang="ru-RU" dirty="0"/>
              <a:t>)</a:t>
            </a:r>
          </a:p>
          <a:p>
            <a:pPr marL="114300" indent="0">
              <a:buNone/>
            </a:pPr>
            <a:r>
              <a:rPr lang="ru-RU" dirty="0"/>
              <a:t>ВНУТРІШНЯ СИСТЕМА ЗАБЕЗПЕЧЕННЯ ЯКОСТІ ОСВІТИ</a:t>
            </a:r>
          </a:p>
          <a:p>
            <a:pPr marL="114300" indent="0">
              <a:buNone/>
            </a:pP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академічну</a:t>
            </a:r>
            <a:r>
              <a:rPr lang="ru-RU" dirty="0"/>
              <a:t> </a:t>
            </a:r>
            <a:r>
              <a:rPr lang="ru-RU" dirty="0" err="1"/>
              <a:t>доброчесність</a:t>
            </a:r>
            <a:r>
              <a:rPr lang="ru-RU" dirty="0"/>
              <a:t> – </a:t>
            </a:r>
            <a:r>
              <a:rPr lang="ru-RU" dirty="0" err="1"/>
              <a:t>застарілий</a:t>
            </a:r>
            <a:r>
              <a:rPr lang="ru-RU" dirty="0"/>
              <a:t> документ без </a:t>
            </a:r>
            <a:r>
              <a:rPr lang="ru-RU" dirty="0" err="1"/>
              <a:t>підпису</a:t>
            </a:r>
            <a:r>
              <a:rPr lang="ru-RU" dirty="0"/>
              <a:t>/печатки</a:t>
            </a:r>
          </a:p>
          <a:p>
            <a:pPr marL="114300" indent="0">
              <a:buNone/>
            </a:pPr>
            <a:r>
              <a:rPr lang="ru-RU" dirty="0"/>
              <a:t>СТРАТЕГІЯ РОЗВИТКУ ЗАКЛАДУ ОСВІТИ</a:t>
            </a:r>
          </a:p>
          <a:p>
            <a:pPr marL="114300" indent="0">
              <a:buNone/>
            </a:pPr>
            <a:r>
              <a:rPr lang="ru-RU" dirty="0" err="1"/>
              <a:t>Стратегія</a:t>
            </a:r>
            <a:r>
              <a:rPr lang="ru-RU" dirty="0"/>
              <a:t> без </a:t>
            </a:r>
            <a:r>
              <a:rPr lang="ru-RU" dirty="0" err="1"/>
              <a:t>підпису</a:t>
            </a:r>
            <a:r>
              <a:rPr lang="ru-RU" dirty="0"/>
              <a:t>/печатки</a:t>
            </a:r>
          </a:p>
          <a:p>
            <a:pPr marL="114300" indent="0">
              <a:buNone/>
            </a:pPr>
            <a:r>
              <a:rPr lang="ru-RU" dirty="0"/>
              <a:t>ПАТРІОТИЧНЕ ВИХОВАННЯ </a:t>
            </a:r>
          </a:p>
          <a:p>
            <a:pPr marL="114300" indent="0">
              <a:buNone/>
            </a:pPr>
            <a:r>
              <a:rPr lang="ru-RU" dirty="0"/>
              <a:t>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КОРИСНІ ПОСИЛАННЯ</a:t>
            </a:r>
          </a:p>
          <a:p>
            <a:pPr marL="114300" indent="0">
              <a:buNone/>
            </a:pPr>
            <a:r>
              <a:rPr lang="ru-RU" dirty="0"/>
              <a:t>Стара </a:t>
            </a:r>
            <a:r>
              <a:rPr lang="ru-RU" dirty="0" err="1"/>
              <a:t>назва</a:t>
            </a:r>
            <a:r>
              <a:rPr lang="ru-RU" dirty="0"/>
              <a:t> та </a:t>
            </a:r>
            <a:r>
              <a:rPr lang="ru-RU" dirty="0" err="1"/>
              <a:t>посилання</a:t>
            </a:r>
            <a:r>
              <a:rPr lang="ru-RU" dirty="0"/>
              <a:t> на </a:t>
            </a:r>
            <a:r>
              <a:rPr lang="ru-RU" dirty="0" err="1"/>
              <a:t>старий</a:t>
            </a:r>
            <a:r>
              <a:rPr lang="ru-RU" dirty="0"/>
              <a:t> сайт ВОКМС</a:t>
            </a:r>
          </a:p>
          <a:p>
            <a:pPr marL="114300" indent="0">
              <a:buNone/>
            </a:pPr>
            <a:r>
              <a:rPr lang="ru-RU" dirty="0"/>
              <a:t>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на сайт МОН</a:t>
            </a:r>
          </a:p>
          <a:p>
            <a:pPr marL="114300" indent="0">
              <a:buNone/>
            </a:pPr>
            <a:r>
              <a:rPr lang="ru-RU" dirty="0"/>
              <a:t>БІБЛІОТЕКА</a:t>
            </a:r>
          </a:p>
          <a:p>
            <a:pPr marL="114300" indent="0">
              <a:buNone/>
            </a:pPr>
            <a:r>
              <a:rPr lang="ru-RU" dirty="0"/>
              <a:t>Протокол </a:t>
            </a:r>
            <a:r>
              <a:rPr lang="ru-RU" dirty="0" err="1"/>
              <a:t>замовлення</a:t>
            </a:r>
            <a:r>
              <a:rPr lang="ru-RU" dirty="0"/>
              <a:t> </a:t>
            </a:r>
            <a:r>
              <a:rPr lang="ru-RU" dirty="0" err="1"/>
              <a:t>підручників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МЕТОДИЧНА РОБОТА</a:t>
            </a:r>
          </a:p>
          <a:p>
            <a:pPr marL="114300" indent="0">
              <a:buNone/>
            </a:pP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методичний</a:t>
            </a:r>
            <a:r>
              <a:rPr lang="ru-RU" dirty="0"/>
              <a:t> </a:t>
            </a:r>
            <a:r>
              <a:rPr lang="ru-RU" dirty="0" err="1"/>
              <a:t>кабінет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ЗВЕРНЕННЯ ГРОМАДЯН – </a:t>
            </a:r>
            <a:r>
              <a:rPr lang="ru-RU" dirty="0" err="1"/>
              <a:t>застаріла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ШКІЛЬНА ГАЗЕТА </a:t>
            </a:r>
          </a:p>
          <a:p>
            <a:pPr marL="114300" indent="0">
              <a:buNone/>
            </a:pPr>
            <a:r>
              <a:rPr lang="ru-RU" dirty="0"/>
              <a:t>Не </a:t>
            </a:r>
            <a:r>
              <a:rPr lang="ru-RU" dirty="0" err="1"/>
              <a:t>працююче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РОБОТА ЗІ ЗДІБНИМИ ДІТЬМИ </a:t>
            </a:r>
          </a:p>
          <a:p>
            <a:pPr marL="114300" indent="0">
              <a:buNone/>
            </a:pPr>
            <a:r>
              <a:rPr lang="ru-RU" dirty="0" err="1"/>
              <a:t>Застаріла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ЗАКІНЧЕННЯ НАВЧАЛЬНОГО РОКУ</a:t>
            </a:r>
          </a:p>
          <a:p>
            <a:pPr marL="114300" indent="0">
              <a:buNone/>
            </a:pPr>
            <a:r>
              <a:rPr lang="ru-RU" dirty="0"/>
              <a:t>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>НОВА УКРАЇНСЬКА ШКОЛА</a:t>
            </a:r>
          </a:p>
          <a:p>
            <a:pPr marL="114300" indent="0">
              <a:buNone/>
            </a:pPr>
            <a:r>
              <a:rPr lang="ru-RU" dirty="0"/>
              <a:t>НУШ -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ДОШКІЛЬНИЙ ПІДРОЗДІЛ</a:t>
            </a:r>
          </a:p>
          <a:p>
            <a:pPr marL="114300" indent="0">
              <a:buNone/>
            </a:pPr>
            <a:r>
              <a:rPr lang="ru-RU" dirty="0" err="1"/>
              <a:t>Дистанційна</a:t>
            </a:r>
            <a:r>
              <a:rPr lang="ru-RU" dirty="0"/>
              <a:t> </a:t>
            </a:r>
            <a:r>
              <a:rPr lang="ru-RU" dirty="0" err="1"/>
              <a:t>освіта</a:t>
            </a:r>
            <a:r>
              <a:rPr lang="ru-RU" dirty="0"/>
              <a:t> в </a:t>
            </a:r>
            <a:r>
              <a:rPr lang="ru-RU" dirty="0" err="1"/>
              <a:t>дошкільному</a:t>
            </a:r>
            <a:r>
              <a:rPr lang="ru-RU" dirty="0"/>
              <a:t> </a:t>
            </a:r>
            <a:r>
              <a:rPr lang="ru-RU" dirty="0" err="1"/>
              <a:t>підрозділі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ІНФОРМАЦІЯ ПРО ЗАКЛАД</a:t>
            </a:r>
          </a:p>
          <a:p>
            <a:pPr marL="114300" indent="0">
              <a:buNone/>
            </a:pPr>
            <a:r>
              <a:rPr lang="ru-RU" dirty="0" err="1"/>
              <a:t>Застаріла</a:t>
            </a:r>
            <a:r>
              <a:rPr lang="ru-RU" dirty="0"/>
              <a:t> </a:t>
            </a:r>
            <a:r>
              <a:rPr lang="ru-RU" dirty="0" err="1"/>
              <a:t>інформація</a:t>
            </a:r>
            <a:r>
              <a:rPr lang="ru-RU" dirty="0"/>
              <a:t>, та </a:t>
            </a:r>
            <a:r>
              <a:rPr lang="ru-RU" dirty="0" err="1"/>
              <a:t>непрацююче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СТАТТЯ 30 </a:t>
            </a:r>
          </a:p>
          <a:p>
            <a:pPr marL="114300" indent="0">
              <a:buNone/>
            </a:pPr>
            <a:r>
              <a:rPr lang="ru-RU" dirty="0"/>
              <a:t>Порядок і </a:t>
            </a:r>
            <a:r>
              <a:rPr lang="ru-RU" dirty="0" err="1"/>
              <a:t>умови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конкурсу на </a:t>
            </a:r>
            <a:r>
              <a:rPr lang="ru-RU" dirty="0" err="1"/>
              <a:t>заміщення</a:t>
            </a:r>
            <a:r>
              <a:rPr lang="ru-RU" dirty="0"/>
              <a:t> </a:t>
            </a:r>
            <a:r>
              <a:rPr lang="ru-RU" dirty="0" err="1"/>
              <a:t>вакантних</a:t>
            </a:r>
            <a:r>
              <a:rPr lang="ru-RU" dirty="0"/>
              <a:t> посад- – без </a:t>
            </a:r>
            <a:r>
              <a:rPr lang="ru-RU" dirty="0" err="1"/>
              <a:t>підпису</a:t>
            </a:r>
            <a:r>
              <a:rPr lang="ru-RU" dirty="0"/>
              <a:t>/печатки</a:t>
            </a:r>
          </a:p>
          <a:p>
            <a:pPr marL="114300" indent="0">
              <a:buNone/>
            </a:pPr>
            <a:r>
              <a:rPr lang="ru-RU" dirty="0"/>
              <a:t>Номенклатура справ – без </a:t>
            </a:r>
            <a:r>
              <a:rPr lang="ru-RU" dirty="0" err="1"/>
              <a:t>підпису</a:t>
            </a:r>
            <a:r>
              <a:rPr lang="ru-RU" dirty="0"/>
              <a:t>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93389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925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uk-UA" b="1" dirty="0"/>
              <a:t>КЗ «</a:t>
            </a:r>
            <a:r>
              <a:rPr lang="uk-UA" b="1" dirty="0" smtClean="0"/>
              <a:t>Костянтинівський </a:t>
            </a:r>
            <a:r>
              <a:rPr lang="uk-UA" b="1" dirty="0"/>
              <a:t>ліцей»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ФОРМИ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ДИСТАНЦІЙНІ ФОРМИ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Положення про дистанційну форму навчання – </a:t>
            </a:r>
            <a:r>
              <a:rPr lang="uk-UA" dirty="0" smtClean="0"/>
              <a:t>	без </a:t>
            </a:r>
            <a:r>
              <a:rPr lang="uk-UA" dirty="0"/>
              <a:t>підпису.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НАКАЗИ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Немає наказу про зарахування до 1 класу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ПЕДРАДИ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Про переведення учнів на наступний рік навчання – немає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ПРО ЛІЦЕЙ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Річний план роботи – без підпису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УЧНЯМ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РОЗКЛАД УРОКІВ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Розклад  – без підпису/печатки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АКАДЕМІЧНА ДОБРОЧЕСНІСТЬ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Положення – без підпису/печатки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СТАТТЯ 30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uk-UA" dirty="0"/>
              <a:t>Мережа навчального закладу – без підпису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uk-UA" dirty="0"/>
              <a:t>ВІДОМОСТІ ПРО НАВЧАЛЬНО-МЕТОДИЧНЕ ТА ІНФОРМАЦІЙНЕ ЗАБЕЗПЕЧЕННЯ ОСВІТНЬОЇ ДІЯЛЬНОСТІ </a:t>
            </a:r>
            <a:r>
              <a:rPr lang="uk-UA" dirty="0" smtClean="0"/>
              <a:t>- не </a:t>
            </a:r>
            <a:r>
              <a:rPr lang="uk-UA" dirty="0"/>
              <a:t>працюють </a:t>
            </a:r>
            <a:r>
              <a:rPr lang="uk-UA" dirty="0" smtClean="0"/>
              <a:t>посилання </a:t>
            </a:r>
            <a:endParaRPr lang="uk-UA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НАВЧАЛЬНІ ПРОГРАМИ 5-9 КЛАСІВ – не </a:t>
            </a:r>
            <a:r>
              <a:rPr lang="uk-UA" dirty="0" smtClean="0"/>
              <a:t>	працюють </a:t>
            </a:r>
            <a:r>
              <a:rPr lang="uk-UA" dirty="0"/>
              <a:t>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 smtClean="0"/>
              <a:t>	РЕЗУЛЬТАТИ </a:t>
            </a:r>
            <a:r>
              <a:rPr lang="uk-UA" dirty="0"/>
              <a:t>МОНІТОРИНГУ ЯКОСТІ ОСВІТИ – </a:t>
            </a:r>
            <a:r>
              <a:rPr lang="uk-UA" dirty="0" smtClean="0"/>
              <a:t>	застаріла </a:t>
            </a:r>
            <a:r>
              <a:rPr lang="uk-UA" dirty="0"/>
              <a:t>інформація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ІНФОРМАЦІЯ ПРО ЧАС І МІСЦЕ ПРОВЕДЕННЯ ЗАГАЛЬНИХ ЗБОРІВ – застаріла інформація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АТЕСТАЦІЯ ПЕДАГОГІЧНИХ ПРАЦІВНИКІВ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Графік та план роботи комісії – без підпису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КОРИСТНІ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Не працює частина посилань.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ДЕРЖАВНИЙ НАГЛЯД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Наказ 67 – втратив чинність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ПУБЛІЧНА ІНФОРМАЦІЯ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ЗАКОНОДАВЧА БАЗА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Указ  ПРЕЗИДЕНТА УКРАЇНИ №547/2011 – </a:t>
            </a:r>
            <a:r>
              <a:rPr lang="uk-UA" dirty="0" smtClean="0"/>
              <a:t>	втратив </a:t>
            </a:r>
            <a:r>
              <a:rPr lang="uk-UA" dirty="0"/>
              <a:t>чинність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Закони України (Про інформацію, Про доступ до публічної інформації) – застаріла версія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МЕТОДИЧНА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	Застаріла інформація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5703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850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b="1" dirty="0"/>
              <a:t>КЗ «</a:t>
            </a:r>
            <a:r>
              <a:rPr lang="ru-RU" b="1" dirty="0" err="1"/>
              <a:t>Лигівський</a:t>
            </a:r>
            <a:r>
              <a:rPr lang="ru-RU" b="1" dirty="0"/>
              <a:t> </a:t>
            </a:r>
            <a:r>
              <a:rPr lang="ru-RU" b="1" dirty="0" err="1"/>
              <a:t>ліцей</a:t>
            </a:r>
            <a:r>
              <a:rPr lang="ru-RU" b="1" dirty="0"/>
              <a:t>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НАКАЗИ 2025-2026 НАВЧАЛЬНИЙ РІК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Накази</a:t>
            </a:r>
            <a:r>
              <a:rPr lang="ru-RU" dirty="0"/>
              <a:t> не </a:t>
            </a:r>
            <a:r>
              <a:rPr lang="ru-RU" dirty="0" err="1"/>
              <a:t>всі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наказів</a:t>
            </a:r>
            <a:r>
              <a:rPr lang="ru-RU" dirty="0"/>
              <a:t> за </a:t>
            </a:r>
            <a:r>
              <a:rPr lang="ru-RU" dirty="0" err="1"/>
              <a:t>квітень</a:t>
            </a:r>
            <a:r>
              <a:rPr lang="ru-RU" dirty="0"/>
              <a:t>, </a:t>
            </a:r>
            <a:r>
              <a:rPr lang="ru-RU" dirty="0" err="1"/>
              <a:t>травень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Немає</a:t>
            </a:r>
            <a:r>
              <a:rPr lang="ru-RU" dirty="0"/>
              <a:t> - Про </a:t>
            </a:r>
            <a:r>
              <a:rPr lang="ru-RU" dirty="0" err="1"/>
              <a:t>зарахування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до 1 </a:t>
            </a:r>
            <a:r>
              <a:rPr lang="ru-RU" dirty="0" err="1"/>
              <a:t>класу</a:t>
            </a:r>
            <a:r>
              <a:rPr lang="ru-RU" dirty="0"/>
              <a:t>, 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 smtClean="0"/>
              <a:t>рік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.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НОВИНИ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оновлено</a:t>
            </a:r>
            <a:r>
              <a:rPr lang="ru-RU" dirty="0"/>
              <a:t> </a:t>
            </a:r>
            <a:r>
              <a:rPr lang="ru-RU" dirty="0" err="1"/>
              <a:t>розділ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РОЗКЛАД УРОКІВ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для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: наказ МОН 1115, </a:t>
            </a:r>
            <a:r>
              <a:rPr lang="ru-RU" dirty="0" err="1"/>
              <a:t>усі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з </a:t>
            </a:r>
            <a:r>
              <a:rPr lang="ru-RU" dirty="0" err="1"/>
              <a:t>підрозділу</a:t>
            </a:r>
            <a:r>
              <a:rPr lang="ru-RU" dirty="0"/>
              <a:t> Нормативно-</a:t>
            </a:r>
            <a:r>
              <a:rPr lang="ru-RU" dirty="0" err="1"/>
              <a:t>правова</a:t>
            </a:r>
            <a:r>
              <a:rPr lang="ru-RU" dirty="0"/>
              <a:t> база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АЛГОРИТМ ДІЙ ПРИ ОТРИМАННІ СТГНАЛУ </a:t>
            </a:r>
            <a:r>
              <a:rPr lang="ru-RU" dirty="0" smtClean="0"/>
              <a:t>	"</a:t>
            </a:r>
            <a:r>
              <a:rPr lang="ru-RU" dirty="0"/>
              <a:t>ПОВІТРЯНА ТРИВОГА"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smtClean="0"/>
              <a:t>СТАТТЯ </a:t>
            </a:r>
            <a:r>
              <a:rPr lang="ru-RU" dirty="0"/>
              <a:t>30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</a:t>
            </a:r>
            <a:r>
              <a:rPr lang="ru-RU" dirty="0" err="1"/>
              <a:t>Зарахування</a:t>
            </a:r>
            <a:r>
              <a:rPr lang="ru-RU" dirty="0"/>
              <a:t> </a:t>
            </a:r>
            <a:r>
              <a:rPr lang="ru-RU" dirty="0" err="1"/>
              <a:t>дітей</a:t>
            </a:r>
            <a:r>
              <a:rPr lang="ru-RU" dirty="0"/>
              <a:t> до 1-го </a:t>
            </a:r>
            <a:r>
              <a:rPr lang="ru-RU" dirty="0" err="1"/>
              <a:t>класу</a:t>
            </a:r>
            <a:r>
              <a:rPr lang="ru-RU" dirty="0"/>
              <a:t> КЗ "</a:t>
            </a:r>
            <a:r>
              <a:rPr lang="ru-RU" dirty="0" err="1"/>
              <a:t>Лигівський</a:t>
            </a:r>
            <a:r>
              <a:rPr lang="ru-RU" dirty="0"/>
              <a:t> </a:t>
            </a:r>
            <a:r>
              <a:rPr lang="ru-RU" dirty="0" err="1"/>
              <a:t>ліцей</a:t>
            </a:r>
            <a:r>
              <a:rPr lang="ru-RU" dirty="0"/>
              <a:t>"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на лист  </a:t>
            </a:r>
            <a:r>
              <a:rPr lang="ru-RU" dirty="0" err="1"/>
              <a:t>Міністерства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16.04.2022 № 01/4202-22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ІНФОРМАЦІЯ ПРО ЗАПОБІГАННЯ ТА ПРОТИДІЮ НАСИЛЬСТВУ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запобігання</a:t>
            </a:r>
            <a:r>
              <a:rPr lang="ru-RU" dirty="0"/>
              <a:t> і </a:t>
            </a:r>
            <a:r>
              <a:rPr lang="ru-RU" dirty="0" err="1"/>
              <a:t>протидію</a:t>
            </a:r>
            <a:r>
              <a:rPr lang="ru-RU" dirty="0"/>
              <a:t> </a:t>
            </a:r>
            <a:r>
              <a:rPr lang="ru-RU" dirty="0" err="1"/>
              <a:t>насильству</a:t>
            </a:r>
            <a:r>
              <a:rPr lang="ru-RU" dirty="0"/>
              <a:t> – без </a:t>
            </a:r>
            <a:r>
              <a:rPr lang="ru-RU" dirty="0" err="1"/>
              <a:t>підпису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МОНІТОРИНГ ЯКОСТІ ОСВІТИ – </a:t>
            </a:r>
            <a:r>
              <a:rPr lang="ru-RU" dirty="0" err="1"/>
              <a:t>останній</a:t>
            </a:r>
            <a:r>
              <a:rPr lang="ru-RU" dirty="0"/>
              <a:t> </a:t>
            </a:r>
            <a:r>
              <a:rPr lang="ru-RU" dirty="0" err="1"/>
              <a:t>звіт</a:t>
            </a:r>
            <a:r>
              <a:rPr lang="ru-RU" dirty="0"/>
              <a:t> за 2023-2024 </a:t>
            </a:r>
            <a:r>
              <a:rPr lang="ru-RU" dirty="0" err="1"/>
              <a:t>н.р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ОСВІТНІЙ ПРОЦЕС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КРИТЕРІЇ ОЦІНЮВАННЯ – 2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ПЕДАГОГІЧНІ РАДИ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ПРОТОКОЛИ ПЕДРАД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Про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 </a:t>
            </a:r>
            <a:r>
              <a:rPr lang="ru-RU" dirty="0" err="1"/>
              <a:t>немає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академічну</a:t>
            </a:r>
            <a:r>
              <a:rPr lang="ru-RU" dirty="0"/>
              <a:t> </a:t>
            </a:r>
            <a:r>
              <a:rPr lang="ru-RU" dirty="0" err="1"/>
              <a:t>доброчесність</a:t>
            </a:r>
            <a:r>
              <a:rPr lang="ru-RU" dirty="0"/>
              <a:t> – План не </a:t>
            </a:r>
            <a:r>
              <a:rPr lang="ru-RU" dirty="0" err="1"/>
              <a:t>підписаний</a:t>
            </a:r>
            <a:r>
              <a:rPr lang="ru-RU" dirty="0"/>
              <a:t>, </a:t>
            </a:r>
            <a:r>
              <a:rPr lang="ru-RU" dirty="0" err="1"/>
              <a:t>застарілий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ДОШКІЛЬНИЙ ПІДРОЗДІЛ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 – </a:t>
            </a:r>
            <a:r>
              <a:rPr lang="ru-RU" dirty="0" err="1"/>
              <a:t>розклад</a:t>
            </a:r>
            <a:r>
              <a:rPr lang="ru-RU" dirty="0"/>
              <a:t> </a:t>
            </a:r>
            <a:r>
              <a:rPr lang="ru-RU" dirty="0" err="1"/>
              <a:t>застарілий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ВИХОВНА РОБОТА – План </a:t>
            </a:r>
            <a:r>
              <a:rPr lang="ru-RU" dirty="0" err="1"/>
              <a:t>виховної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на  2024-2025 (</a:t>
            </a:r>
            <a:r>
              <a:rPr lang="ru-RU" dirty="0" err="1"/>
              <a:t>назва</a:t>
            </a:r>
            <a:r>
              <a:rPr lang="ru-RU" dirty="0"/>
              <a:t> не </a:t>
            </a:r>
            <a:r>
              <a:rPr lang="ru-RU" dirty="0" err="1"/>
              <a:t>відповідна</a:t>
            </a:r>
            <a:r>
              <a:rPr lang="ru-RU" dirty="0"/>
              <a:t>)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КОРИСНІ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Посилання</a:t>
            </a:r>
            <a:r>
              <a:rPr lang="ru-RU" dirty="0"/>
              <a:t> на сайт МОН –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ДЕРЖАВНИЙ НАГЛЯД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працюють</a:t>
            </a:r>
            <a:r>
              <a:rPr lang="ru-RU" dirty="0"/>
              <a:t> 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Лебедівська</a:t>
            </a:r>
            <a:r>
              <a:rPr lang="ru-RU" dirty="0"/>
              <a:t> </a:t>
            </a:r>
            <a:r>
              <a:rPr lang="ru-RU" dirty="0" err="1"/>
              <a:t>філія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ПСИХОЛОГІЧНА СЛУЖБА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працюють</a:t>
            </a:r>
            <a:r>
              <a:rPr lang="ru-RU" dirty="0"/>
              <a:t> 8 </a:t>
            </a:r>
            <a:r>
              <a:rPr lang="ru-RU" dirty="0" err="1"/>
              <a:t>посилань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БАТЬКАМ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</a:t>
            </a:r>
            <a:r>
              <a:rPr lang="ru-RU" dirty="0" err="1"/>
              <a:t>Декілька</a:t>
            </a:r>
            <a:r>
              <a:rPr lang="ru-RU" dirty="0"/>
              <a:t> </a:t>
            </a:r>
            <a:r>
              <a:rPr lang="ru-RU" dirty="0" err="1"/>
              <a:t>посилань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95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1">
            <a:normAutofit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b="1" dirty="0" err="1"/>
              <a:t>Лебедівська</a:t>
            </a:r>
            <a:r>
              <a:rPr lang="ru-RU" b="1" dirty="0"/>
              <a:t> </a:t>
            </a:r>
            <a:r>
              <a:rPr lang="ru-RU" b="1" dirty="0" err="1" smtClean="0"/>
              <a:t>філія</a:t>
            </a:r>
            <a:r>
              <a:rPr lang="ru-RU" b="1" dirty="0"/>
              <a:t> КЗ «</a:t>
            </a:r>
            <a:r>
              <a:rPr lang="ru-RU" b="1" dirty="0" err="1"/>
              <a:t>Лигівський</a:t>
            </a:r>
            <a:r>
              <a:rPr lang="ru-RU" b="1" dirty="0"/>
              <a:t> </a:t>
            </a:r>
            <a:r>
              <a:rPr lang="ru-RU" b="1" dirty="0" err="1"/>
              <a:t>ліцей</a:t>
            </a:r>
            <a:r>
              <a:rPr lang="ru-RU" b="1" dirty="0" smtClean="0"/>
              <a:t>»</a:t>
            </a:r>
            <a:endParaRPr lang="ru-RU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ПСИХОЛОГІЧНА СЛУЖБА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Не </a:t>
            </a:r>
            <a:r>
              <a:rPr lang="ru-RU" dirty="0" err="1"/>
              <a:t>працюють</a:t>
            </a:r>
            <a:r>
              <a:rPr lang="ru-RU" dirty="0"/>
              <a:t> 8 </a:t>
            </a:r>
            <a:r>
              <a:rPr lang="ru-RU" dirty="0" err="1"/>
              <a:t>посилань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БАТЬКАМ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</a:t>
            </a:r>
            <a:r>
              <a:rPr lang="ru-RU" dirty="0" err="1"/>
              <a:t>Декілька</a:t>
            </a:r>
            <a:r>
              <a:rPr lang="ru-RU" dirty="0"/>
              <a:t> </a:t>
            </a:r>
            <a:r>
              <a:rPr lang="ru-RU" dirty="0" err="1"/>
              <a:t>посилань</a:t>
            </a:r>
            <a:r>
              <a:rPr lang="ru-RU" dirty="0"/>
              <a:t> не </a:t>
            </a:r>
            <a:r>
              <a:rPr lang="ru-RU" dirty="0" err="1"/>
              <a:t>працює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2363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805" y="156519"/>
            <a:ext cx="11145795" cy="6598508"/>
          </a:xfrm>
        </p:spPr>
        <p:txBody>
          <a:bodyPr numCol="2">
            <a:normAutofit fontScale="55000" lnSpcReduction="20000"/>
          </a:bodyPr>
          <a:lstStyle/>
          <a:p>
            <a:pPr marL="114300" indent="0" defTabSz="360000">
              <a:buNone/>
              <a:tabLst>
                <a:tab pos="0" algn="l"/>
              </a:tabLst>
            </a:pPr>
            <a:r>
              <a:rPr lang="ru-RU" sz="2700" b="1" dirty="0"/>
              <a:t>КЗ </a:t>
            </a:r>
            <a:r>
              <a:rPr lang="ru-RU" sz="2700" b="1" dirty="0" smtClean="0"/>
              <a:t>«</a:t>
            </a:r>
            <a:r>
              <a:rPr lang="ru-RU" sz="2700" b="1" dirty="0" err="1" smtClean="0"/>
              <a:t>Новоолександрівський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ліцей</a:t>
            </a:r>
            <a:r>
              <a:rPr lang="ru-RU" sz="2700" b="1" dirty="0" smtClean="0"/>
              <a:t>»</a:t>
            </a:r>
            <a:endParaRPr lang="ru-RU" sz="2700" b="1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ІНФОРМСАЦІЯ ПРО ЗАКЛАД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ЗВЕРНЕННЯ ГРОМАДЯН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Указ президента </a:t>
            </a:r>
            <a:r>
              <a:rPr lang="ru-RU" dirty="0" err="1"/>
              <a:t>України</a:t>
            </a:r>
            <a:r>
              <a:rPr lang="ru-RU" dirty="0"/>
              <a:t> "про </a:t>
            </a:r>
            <a:r>
              <a:rPr lang="ru-RU" dirty="0" err="1"/>
              <a:t>першочергові</a:t>
            </a:r>
            <a:r>
              <a:rPr lang="ru-RU" dirty="0"/>
              <a:t> заходи 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ДИСТАНЦІЙНЕ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НОРМАТИВНО-ПРАВОВЕ ЗАБЕЗПЕЧЕННЯ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 МОН </a:t>
            </a:r>
            <a:r>
              <a:rPr lang="ru-RU" dirty="0" err="1"/>
              <a:t>від</a:t>
            </a:r>
            <a:r>
              <a:rPr lang="ru-RU" dirty="0"/>
              <a:t> 07.08.2024 № 1112 – </a:t>
            </a:r>
            <a:r>
              <a:rPr lang="ru-RU" dirty="0" err="1"/>
              <a:t>втратив</a:t>
            </a:r>
            <a:r>
              <a:rPr lang="ru-RU" dirty="0"/>
              <a:t> </a:t>
            </a:r>
            <a:r>
              <a:rPr lang="ru-RU" dirty="0" err="1"/>
              <a:t>чинність</a:t>
            </a:r>
            <a:r>
              <a:rPr lang="ru-RU" dirty="0"/>
              <a:t>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РОЗКЛАД ДЗВІНКІВ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Розклад</a:t>
            </a:r>
            <a:r>
              <a:rPr lang="ru-RU" dirty="0"/>
              <a:t>  </a:t>
            </a:r>
            <a:r>
              <a:rPr lang="ru-RU" dirty="0" err="1"/>
              <a:t>дзвінків</a:t>
            </a:r>
            <a:r>
              <a:rPr lang="ru-RU" dirty="0"/>
              <a:t> – не </a:t>
            </a:r>
            <a:r>
              <a:rPr lang="ru-RU" dirty="0" err="1"/>
              <a:t>підписаний</a:t>
            </a:r>
            <a:r>
              <a:rPr lang="ru-RU" dirty="0"/>
              <a:t> і не </a:t>
            </a:r>
            <a:r>
              <a:rPr lang="ru-RU" dirty="0" err="1"/>
              <a:t>актуальний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Розклад</a:t>
            </a:r>
            <a:r>
              <a:rPr lang="ru-RU" dirty="0"/>
              <a:t> </a:t>
            </a:r>
            <a:r>
              <a:rPr lang="ru-RU" dirty="0" err="1"/>
              <a:t>уроків</a:t>
            </a:r>
            <a:r>
              <a:rPr lang="ru-RU" dirty="0"/>
              <a:t> </a:t>
            </a:r>
            <a:r>
              <a:rPr lang="ru-RU" dirty="0" err="1"/>
              <a:t>дистанційного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–не </a:t>
            </a:r>
            <a:r>
              <a:rPr lang="ru-RU" dirty="0" err="1"/>
              <a:t>підписаний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БЕЗПЕЧНЕ ОСВІТНЄ СЕРЕДОВИЩЕ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ЦИВІЛЬНИЙ ЗАХИСТ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ПЛАН </a:t>
            </a:r>
            <a:r>
              <a:rPr lang="ru-RU" dirty="0" err="1"/>
              <a:t>основних</a:t>
            </a:r>
            <a:r>
              <a:rPr lang="ru-RU" dirty="0"/>
              <a:t> </a:t>
            </a:r>
            <a:r>
              <a:rPr lang="ru-RU" dirty="0" err="1"/>
              <a:t>заходів</a:t>
            </a:r>
            <a:r>
              <a:rPr lang="ru-RU" dirty="0"/>
              <a:t> </a:t>
            </a:r>
            <a:r>
              <a:rPr lang="ru-RU" dirty="0" err="1"/>
              <a:t>цивільного</a:t>
            </a:r>
            <a:r>
              <a:rPr lang="ru-RU" dirty="0"/>
              <a:t> </a:t>
            </a:r>
            <a:r>
              <a:rPr lang="ru-RU" dirty="0" err="1"/>
              <a:t>захисту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Нормативно </a:t>
            </a:r>
            <a:r>
              <a:rPr lang="ru-RU" dirty="0" err="1"/>
              <a:t>правова</a:t>
            </a:r>
            <a:r>
              <a:rPr lang="ru-RU" dirty="0"/>
              <a:t>-база з </a:t>
            </a:r>
            <a:r>
              <a:rPr lang="ru-RU" dirty="0" err="1"/>
              <a:t>питань</a:t>
            </a:r>
            <a:r>
              <a:rPr lang="ru-RU" dirty="0"/>
              <a:t> </a:t>
            </a:r>
            <a:r>
              <a:rPr lang="ru-RU" dirty="0" err="1"/>
              <a:t>цивільного</a:t>
            </a:r>
            <a:r>
              <a:rPr lang="ru-RU" dirty="0"/>
              <a:t> </a:t>
            </a:r>
            <a:r>
              <a:rPr lang="ru-RU" dirty="0" err="1"/>
              <a:t>захисту</a:t>
            </a:r>
            <a:r>
              <a:rPr lang="ru-RU" dirty="0"/>
              <a:t>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КОРИСНІ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Міністерство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Управління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служби</a:t>
            </a:r>
            <a:r>
              <a:rPr lang="ru-RU" dirty="0"/>
              <a:t>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у </a:t>
            </a:r>
            <a:r>
              <a:rPr lang="ru-RU" dirty="0" err="1"/>
              <a:t>Харківській</a:t>
            </a:r>
            <a:r>
              <a:rPr lang="ru-RU" dirty="0"/>
              <a:t> </a:t>
            </a:r>
            <a:r>
              <a:rPr lang="ru-RU" dirty="0" err="1"/>
              <a:t>області</a:t>
            </a:r>
            <a:r>
              <a:rPr lang="ru-RU" dirty="0"/>
              <a:t>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Управління</a:t>
            </a:r>
            <a:r>
              <a:rPr lang="ru-RU" dirty="0"/>
              <a:t> </a:t>
            </a:r>
            <a:r>
              <a:rPr lang="ru-RU" dirty="0" err="1"/>
              <a:t>кримінальної</a:t>
            </a:r>
            <a:r>
              <a:rPr lang="ru-RU" dirty="0"/>
              <a:t> </a:t>
            </a:r>
            <a:r>
              <a:rPr lang="ru-RU" dirty="0" err="1"/>
              <a:t>міліції</a:t>
            </a:r>
            <a:r>
              <a:rPr lang="ru-RU" dirty="0"/>
              <a:t> у справах </a:t>
            </a:r>
            <a:r>
              <a:rPr lang="ru-RU" dirty="0" err="1"/>
              <a:t>дітей</a:t>
            </a:r>
            <a:r>
              <a:rPr lang="ru-RU" dirty="0"/>
              <a:t> </a:t>
            </a:r>
            <a:r>
              <a:rPr lang="ru-RU" dirty="0" err="1"/>
              <a:t>Міністерства</a:t>
            </a:r>
            <a:r>
              <a:rPr lang="ru-RU" dirty="0"/>
              <a:t> </a:t>
            </a:r>
            <a:r>
              <a:rPr lang="ru-RU" dirty="0" err="1"/>
              <a:t>внутрішніх</a:t>
            </a:r>
            <a:r>
              <a:rPr lang="ru-RU" dirty="0"/>
              <a:t> справ </a:t>
            </a:r>
            <a:r>
              <a:rPr lang="ru-RU" dirty="0" err="1"/>
              <a:t>України</a:t>
            </a:r>
            <a:r>
              <a:rPr lang="ru-RU" dirty="0"/>
              <a:t>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ОСВІТНІЙ ПРОЦЕС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НОРМАТИВНО-ПРАВОВЕ ЗАБЕЗПЕЧЕННЯ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Лист МОН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02.08.2022 № 1/8794-22 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Про </a:t>
            </a:r>
            <a:r>
              <a:rPr lang="ru-RU" dirty="0" err="1"/>
              <a:t>оптимізацію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заходів</a:t>
            </a:r>
            <a:r>
              <a:rPr lang="ru-RU" dirty="0"/>
              <a:t> з </a:t>
            </a:r>
            <a:r>
              <a:rPr lang="ru-RU" dirty="0" err="1"/>
              <a:t>підготовки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до нового </a:t>
            </a:r>
            <a:r>
              <a:rPr lang="ru-RU" dirty="0" err="1"/>
              <a:t>навчального</a:t>
            </a:r>
            <a:r>
              <a:rPr lang="ru-RU" dirty="0"/>
              <a:t> року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Інструктивно-методичні</a:t>
            </a:r>
            <a:r>
              <a:rPr lang="ru-RU" dirty="0"/>
              <a:t> </a:t>
            </a:r>
            <a:r>
              <a:rPr lang="ru-RU" dirty="0" err="1"/>
              <a:t>рекомендації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err="1"/>
              <a:t>освітнього</a:t>
            </a:r>
            <a:r>
              <a:rPr lang="ru-RU" dirty="0"/>
              <a:t> </a:t>
            </a:r>
            <a:r>
              <a:rPr lang="ru-RU" dirty="0" err="1"/>
              <a:t>процесу</a:t>
            </a:r>
            <a:r>
              <a:rPr lang="ru-RU" dirty="0"/>
              <a:t>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Міністерство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16.07.2021 р.№1/9-362 -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Лист </a:t>
            </a:r>
            <a:r>
              <a:rPr lang="ru-RU" dirty="0" err="1"/>
              <a:t>Міністерства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07.07.2021 р. №1/9-347/26-04/19995/2-21 -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НАКАЗИ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Немає</a:t>
            </a:r>
            <a:r>
              <a:rPr lang="ru-RU" dirty="0"/>
              <a:t> про </a:t>
            </a:r>
            <a:r>
              <a:rPr lang="ru-RU" dirty="0" err="1"/>
              <a:t>зарахування</a:t>
            </a:r>
            <a:r>
              <a:rPr lang="ru-RU" dirty="0"/>
              <a:t> до 1 </a:t>
            </a:r>
            <a:r>
              <a:rPr lang="ru-RU" dirty="0" err="1"/>
              <a:t>класу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ІНКЛЮЗИВНЕ НАВЧАННЯ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Плани</a:t>
            </a:r>
            <a:r>
              <a:rPr lang="ru-RU" dirty="0"/>
              <a:t> – </a:t>
            </a:r>
            <a:r>
              <a:rPr lang="ru-RU" dirty="0" err="1"/>
              <a:t>посилання</a:t>
            </a:r>
            <a:r>
              <a:rPr lang="ru-RU" dirty="0"/>
              <a:t> не </a:t>
            </a:r>
            <a:r>
              <a:rPr lang="ru-RU" dirty="0" err="1"/>
              <a:t>відкриваються</a:t>
            </a:r>
            <a:r>
              <a:rPr lang="ru-RU" dirty="0"/>
              <a:t>.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КРИТЕРІЇ ОЦІНЮВАННЯ НАВЧАЛЬНИХ ДОСЯГНЕНЬ УЧНІВ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Наказ </a:t>
            </a:r>
            <a:r>
              <a:rPr lang="ru-RU" dirty="0" err="1"/>
              <a:t>Міністерства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13.04.2011 № 329" – не </a:t>
            </a:r>
            <a:r>
              <a:rPr lang="ru-RU" dirty="0" err="1"/>
              <a:t>працює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– не </a:t>
            </a:r>
            <a:r>
              <a:rPr lang="ru-RU" dirty="0" err="1"/>
              <a:t>відкривається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Правознавство</a:t>
            </a:r>
            <a:r>
              <a:rPr lang="ru-RU" dirty="0"/>
              <a:t> – не </a:t>
            </a:r>
            <a:r>
              <a:rPr lang="ru-RU" dirty="0" err="1"/>
              <a:t>відкривається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МЕТОДИЧНА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Дидактика </a:t>
            </a:r>
            <a:r>
              <a:rPr lang="ru-RU" dirty="0" err="1"/>
              <a:t>сучасного</a:t>
            </a:r>
            <a:r>
              <a:rPr lang="ru-RU" dirty="0"/>
              <a:t> </a:t>
            </a:r>
            <a:r>
              <a:rPr lang="ru-RU" dirty="0" err="1"/>
              <a:t>якісного</a:t>
            </a:r>
            <a:r>
              <a:rPr lang="ru-RU" dirty="0"/>
              <a:t> уроку – не </a:t>
            </a:r>
            <a:r>
              <a:rPr lang="ru-RU" dirty="0" err="1"/>
              <a:t>відкривається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Нова </a:t>
            </a:r>
            <a:r>
              <a:rPr lang="ru-RU" dirty="0" err="1"/>
              <a:t>українська</a:t>
            </a:r>
            <a:r>
              <a:rPr lang="ru-RU" dirty="0"/>
              <a:t> школа : </a:t>
            </a:r>
            <a:r>
              <a:rPr lang="ru-RU" dirty="0" err="1"/>
              <a:t>компетентністний</a:t>
            </a:r>
            <a:r>
              <a:rPr lang="ru-RU" dirty="0"/>
              <a:t> </a:t>
            </a:r>
            <a:r>
              <a:rPr lang="ru-RU" dirty="0" err="1"/>
              <a:t>підхід</a:t>
            </a:r>
            <a:r>
              <a:rPr lang="ru-RU" dirty="0"/>
              <a:t> – не </a:t>
            </a:r>
            <a:r>
              <a:rPr lang="ru-RU" dirty="0" err="1"/>
              <a:t>відкривається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РОБОТА З ОБДАРОВАНИМИ ДІТЬМИ – </a:t>
            </a:r>
            <a:r>
              <a:rPr lang="ru-RU" dirty="0" err="1"/>
              <a:t>вкладення</a:t>
            </a:r>
            <a:r>
              <a:rPr lang="ru-RU" dirty="0"/>
              <a:t> на </a:t>
            </a:r>
            <a:r>
              <a:rPr lang="ru-RU" dirty="0" err="1"/>
              <a:t>сторінці</a:t>
            </a:r>
            <a:r>
              <a:rPr lang="ru-RU" dirty="0"/>
              <a:t> не </a:t>
            </a:r>
            <a:r>
              <a:rPr lang="ru-RU" dirty="0" err="1"/>
              <a:t>відкриваються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НОРМАТИВНО-ПРАВОВА БАЗА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 err="1"/>
              <a:t>Положення</a:t>
            </a:r>
            <a:r>
              <a:rPr lang="ru-RU" dirty="0"/>
              <a:t> про </a:t>
            </a:r>
            <a:r>
              <a:rPr lang="ru-RU" dirty="0" err="1"/>
              <a:t>Всеукраїнські</a:t>
            </a:r>
            <a:r>
              <a:rPr lang="ru-RU" dirty="0"/>
              <a:t> </a:t>
            </a:r>
            <a:r>
              <a:rPr lang="ru-RU" dirty="0" err="1"/>
              <a:t>учнівські</a:t>
            </a:r>
            <a:r>
              <a:rPr lang="ru-RU" dirty="0"/>
              <a:t> </a:t>
            </a:r>
            <a:r>
              <a:rPr lang="ru-RU" dirty="0" err="1"/>
              <a:t>олімпіади</a:t>
            </a:r>
            <a:r>
              <a:rPr lang="ru-RU" dirty="0"/>
              <a:t> – </a:t>
            </a:r>
            <a:r>
              <a:rPr lang="ru-RU" dirty="0" err="1"/>
              <a:t>втратив</a:t>
            </a:r>
            <a:r>
              <a:rPr lang="ru-RU" dirty="0"/>
              <a:t> </a:t>
            </a:r>
            <a:r>
              <a:rPr lang="ru-RU" dirty="0" err="1"/>
              <a:t>чинність</a:t>
            </a:r>
            <a:endParaRPr lang="ru-RU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ПРОФОРІЄНТАЦІЯ 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ru-RU" dirty="0"/>
              <a:t>	План </a:t>
            </a:r>
            <a:r>
              <a:rPr lang="ru-RU" dirty="0" err="1"/>
              <a:t>профорієнтаційної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на 2023/2024 </a:t>
            </a:r>
            <a:r>
              <a:rPr lang="ru-RU" dirty="0" err="1"/>
              <a:t>н.р</a:t>
            </a:r>
            <a:r>
              <a:rPr lang="ru-RU" dirty="0"/>
              <a:t>. – не </a:t>
            </a:r>
            <a:r>
              <a:rPr lang="ru-RU" dirty="0" err="1"/>
              <a:t>підписаний</a:t>
            </a:r>
            <a:endParaRPr lang="ru-RU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/>
              <a:t>ВИКЛАДАННЯ ПРЕДМЕТУ “ЗАХИСТ УКРАЇНИ”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/>
              <a:t>Про </a:t>
            </a:r>
            <a:r>
              <a:rPr lang="ru-RU" sz="2200" dirty="0" err="1"/>
              <a:t>викладання</a:t>
            </a:r>
            <a:r>
              <a:rPr lang="ru-RU" sz="2200" dirty="0"/>
              <a:t> предмета «</a:t>
            </a:r>
            <a:r>
              <a:rPr lang="ru-RU" sz="2200" dirty="0" err="1"/>
              <a:t>Захист</a:t>
            </a:r>
            <a:r>
              <a:rPr lang="ru-RU" sz="2200" dirty="0"/>
              <a:t> </a:t>
            </a:r>
            <a:r>
              <a:rPr lang="ru-RU" sz="2200" dirty="0" err="1"/>
              <a:t>України</a:t>
            </a:r>
            <a:r>
              <a:rPr lang="ru-RU" sz="2200" dirty="0"/>
              <a:t>» у 2023/2024 </a:t>
            </a:r>
            <a:r>
              <a:rPr lang="ru-RU" sz="2200" dirty="0" err="1"/>
              <a:t>н.р</a:t>
            </a:r>
            <a:r>
              <a:rPr lang="ru-RU" sz="2200" dirty="0"/>
              <a:t>. – не </a:t>
            </a:r>
            <a:r>
              <a:rPr lang="ru-RU" sz="2200" dirty="0" err="1"/>
              <a:t>працює</a:t>
            </a:r>
            <a:r>
              <a:rPr lang="ru-RU" sz="2200" dirty="0"/>
              <a:t> </a:t>
            </a:r>
            <a:r>
              <a:rPr lang="ru-RU" sz="2200" dirty="0" err="1"/>
              <a:t>посилання</a:t>
            </a:r>
            <a:endParaRPr lang="ru-RU" sz="22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 err="1"/>
              <a:t>Державний</a:t>
            </a:r>
            <a:r>
              <a:rPr lang="ru-RU" sz="2200" dirty="0"/>
              <a:t> стандарт </a:t>
            </a:r>
            <a:r>
              <a:rPr lang="ru-RU" sz="2200" dirty="0" err="1"/>
              <a:t>базової</a:t>
            </a:r>
            <a:r>
              <a:rPr lang="ru-RU" sz="2200" dirty="0"/>
              <a:t> і </a:t>
            </a:r>
            <a:r>
              <a:rPr lang="ru-RU" sz="2200" dirty="0" err="1"/>
              <a:t>повної</a:t>
            </a:r>
            <a:r>
              <a:rPr lang="ru-RU" sz="2200" dirty="0"/>
              <a:t> </a:t>
            </a:r>
            <a:r>
              <a:rPr lang="ru-RU" sz="2200" dirty="0" err="1"/>
              <a:t>загальної</a:t>
            </a:r>
            <a:r>
              <a:rPr lang="ru-RU" sz="2200" dirty="0"/>
              <a:t> </a:t>
            </a:r>
            <a:r>
              <a:rPr lang="ru-RU" sz="2200" dirty="0" err="1"/>
              <a:t>середньої</a:t>
            </a:r>
            <a:r>
              <a:rPr lang="ru-RU" sz="2200" dirty="0"/>
              <a:t> </a:t>
            </a:r>
            <a:r>
              <a:rPr lang="ru-RU" sz="2200" dirty="0" err="1"/>
              <a:t>освіти</a:t>
            </a:r>
            <a:r>
              <a:rPr lang="ru-RU" sz="2200" dirty="0"/>
              <a:t> </a:t>
            </a:r>
            <a:r>
              <a:rPr lang="ru-RU" sz="2200" dirty="0" err="1"/>
              <a:t>України</a:t>
            </a:r>
            <a:r>
              <a:rPr lang="ru-RU" sz="2200" dirty="0"/>
              <a:t>, </a:t>
            </a:r>
            <a:r>
              <a:rPr lang="ru-RU" sz="2200" dirty="0" err="1"/>
              <a:t>затверджений</a:t>
            </a:r>
            <a:r>
              <a:rPr lang="ru-RU" sz="2200" dirty="0"/>
              <a:t> </a:t>
            </a:r>
            <a:r>
              <a:rPr lang="ru-RU" sz="2200" dirty="0" err="1"/>
              <a:t>Постановою</a:t>
            </a:r>
            <a:r>
              <a:rPr lang="ru-RU" sz="2200" dirty="0"/>
              <a:t> </a:t>
            </a:r>
            <a:r>
              <a:rPr lang="ru-RU" sz="2200" dirty="0" err="1"/>
              <a:t>Кабміну</a:t>
            </a:r>
            <a:r>
              <a:rPr lang="ru-RU" sz="2200" dirty="0"/>
              <a:t> </a:t>
            </a:r>
            <a:r>
              <a:rPr lang="ru-RU" sz="2200" dirty="0" err="1"/>
              <a:t>України</a:t>
            </a:r>
            <a:r>
              <a:rPr lang="ru-RU" sz="2200" dirty="0"/>
              <a:t> </a:t>
            </a:r>
            <a:r>
              <a:rPr lang="ru-RU" sz="2200" dirty="0" err="1"/>
              <a:t>від</a:t>
            </a:r>
            <a:r>
              <a:rPr lang="ru-RU" sz="2200" dirty="0"/>
              <a:t> 23.11.2011 № 1392  - не </a:t>
            </a:r>
            <a:r>
              <a:rPr lang="ru-RU" sz="2200" dirty="0" err="1"/>
              <a:t>працює</a:t>
            </a:r>
            <a:r>
              <a:rPr lang="ru-RU" sz="2200" dirty="0"/>
              <a:t> </a:t>
            </a:r>
            <a:r>
              <a:rPr lang="ru-RU" sz="2200" dirty="0" err="1"/>
              <a:t>посилання</a:t>
            </a:r>
            <a:endParaRPr lang="ru-RU" sz="22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/>
              <a:t>Закон </a:t>
            </a:r>
            <a:r>
              <a:rPr lang="ru-RU" sz="2200" dirty="0" err="1"/>
              <a:t>України</a:t>
            </a:r>
            <a:r>
              <a:rPr lang="ru-RU" sz="2200" dirty="0"/>
              <a:t> «Про </a:t>
            </a:r>
            <a:r>
              <a:rPr lang="ru-RU" sz="2200" dirty="0" err="1"/>
              <a:t>національну</a:t>
            </a:r>
            <a:r>
              <a:rPr lang="ru-RU" sz="2200" dirty="0"/>
              <a:t> </a:t>
            </a:r>
            <a:r>
              <a:rPr lang="ru-RU" sz="2200" dirty="0" err="1"/>
              <a:t>безпеку</a:t>
            </a:r>
            <a:r>
              <a:rPr lang="ru-RU" sz="2200" dirty="0"/>
              <a:t> </a:t>
            </a:r>
            <a:r>
              <a:rPr lang="ru-RU" sz="2200" dirty="0" err="1"/>
              <a:t>України</a:t>
            </a:r>
            <a:r>
              <a:rPr lang="ru-RU" sz="2200" dirty="0"/>
              <a:t>»  - </a:t>
            </a:r>
            <a:r>
              <a:rPr lang="ru-RU" sz="2200" dirty="0" err="1"/>
              <a:t>втратив</a:t>
            </a:r>
            <a:r>
              <a:rPr lang="ru-RU" sz="2200" dirty="0"/>
              <a:t> </a:t>
            </a:r>
            <a:r>
              <a:rPr lang="ru-RU" sz="2200" dirty="0" err="1"/>
              <a:t>чинність</a:t>
            </a:r>
            <a:endParaRPr lang="ru-RU" sz="22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/>
              <a:t>БЕЗПЕКА В ЗАКЛАДІ ОСВІТИ</a:t>
            </a:r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 err="1"/>
              <a:t>Безпека</a:t>
            </a:r>
            <a:r>
              <a:rPr lang="ru-RU" sz="2200" dirty="0"/>
              <a:t> </a:t>
            </a:r>
            <a:r>
              <a:rPr lang="ru-RU" sz="2200" dirty="0" err="1"/>
              <a:t>дітей</a:t>
            </a:r>
            <a:r>
              <a:rPr lang="ru-RU" sz="2200" dirty="0"/>
              <a:t> в </a:t>
            </a:r>
            <a:r>
              <a:rPr lang="ru-RU" sz="2200" dirty="0" err="1"/>
              <a:t>Інтернеті</a:t>
            </a:r>
            <a:r>
              <a:rPr lang="ru-RU" sz="2200" dirty="0"/>
              <a:t> – не </a:t>
            </a:r>
            <a:r>
              <a:rPr lang="ru-RU" sz="2200" dirty="0" err="1"/>
              <a:t>відкривається</a:t>
            </a:r>
            <a:r>
              <a:rPr lang="ru-RU" sz="2200" dirty="0"/>
              <a:t> </a:t>
            </a:r>
            <a:r>
              <a:rPr lang="ru-RU" sz="2200" dirty="0" err="1"/>
              <a:t>посилання</a:t>
            </a:r>
            <a:endParaRPr lang="ru-RU" sz="2200" dirty="0"/>
          </a:p>
          <a:p>
            <a:pPr marL="411480" lvl="1" indent="0" defTabSz="360000">
              <a:buNone/>
              <a:tabLst>
                <a:tab pos="0" algn="l"/>
              </a:tabLst>
            </a:pPr>
            <a:r>
              <a:rPr lang="ru-RU" sz="2200" dirty="0"/>
              <a:t>НАКАЗ МІНІСТЕРСТВА ОСВІТИ І НАУКИ УКРАЇНИ "Про </a:t>
            </a:r>
            <a:r>
              <a:rPr lang="ru-RU" sz="2200" dirty="0" err="1"/>
              <a:t>затвердження</a:t>
            </a:r>
            <a:r>
              <a:rPr lang="ru-RU" sz="2200" dirty="0"/>
              <a:t> </a:t>
            </a:r>
            <a:r>
              <a:rPr lang="ru-RU" sz="2200" dirty="0" err="1"/>
              <a:t>Положення</a:t>
            </a:r>
            <a:r>
              <a:rPr lang="ru-RU" sz="2200" dirty="0"/>
              <a:t> про порядок </a:t>
            </a:r>
            <a:r>
              <a:rPr lang="ru-RU" sz="2200" dirty="0" err="1"/>
              <a:t>розслідування</a:t>
            </a:r>
            <a:r>
              <a:rPr lang="ru-RU" sz="2200" dirty="0"/>
              <a:t> </a:t>
            </a:r>
            <a:r>
              <a:rPr lang="ru-RU" sz="2200" dirty="0" err="1"/>
              <a:t>нещасних</a:t>
            </a:r>
            <a:r>
              <a:rPr lang="ru-RU" sz="2200" dirty="0"/>
              <a:t> </a:t>
            </a:r>
            <a:r>
              <a:rPr lang="ru-RU" sz="2200" dirty="0" err="1"/>
              <a:t>випадків</a:t>
            </a:r>
            <a:r>
              <a:rPr lang="ru-RU" sz="2200" dirty="0"/>
              <a:t>, </a:t>
            </a:r>
            <a:r>
              <a:rPr lang="ru-RU" sz="2200" dirty="0" err="1"/>
              <a:t>що</a:t>
            </a:r>
            <a:r>
              <a:rPr lang="ru-RU" sz="2200" dirty="0"/>
              <a:t> </a:t>
            </a:r>
            <a:r>
              <a:rPr lang="ru-RU" sz="2200" dirty="0" err="1"/>
              <a:t>сталися</a:t>
            </a:r>
            <a:r>
              <a:rPr lang="ru-RU" sz="2200" dirty="0"/>
              <a:t> </a:t>
            </a:r>
            <a:r>
              <a:rPr lang="ru-RU" sz="2200" dirty="0" err="1"/>
              <a:t>із</a:t>
            </a:r>
            <a:r>
              <a:rPr lang="ru-RU" sz="2200" dirty="0"/>
              <a:t> </a:t>
            </a:r>
            <a:r>
              <a:rPr lang="ru-RU" sz="2200" dirty="0" err="1"/>
              <a:t>здобувачами</a:t>
            </a:r>
            <a:r>
              <a:rPr lang="ru-RU" sz="2200" dirty="0"/>
              <a:t> </a:t>
            </a:r>
            <a:r>
              <a:rPr lang="ru-RU" sz="2200" dirty="0" err="1"/>
              <a:t>освіти</a:t>
            </a:r>
            <a:r>
              <a:rPr lang="ru-RU" sz="2200" dirty="0"/>
              <a:t> </a:t>
            </a:r>
            <a:r>
              <a:rPr lang="ru-RU" sz="2200" dirty="0" err="1"/>
              <a:t>під</a:t>
            </a:r>
            <a:r>
              <a:rPr lang="ru-RU" sz="2200" dirty="0"/>
              <a:t> час </a:t>
            </a:r>
            <a:r>
              <a:rPr lang="ru-RU" sz="2200" dirty="0" err="1"/>
              <a:t>освітнього</a:t>
            </a:r>
            <a:r>
              <a:rPr lang="ru-RU" sz="2200" dirty="0"/>
              <a:t> </a:t>
            </a:r>
            <a:r>
              <a:rPr lang="ru-RU" sz="2200" dirty="0" err="1"/>
              <a:t>процесу</a:t>
            </a:r>
            <a:r>
              <a:rPr lang="ru-RU" sz="2200" dirty="0"/>
              <a:t>" – не </a:t>
            </a:r>
            <a:r>
              <a:rPr lang="ru-RU" sz="2200" dirty="0" err="1"/>
              <a:t>відкривається</a:t>
            </a:r>
            <a:r>
              <a:rPr lang="ru-RU" sz="2200" dirty="0"/>
              <a:t> </a:t>
            </a:r>
            <a:r>
              <a:rPr lang="ru-RU" sz="2200" dirty="0" err="1"/>
              <a:t>посилання</a:t>
            </a:r>
            <a:endParaRPr lang="ru-RU" sz="2200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 smtClean="0"/>
              <a:t>БІБЛІОТЕКА </a:t>
            </a:r>
            <a:endParaRPr lang="uk-UA" dirty="0"/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Більшість вкладень не відкриваються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БЛАГОДІЙНІ ВНЕСКИ – посилання не відкривається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НАЦІОНАЛЬНО-ПАТРІОТИЧНЕ ВИХОВАННЯ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Більшість посилань не працюють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ВИХОВНА РОБОТА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Більшість посилань не працюють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ДЕРЖАВНИЙ НАГЛЯД ЗА ДІЯЛЬНІСТЮ НАВЧАЛЬНИХ ЗАКЛАДІВ</a:t>
            </a:r>
          </a:p>
          <a:p>
            <a:pPr marL="114300" indent="0" defTabSz="360000">
              <a:buNone/>
              <a:tabLst>
                <a:tab pos="0" algn="l"/>
              </a:tabLst>
            </a:pPr>
            <a:r>
              <a:rPr lang="uk-UA" dirty="0"/>
              <a:t>Не працюють посилання</a:t>
            </a:r>
          </a:p>
          <a:p>
            <a:pPr marL="114300" indent="0" defTabSz="360000">
              <a:buNone/>
              <a:tabLst>
                <a:tab pos="0" algn="l"/>
              </a:tabLst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8385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622</TotalTime>
  <Words>719</Words>
  <Application>Microsoft Office PowerPoint</Application>
  <PresentationFormat>Широкий екран</PresentationFormat>
  <Paragraphs>495</Paragraphs>
  <Slides>18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Cambria</vt:lpstr>
      <vt:lpstr>Соседство</vt:lpstr>
      <vt:lpstr>Аналіз веб-сайтів закладів загальної середньої освіти Сахновщинської селищної ради  станом на 08.06.2026 (перевірка здійснювалась 01.06.2026 – 08.06.2026)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КЗ «Багаточернещинський ліцей»</dc:title>
  <dc:creator>User</dc:creator>
  <cp:lastModifiedBy>User</cp:lastModifiedBy>
  <cp:revision>38</cp:revision>
  <dcterms:created xsi:type="dcterms:W3CDTF">2024-12-18T06:49:47Z</dcterms:created>
  <dcterms:modified xsi:type="dcterms:W3CDTF">2026-06-10T07:31:56Z</dcterms:modified>
</cp:coreProperties>
</file>