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57" r:id="rId5"/>
    <p:sldId id="264" r:id="rId6"/>
    <p:sldId id="258" r:id="rId7"/>
    <p:sldId id="263" r:id="rId8"/>
    <p:sldId id="265" r:id="rId9"/>
    <p:sldId id="267" r:id="rId10"/>
    <p:sldId id="266" r:id="rId11"/>
    <p:sldId id="259" r:id="rId12"/>
    <p:sldId id="268" r:id="rId13"/>
    <p:sldId id="271" r:id="rId14"/>
    <p:sldId id="269" r:id="rId15"/>
    <p:sldId id="270" r:id="rId16"/>
    <p:sldId id="272" r:id="rId17"/>
    <p:sldId id="273" r:id="rId18"/>
    <p:sldId id="275" r:id="rId19"/>
    <p:sldId id="274" r:id="rId20"/>
  </p:sldIdLst>
  <p:sldSz cx="9144000" cy="6858000" type="screen4x3"/>
  <p:notesSz cx="6858000" cy="9144000"/>
  <p:custDataLst>
    <p:tags r:id="rId2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664" y="-7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zakon.rada.gov.ua/laws/show/z0564-18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zakon.rada.gov.ua/laws/show/734-2025-%D0%BF#Text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123728" y="620688"/>
            <a:ext cx="6552728" cy="31683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Організоване закінчення    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2025/2026 навчального </a:t>
            </a:r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року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371600" y="5157192"/>
            <a:ext cx="6400800" cy="481608"/>
          </a:xfrm>
        </p:spPr>
        <p:txBody>
          <a:bodyPr>
            <a:normAutofit fontScale="92500" lnSpcReduction="20000"/>
          </a:bodyPr>
          <a:lstStyle/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Відрахування з закладу освіти</a:t>
            </a:r>
            <a:endParaRPr lang="uk-UA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закладу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відраховуються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учні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здобули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повну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загальну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середню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освіту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отримали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відповідний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документ про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освіту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зараховані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іншого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закладу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здобуття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повної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загальної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середньої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переводяться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іншого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закладу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відповідно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до </a:t>
            </a:r>
            <a:r>
              <a:rPr lang="ru-RU" u="sng" dirty="0" err="1">
                <a:latin typeface="Times New Roman" pitchFamily="18" charset="0"/>
                <a:cs typeface="Times New Roman" pitchFamily="18" charset="0"/>
                <a:hlinkClick r:id="rId2"/>
              </a:rPr>
              <a:t>розділу</a:t>
            </a:r>
            <a:r>
              <a:rPr lang="ru-RU" u="sng" dirty="0">
                <a:latin typeface="Times New Roman" pitchFamily="18" charset="0"/>
                <a:cs typeface="Times New Roman" pitchFamily="18" charset="0"/>
                <a:hlinkClick r:id="rId2"/>
              </a:rPr>
              <a:t> ІІІ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Порядку;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8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Упродовж одного робочого дня з дня отримання відповідних документів керівник закладу зобов'язаний видати наказ про відрахування учня для переведення до іншого закладу освіти та видати  особову справу учня)</a:t>
            </a:r>
            <a:endParaRPr lang="ru-RU" sz="2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вибувають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постійне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проживання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межі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5) 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язку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смертю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6) 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язку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ліквідаціює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, реорганізацією,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перепроффілюванням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(зміною) типу, зупиненням діяльності закладів освіти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Відрахування із зазначених підстав здійснюється керівником закладу з використанням засобів АІКОМ або </a:t>
            </a:r>
            <a:r>
              <a:rPr lang="uk-UA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онлайн-сервісу</a:t>
            </a:r>
            <a:r>
              <a:rPr lang="uk-UA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055333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Відсутність дітей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sz="3100" b="1" dirty="0" smtClean="0">
                <a:solidFill>
                  <a:srgbClr val="2B259B"/>
                </a:solidFill>
              </a:rPr>
              <a:t>Наказ </a:t>
            </a:r>
            <a:r>
              <a:rPr lang="uk-UA" sz="3100" b="1" dirty="0">
                <a:solidFill>
                  <a:srgbClr val="2B259B"/>
                </a:solidFill>
              </a:rPr>
              <a:t>МОН № 762 від 14.07.2015 п. 7(зі змінами)</a:t>
            </a:r>
            <a:endParaRPr lang="uk-UA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Учні, які не мають результатів річного оцінювання у зв'язку із невідвідуванням закладу освіти </a:t>
            </a:r>
            <a:r>
              <a:rPr lang="uk-UA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більше шести останніх місяців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навчального року поспіль та за умови відсутності будь-яких відомостей щодо місця проживання чи місцеперебування учнів або їхніх батьків, інших законних представників, визнаються такими, що вибули із ЗЗСО.</a:t>
            </a: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Рішення про визнання учнів з числа сиріт та позбавлених батьківського піклування такими, що вибули із закладу загальної середньої освіти, може бути прийняте за умови його погодження відповідною службою у справах дітей.</a:t>
            </a: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Такі учні на наступний рік навчання </a:t>
            </a:r>
            <a:r>
              <a:rPr lang="uk-UA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переводяться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згідно з рішенням педагогічної ради ЗЗСО, що оформлюється відповідним наказом керівника ЗЗСО. Особова справа та результати оцінювання  попередніх років учнів, </a:t>
            </a:r>
            <a:r>
              <a:rPr lang="uk-UA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яких було визнано такими, що вибули із ЗЗСО</a:t>
            </a:r>
            <a:r>
              <a:rPr lang="uk-UA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зберігаються у закладі освіти відповідно до законодавства.</a:t>
            </a:r>
          </a:p>
          <a:p>
            <a:endParaRPr lang="ru-RU" dirty="0"/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Робота закладу освіти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>
            <a:normAutofit fontScale="70000" lnSpcReduction="20000"/>
          </a:bodyPr>
          <a:lstStyle/>
          <a:p>
            <a:r>
              <a:rPr lang="uk-UA" b="1" dirty="0" smtClean="0"/>
              <a:t>Доказова база</a:t>
            </a:r>
          </a:p>
          <a:p>
            <a:pPr>
              <a:buFontTx/>
              <a:buChar char="-"/>
            </a:pPr>
            <a:r>
              <a:rPr lang="uk-UA" dirty="0"/>
              <a:t>Доповідні записки вчителів;</a:t>
            </a:r>
          </a:p>
          <a:p>
            <a:pPr>
              <a:buFontTx/>
              <a:buChar char="-"/>
            </a:pPr>
            <a:r>
              <a:rPr lang="uk-UA" dirty="0"/>
              <a:t>Акти про відсутність;</a:t>
            </a:r>
          </a:p>
          <a:p>
            <a:pPr>
              <a:buFontTx/>
              <a:buChar char="-"/>
            </a:pPr>
            <a:r>
              <a:rPr lang="uk-UA" dirty="0"/>
              <a:t>Електронні листи батькам (збережені);</a:t>
            </a:r>
          </a:p>
          <a:p>
            <a:pPr>
              <a:buFontTx/>
              <a:buChar char="-"/>
            </a:pPr>
            <a:r>
              <a:rPr lang="uk-UA" dirty="0"/>
              <a:t>Звернення до Служби у справах дітей</a:t>
            </a:r>
            <a:r>
              <a:rPr lang="uk-UA" dirty="0" smtClean="0"/>
              <a:t>.</a:t>
            </a:r>
          </a:p>
          <a:p>
            <a:pPr marL="0" indent="0">
              <a:buNone/>
            </a:pPr>
            <a:endParaRPr lang="uk-UA" dirty="0"/>
          </a:p>
          <a:p>
            <a:r>
              <a:rPr lang="uk-UA" b="1" dirty="0" smtClean="0"/>
              <a:t>Дії</a:t>
            </a:r>
            <a:r>
              <a:rPr lang="uk-UA" dirty="0" smtClean="0"/>
              <a:t> </a:t>
            </a:r>
          </a:p>
          <a:p>
            <a:pPr>
              <a:buFontTx/>
              <a:buChar char="-"/>
            </a:pPr>
            <a:r>
              <a:rPr lang="uk-UA" dirty="0" smtClean="0"/>
              <a:t>Рішення педагогічної ради</a:t>
            </a:r>
          </a:p>
          <a:p>
            <a:pPr>
              <a:buFontTx/>
              <a:buChar char="-"/>
            </a:pPr>
            <a:r>
              <a:rPr lang="uk-UA" dirty="0" smtClean="0"/>
              <a:t>Повідомлення за місцем реєстрації протягом 1 дня;</a:t>
            </a:r>
          </a:p>
          <a:p>
            <a:pPr>
              <a:buFontTx/>
              <a:buChar char="-"/>
            </a:pPr>
            <a:r>
              <a:rPr lang="uk-UA" dirty="0" smtClean="0"/>
              <a:t>Особова справа залишається в закладі освіти.</a:t>
            </a:r>
            <a:endParaRPr lang="uk-UA" dirty="0"/>
          </a:p>
          <a:p>
            <a:endParaRPr lang="uk-UA" dirty="0"/>
          </a:p>
          <a:p>
            <a:r>
              <a:rPr lang="uk-UA" b="1" dirty="0" smtClean="0"/>
              <a:t>Повернення до закладу освіти</a:t>
            </a:r>
          </a:p>
          <a:p>
            <a:pPr>
              <a:buFontTx/>
              <a:buChar char="-"/>
            </a:pPr>
            <a:r>
              <a:rPr lang="uk-UA" dirty="0" smtClean="0"/>
              <a:t>Заява батьків;</a:t>
            </a:r>
          </a:p>
          <a:p>
            <a:pPr>
              <a:buFontTx/>
              <a:buChar char="-"/>
            </a:pPr>
            <a:r>
              <a:rPr lang="uk-UA" dirty="0" smtClean="0"/>
              <a:t>Дитина зараховується до того класу, де б вона навчалася якби не переривала навчання.</a:t>
            </a:r>
            <a:endParaRPr lang="uk-UA" dirty="0"/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202323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ОСОБЛИВИЙ ВИПАДОК</a:t>
            </a:r>
            <a:endParaRPr lang="uk-UA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25963"/>
          </a:xfrm>
        </p:spPr>
        <p:txBody>
          <a:bodyPr/>
          <a:lstStyle/>
          <a:p>
            <a:r>
              <a:rPr lang="ru-RU" b="1" dirty="0" err="1"/>
              <a:t>Залишення</a:t>
            </a:r>
            <a:r>
              <a:rPr lang="ru-RU" b="1" dirty="0"/>
              <a:t> на </a:t>
            </a:r>
            <a:r>
              <a:rPr lang="ru-RU" b="1" dirty="0" err="1"/>
              <a:t>повторний</a:t>
            </a:r>
            <a:r>
              <a:rPr lang="ru-RU" b="1" dirty="0"/>
              <a:t> курс:</a:t>
            </a:r>
            <a:r>
              <a:rPr lang="ru-RU" dirty="0"/>
              <a:t> </a:t>
            </a:r>
            <a:r>
              <a:rPr lang="ru-RU" dirty="0" err="1"/>
              <a:t>Можливе</a:t>
            </a:r>
            <a:r>
              <a:rPr lang="ru-RU" dirty="0"/>
              <a:t> для </a:t>
            </a:r>
            <a:r>
              <a:rPr lang="ru-RU" dirty="0" err="1"/>
              <a:t>учнів</a:t>
            </a:r>
            <a:r>
              <a:rPr lang="ru-RU" dirty="0"/>
              <a:t> 1–2 </a:t>
            </a:r>
            <a:r>
              <a:rPr lang="ru-RU" dirty="0" err="1"/>
              <a:t>класів</a:t>
            </a:r>
            <a:r>
              <a:rPr lang="ru-RU" dirty="0"/>
              <a:t> (один раз за </a:t>
            </a:r>
            <a:r>
              <a:rPr lang="ru-RU" dirty="0" err="1"/>
              <a:t>рівень</a:t>
            </a:r>
            <a:r>
              <a:rPr lang="ru-RU" dirty="0"/>
              <a:t> </a:t>
            </a:r>
            <a:r>
              <a:rPr lang="ru-RU" dirty="0" err="1"/>
              <a:t>початкової</a:t>
            </a:r>
            <a:r>
              <a:rPr lang="ru-RU" dirty="0"/>
              <a:t> </a:t>
            </a:r>
            <a:r>
              <a:rPr lang="ru-RU" dirty="0" err="1"/>
              <a:t>освіти</a:t>
            </a:r>
            <a:r>
              <a:rPr lang="ru-RU" dirty="0"/>
              <a:t>) та 3–10 </a:t>
            </a:r>
            <a:r>
              <a:rPr lang="ru-RU" dirty="0" err="1"/>
              <a:t>класів</a:t>
            </a:r>
            <a:r>
              <a:rPr lang="ru-RU" dirty="0"/>
              <a:t> (один раз за </a:t>
            </a:r>
            <a:r>
              <a:rPr lang="ru-RU" dirty="0" err="1"/>
              <a:t>період</a:t>
            </a:r>
            <a:r>
              <a:rPr lang="ru-RU" dirty="0"/>
              <a:t> </a:t>
            </a:r>
            <a:r>
              <a:rPr lang="ru-RU" dirty="0" err="1"/>
              <a:t>навчання</a:t>
            </a:r>
            <a:r>
              <a:rPr lang="ru-RU" dirty="0"/>
              <a:t>, </a:t>
            </a:r>
            <a:r>
              <a:rPr lang="ru-RU" dirty="0" err="1"/>
              <a:t>лише</a:t>
            </a:r>
            <a:r>
              <a:rPr lang="ru-RU" dirty="0"/>
              <a:t> </a:t>
            </a:r>
            <a:r>
              <a:rPr lang="ru-RU" dirty="0" err="1"/>
              <a:t>під</a:t>
            </a:r>
            <a:r>
              <a:rPr lang="ru-RU" dirty="0"/>
              <a:t> час </a:t>
            </a:r>
            <a:r>
              <a:rPr lang="ru-RU" dirty="0" err="1"/>
              <a:t>воєнного</a:t>
            </a:r>
            <a:r>
              <a:rPr lang="ru-RU" dirty="0"/>
              <a:t> стану) </a:t>
            </a:r>
            <a:r>
              <a:rPr lang="ru-RU" dirty="0" err="1" smtClean="0"/>
              <a:t>виключно</a:t>
            </a:r>
            <a:r>
              <a:rPr lang="ru-RU" dirty="0"/>
              <a:t> </a:t>
            </a:r>
            <a:r>
              <a:rPr lang="ru-RU" dirty="0" smtClean="0"/>
              <a:t>за</a:t>
            </a:r>
            <a:r>
              <a:rPr lang="ru-RU" dirty="0"/>
              <a:t> </a:t>
            </a:r>
            <a:r>
              <a:rPr lang="ru-RU" b="1" dirty="0" err="1"/>
              <a:t>письмовим</a:t>
            </a:r>
            <a:r>
              <a:rPr lang="ru-RU" dirty="0"/>
              <a:t> </a:t>
            </a:r>
            <a:r>
              <a:rPr lang="ru-RU" b="1" dirty="0" err="1"/>
              <a:t>зверненням</a:t>
            </a:r>
            <a:r>
              <a:rPr lang="ru-RU" b="1" dirty="0"/>
              <a:t> </a:t>
            </a:r>
            <a:r>
              <a:rPr lang="ru-RU" b="1" dirty="0" err="1"/>
              <a:t>батьків</a:t>
            </a:r>
            <a:r>
              <a:rPr lang="ru-RU" dirty="0"/>
              <a:t>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53184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Нагородження учнів</a:t>
            </a:r>
            <a:endParaRPr lang="uk-UA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b="1" dirty="0"/>
              <a:t>Свідоцтва з відзнакою:</a:t>
            </a:r>
            <a:r>
              <a:rPr lang="uk-UA" dirty="0"/>
              <a:t> Видаються учням 9-х та 11-х класів, які мають результати високого рівня (10–12 балів) з усіх предметів. Коригування оцінок </a:t>
            </a:r>
            <a:r>
              <a:rPr lang="uk-UA" b="1" dirty="0"/>
              <a:t>не дає підстав</a:t>
            </a:r>
            <a:r>
              <a:rPr lang="uk-UA" dirty="0"/>
              <a:t> для отримання свідоцтва з відзнакою</a:t>
            </a:r>
            <a:r>
              <a:rPr lang="uk-UA" dirty="0" smtClean="0"/>
              <a:t>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8001715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ПЕРСОНАЛЬНА ВІДПОВІДАЛЬНІСТЬ КЕРІВНИКІВ</a:t>
            </a:r>
            <a:endParaRPr lang="uk-UA" sz="28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FontTx/>
              <a:buChar char="-"/>
            </a:pPr>
            <a:r>
              <a:rPr lang="uk-UA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за облік і видачу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свідоцтв про базову загальну середню освіту, свідоцтв про базову загальну середню освіту з відзнакою, свідоцтв про повну загальну середню освіту, свідоцтв з відзнакою про повну загальну середню освіту, додатків до документів про освіту, Похвальних грамот «За особливі досягнення у вивченні окремих предметів», Похвальних листів «За високі досягнення у навчанні». 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uk-UA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за оформлення додатків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до свідоцтв про повну загальну середню освіту та додатків до свідоцтв про базову загальну середню освіту.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458847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517632" cy="1143000"/>
          </a:xfrm>
        </p:spPr>
        <p:txBody>
          <a:bodyPr>
            <a:noAutofit/>
          </a:bodyPr>
          <a:lstStyle/>
          <a:p>
            <a:r>
              <a:rPr lang="uk-UA" altLang="ru-RU" sz="3600" b="1" u="sng" dirty="0">
                <a:solidFill>
                  <a:srgbClr val="2B259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У додаток  до  свідоцтва</a:t>
            </a:r>
            <a:r>
              <a:rPr lang="uk-UA" altLang="ru-RU" sz="3600" b="1" dirty="0">
                <a:solidFill>
                  <a:srgbClr val="2B259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про базову загальну середню освіту заносяться:</a:t>
            </a:r>
            <a:endParaRPr lang="uk-UA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  <a:buNone/>
            </a:pPr>
            <a:r>
              <a:rPr lang="uk-UA" altLang="ru-RU" b="1" dirty="0">
                <a:latin typeface="Times New Roman" pitchFamily="18" charset="0"/>
                <a:cs typeface="Times New Roman" pitchFamily="18" charset="0"/>
              </a:rPr>
              <a:t>усі предмети інваріантної та варіативної частини робочого навчального плану основної школи;</a:t>
            </a:r>
          </a:p>
          <a:p>
            <a:pPr>
              <a:lnSpc>
                <a:spcPct val="80000"/>
              </a:lnSpc>
              <a:buNone/>
            </a:pPr>
            <a:endParaRPr lang="uk-UA" alt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uk-UA" altLang="ru-RU" b="1" dirty="0">
                <a:latin typeface="Times New Roman" pitchFamily="18" charset="0"/>
                <a:cs typeface="Times New Roman" pitchFamily="18" charset="0"/>
              </a:rPr>
              <a:t>  - бали за державну підсумкову атестацію – позначка “звільнений (а)”;</a:t>
            </a:r>
          </a:p>
          <a:p>
            <a:pPr>
              <a:lnSpc>
                <a:spcPct val="80000"/>
              </a:lnSpc>
              <a:buNone/>
            </a:pPr>
            <a:endParaRPr lang="uk-UA" alt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uk-UA" altLang="ru-RU" b="1" dirty="0">
                <a:latin typeface="Times New Roman" pitchFamily="18" charset="0"/>
                <a:cs typeface="Times New Roman" pitchFamily="18" charset="0"/>
              </a:rPr>
              <a:t>  - середній бал документа про базову загальну середню освіту (середнє арифметичне річних оцінок з усіх предметів, виставлених у додатку до документа, та оцінок, отриманих за державну підсумкову атестацію) – </a:t>
            </a:r>
            <a:r>
              <a:rPr lang="uk-UA" altLang="ru-RU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лист МОНУ від 28.04.2012 № 1/9-326</a:t>
            </a:r>
            <a:endParaRPr lang="ru-RU" altLang="ru-RU" b="1" dirty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185490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altLang="ru-RU" sz="3200" b="1" u="sng" dirty="0">
                <a:solidFill>
                  <a:srgbClr val="2B259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У додатки до свідоцтва </a:t>
            </a:r>
            <a:r>
              <a:rPr lang="uk-UA" altLang="ru-RU" sz="3200" b="1" dirty="0">
                <a:solidFill>
                  <a:srgbClr val="2B259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про повну загальну середню освіту заносяться:</a:t>
            </a: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uk-UA" altLang="ru-RU" b="1" dirty="0">
                <a:latin typeface="Times New Roman" pitchFamily="18" charset="0"/>
                <a:cs typeface="Times New Roman" pitchFamily="18" charset="0"/>
              </a:rPr>
              <a:t>усі предмети інваріантної та варіативної складових навчального плану старшої школи</a:t>
            </a:r>
          </a:p>
          <a:p>
            <a:pPr>
              <a:buNone/>
            </a:pPr>
            <a:endParaRPr lang="uk-UA" alt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altLang="ru-RU" b="1" dirty="0">
                <a:latin typeface="Times New Roman" pitchFamily="18" charset="0"/>
                <a:cs typeface="Times New Roman" pitchFamily="18" charset="0"/>
              </a:rPr>
              <a:t>  - бали за державну підсумкову атестацію – позначка “звільнений (а)”</a:t>
            </a:r>
          </a:p>
          <a:p>
            <a:pPr>
              <a:buNone/>
            </a:pPr>
            <a:endParaRPr lang="uk-UA" alt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altLang="ru-RU" b="1" dirty="0">
                <a:latin typeface="Times New Roman" pitchFamily="18" charset="0"/>
                <a:cs typeface="Times New Roman" pitchFamily="18" charset="0"/>
              </a:rPr>
              <a:t>  - середній бал документа про повну загальну середню освіту   </a:t>
            </a:r>
            <a:r>
              <a:rPr lang="uk-UA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відмінено</a:t>
            </a:r>
            <a:r>
              <a:rPr lang="uk-UA" altLang="ru-RU" b="1" dirty="0">
                <a:latin typeface="Times New Roman" pitchFamily="18" charset="0"/>
                <a:cs typeface="Times New Roman" pitchFamily="18" charset="0"/>
              </a:rPr>
              <a:t> (Лист МОН  України від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20.06.2018  № 1/9-399 «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Щодо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середнього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бала документа про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повну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загальну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середню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освіту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»)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697432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Зарахування учнів до 1 класу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Постанови Головного державного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санітарного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лікаря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України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«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допускати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прийом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школи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молодше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8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місяців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  з 1 вересня 2025 року кількість учнів у 1 класі становить 24 учні.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684452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Нововведення</a:t>
            </a:r>
            <a:endParaRPr lang="uk-UA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b="1" dirty="0">
                <a:solidFill>
                  <a:srgbClr val="FF0000"/>
                </a:solidFill>
              </a:rPr>
              <a:t>18.12.2025 року </a:t>
            </a:r>
            <a:r>
              <a:rPr lang="uk-UA" dirty="0" smtClean="0"/>
              <a:t>Прийнятий </a:t>
            </a:r>
            <a:r>
              <a:rPr lang="uk-UA" dirty="0"/>
              <a:t>Закон України «Про академічну доброчесність» </a:t>
            </a:r>
          </a:p>
          <a:p>
            <a:r>
              <a:rPr lang="uk-UA" dirty="0" smtClean="0"/>
              <a:t>Наказ МОН від 11.02.2026 № 243 «Про затвердження Типових правил доступу і перебування учасників освітнього процесу та інших осіб на території та в приміщенні закладу загальної середньої освіти» (заклад розробляє правила, схвалюють на загальних зборах, погоджують із засновником, затверджують керівником)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29814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Autofit/>
          </a:bodyPr>
          <a:lstStyle/>
          <a:p>
            <a:r>
              <a:rPr lang="uk-UA" altLang="ru-RU" sz="3600" b="1" dirty="0">
                <a:solidFill>
                  <a:srgbClr val="2B259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Закон України «Про повну загальну середню освіту»</a:t>
            </a:r>
            <a:r>
              <a:rPr lang="uk-UA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435280" cy="4785395"/>
          </a:xfrm>
        </p:spPr>
        <p:txBody>
          <a:bodyPr/>
          <a:lstStyle/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Розділ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ПРИКІНЦЕВІ ТА ПЕРЕХІДНІ ПОЛОЖЕННЯ</a:t>
            </a:r>
          </a:p>
          <a:p>
            <a:pPr marL="0" indent="0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14)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здобувачі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завершують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кожен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рівень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повної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загальної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середньої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у 2021/2022, 2022/2023, 2023/2024, 2024/2025, 2025/2026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навчальних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роках,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звільняються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проходження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державної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підсумкової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атестації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uk-UA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Особливості оцінювання</a:t>
            </a:r>
            <a:endParaRPr lang="uk-UA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uk-UA" dirty="0" smtClean="0"/>
              <a:t>Сімейна форма навчання (4 учні нашої громади: КЗ «</a:t>
            </a:r>
            <a:r>
              <a:rPr lang="uk-UA" dirty="0" err="1" smtClean="0"/>
              <a:t>Гришівський</a:t>
            </a:r>
            <a:r>
              <a:rPr lang="uk-UA" dirty="0" smtClean="0"/>
              <a:t> ліцей» – 1 учень; КЗ «Костянтинівський ліцей» – 1 учень; КЗ «</a:t>
            </a:r>
            <a:r>
              <a:rPr lang="uk-UA" dirty="0" err="1" smtClean="0"/>
              <a:t>Сахновщинський</a:t>
            </a:r>
            <a:r>
              <a:rPr lang="uk-UA" dirty="0" smtClean="0"/>
              <a:t> ліцей №1» – 2 учні.)</a:t>
            </a:r>
          </a:p>
          <a:p>
            <a:r>
              <a:rPr lang="uk-UA" dirty="0" smtClean="0"/>
              <a:t>Учні, що навчаються за сімейною формою проходять підсумкове оцінювання (семестрове та річне, що здійснюється за результатами семестрового) 2 рази на рік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25305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Особливості оцінювання учнів</a:t>
            </a:r>
            <a:endParaRPr lang="uk-UA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uk-UA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Семестрове оцінювання</a:t>
            </a: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Семестрове оцінювання залежно від ситуації, можна проводити  за результатами:</a:t>
            </a:r>
          </a:p>
          <a:p>
            <a:pPr>
              <a:buFontTx/>
              <a:buChar char="-"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тематичного, поточного;</a:t>
            </a:r>
          </a:p>
          <a:p>
            <a:pPr>
              <a:buFontTx/>
              <a:buChar char="-"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Підсумкового оцінювання за семестр (письмові контрольні, тестування, діагностичні роботи, усна співбесіда тощо);</a:t>
            </a:r>
          </a:p>
          <a:p>
            <a:pPr>
              <a:buFontTx/>
              <a:buChar char="-"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Рекомендовано зараховувати всі оцінки, які учень отримав упродовж цього семестру незалежно від форми здобуття освіти.</a:t>
            </a:r>
          </a:p>
          <a:p>
            <a:r>
              <a:rPr lang="uk-UA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Річне оцінювання</a:t>
            </a: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На основі семестрових або скоригованих семестрових оцінок;</a:t>
            </a: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За результатами ІІ семестру;</a:t>
            </a: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За результатами І семестру, з урахуванням поточного оцінювання в ІІ семестрі (за його наявності)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alt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Терміни </a:t>
            </a:r>
            <a:r>
              <a:rPr lang="uk-UA" alt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семестрового</a:t>
            </a:r>
            <a:r>
              <a:rPr lang="uk-UA" alt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uk-UA" alt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alt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  річного оцінювання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4572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Виставлення  балів семестрового та річного оцінювання учням</a:t>
            </a:r>
          </a:p>
          <a:p>
            <a:pPr marL="4572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3 (2) - 4-х класів: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пізніше ніж за 5 днів </a:t>
            </a:r>
          </a:p>
          <a:p>
            <a:pPr marL="45720" indent="0" algn="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закінчення навчального року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5 – </a:t>
            </a:r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 </a:t>
            </a:r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класів</a:t>
            </a:r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раніше ніж через 3 дні </a:t>
            </a:r>
          </a:p>
          <a:p>
            <a:pPr marL="45720" indent="0" algn="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після виставлення семестрових </a:t>
            </a:r>
          </a:p>
          <a:p>
            <a:pPr marL="45720" indent="0" algn="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з урахуванням часу </a:t>
            </a:r>
          </a:p>
          <a:p>
            <a:pPr marL="45720" indent="0" algn="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вирішення спірних питань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70650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Особливості оцінювання</a:t>
            </a:r>
            <a:endParaRPr lang="uk-UA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Річні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оцінки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(за заявою батьків) можуть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підлягати </a:t>
            </a:r>
            <a:r>
              <a:rPr lang="uk-UA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коригуванню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 (заклад обирає за яким наказом буде здійснюватися коригування оцінок)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Семестрова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(наказ МОН України від 03.06.2008 № 496  Інструкція з ведення класного журналу учнів 5-11 (12)-х класів загальноосвітніх навчальних закладів) </a:t>
            </a:r>
          </a:p>
          <a:p>
            <a:r>
              <a:rPr lang="uk-UA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Річна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(наказ МОН України від 14.07.2015 № 762 Порядок переведення учнів закладу загальної середньої освіти на наступний рік навчання)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>
                <a:solidFill>
                  <a:srgbClr val="FF0000"/>
                </a:solidFill>
              </a:rPr>
              <a:t>Зарахування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результатів</a:t>
            </a:r>
            <a:r>
              <a:rPr lang="ru-RU" b="1" dirty="0">
                <a:solidFill>
                  <a:srgbClr val="FF0000"/>
                </a:solidFill>
              </a:rPr>
              <a:t>, </a:t>
            </a:r>
            <a:r>
              <a:rPr lang="ru-RU" b="1" dirty="0" err="1">
                <a:solidFill>
                  <a:srgbClr val="FF0000"/>
                </a:solidFill>
              </a:rPr>
              <a:t>отриманих</a:t>
            </a:r>
            <a:r>
              <a:rPr lang="ru-RU" b="1" dirty="0">
                <a:solidFill>
                  <a:srgbClr val="FF0000"/>
                </a:solidFill>
              </a:rPr>
              <a:t> за кордоном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uk-UA" dirty="0"/>
              <a:t>Це питання регулюється </a:t>
            </a:r>
            <a:r>
              <a:rPr lang="uk-UA" u="sng" dirty="0">
                <a:hlinkClick r:id="rId2"/>
              </a:rPr>
              <a:t>постановою Кабінету Міністрів №734 від червня 2025 року</a:t>
            </a:r>
            <a:r>
              <a:rPr lang="uk-UA" dirty="0"/>
              <a:t>.</a:t>
            </a:r>
          </a:p>
          <a:p>
            <a:r>
              <a:rPr lang="uk-UA" b="1" dirty="0"/>
              <a:t>Процедура:</a:t>
            </a:r>
            <a:r>
              <a:rPr lang="uk-UA" dirty="0"/>
              <a:t> Визнання результатів відбувається на підставі </a:t>
            </a:r>
            <a:r>
              <a:rPr lang="uk-UA" b="1" dirty="0"/>
              <a:t>заяви батьків</a:t>
            </a:r>
            <a:r>
              <a:rPr lang="uk-UA" dirty="0"/>
              <a:t> (у довільній формі, </a:t>
            </a:r>
            <a:r>
              <a:rPr lang="uk-UA" dirty="0" err="1"/>
              <a:t>паперово</a:t>
            </a:r>
            <a:r>
              <a:rPr lang="uk-UA" dirty="0"/>
              <a:t> або </a:t>
            </a:r>
            <a:r>
              <a:rPr lang="uk-UA" dirty="0" err="1"/>
              <a:t>електронно</a:t>
            </a:r>
            <a:r>
              <a:rPr lang="uk-UA" dirty="0"/>
              <a:t>) та копій документів із закордонної </a:t>
            </a:r>
            <a:r>
              <a:rPr lang="uk-UA" dirty="0" smtClean="0"/>
              <a:t>школи (</a:t>
            </a:r>
            <a:r>
              <a:rPr lang="uk-UA" b="1" dirty="0" smtClean="0"/>
              <a:t>визнання відбувається до завершення семестрового оцінювання</a:t>
            </a:r>
            <a:r>
              <a:rPr lang="uk-UA" dirty="0" smtClean="0"/>
              <a:t>).</a:t>
            </a:r>
            <a:endParaRPr lang="uk-UA" dirty="0"/>
          </a:p>
          <a:p>
            <a:r>
              <a:rPr lang="uk-UA" b="1" dirty="0"/>
              <a:t>Механізм:</a:t>
            </a:r>
            <a:r>
              <a:rPr lang="uk-UA" dirty="0"/>
              <a:t> Якщо дитина здобувала формальну освіту, результати не потребують переоцінювання. Вони зараховуються шляхом</a:t>
            </a:r>
            <a:r>
              <a:rPr lang="uk-UA" b="1" dirty="0"/>
              <a:t> співвіднесення шкали оцінювання</a:t>
            </a:r>
            <a:r>
              <a:rPr lang="uk-UA" dirty="0"/>
              <a:t> за методичними рекомендаціями (наказ МОН №1162 від 20.08.2025).</a:t>
            </a:r>
          </a:p>
          <a:p>
            <a:r>
              <a:rPr lang="uk-UA" b="1" dirty="0">
                <a:solidFill>
                  <a:srgbClr val="FF0000"/>
                </a:solidFill>
              </a:rPr>
              <a:t>Українознавчий компонент:</a:t>
            </a:r>
            <a:r>
              <a:rPr lang="uk-UA" dirty="0">
                <a:solidFill>
                  <a:srgbClr val="FF0000"/>
                </a:solidFill>
              </a:rPr>
              <a:t> Оцінки з предметів українознавчого циклу, здобуті шляхом неформальної освіти, зараховуються без додаткового оцінювання, якщо суб'єкт освітньої діяльності зареєстрований в системі </a:t>
            </a:r>
            <a:r>
              <a:rPr lang="en-US" b="1" dirty="0">
                <a:solidFill>
                  <a:srgbClr val="FF0000"/>
                </a:solidFill>
              </a:rPr>
              <a:t>AIKOM</a:t>
            </a:r>
            <a:r>
              <a:rPr lang="en-US" dirty="0">
                <a:solidFill>
                  <a:srgbClr val="FF0000"/>
                </a:solidFill>
              </a:rPr>
              <a:t>.</a:t>
            </a:r>
          </a:p>
          <a:p>
            <a:r>
              <a:rPr lang="uk-UA" b="1" dirty="0"/>
              <a:t>Відсутність документів:</a:t>
            </a:r>
            <a:r>
              <a:rPr lang="uk-UA" dirty="0"/>
              <a:t> Якщо ідентифікувати результати неможливо, у закладі створюється комісія, яка проводить оцінювання на загальних засадах.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36313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uk-UA" alt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Переведення учнів на наступний рік навчання</a:t>
            </a:r>
            <a:r>
              <a:rPr lang="uk-UA" altLang="ru-RU" sz="4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altLang="ru-RU" sz="4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 fontScale="92500"/>
          </a:bodyPr>
          <a:lstStyle/>
          <a:p>
            <a:r>
              <a:rPr lang="ru-RU" b="1" dirty="0" err="1"/>
              <a:t>Документальне</a:t>
            </a:r>
            <a:r>
              <a:rPr lang="ru-RU" b="1" dirty="0"/>
              <a:t> </a:t>
            </a:r>
            <a:r>
              <a:rPr lang="ru-RU" b="1" dirty="0" err="1"/>
              <a:t>оформлення</a:t>
            </a:r>
            <a:r>
              <a:rPr lang="ru-RU" b="1" dirty="0"/>
              <a:t>:</a:t>
            </a:r>
            <a:r>
              <a:rPr lang="ru-RU" dirty="0"/>
              <a:t> </a:t>
            </a:r>
            <a:r>
              <a:rPr lang="ru-RU" dirty="0" err="1"/>
              <a:t>Рішення</a:t>
            </a:r>
            <a:r>
              <a:rPr lang="ru-RU" dirty="0"/>
              <a:t> </a:t>
            </a:r>
            <a:r>
              <a:rPr lang="ru-RU" dirty="0" err="1"/>
              <a:t>приймає</a:t>
            </a:r>
            <a:r>
              <a:rPr lang="ru-RU" dirty="0"/>
              <a:t> </a:t>
            </a:r>
            <a:r>
              <a:rPr lang="ru-RU" dirty="0" err="1"/>
              <a:t>педагогічна</a:t>
            </a:r>
            <a:r>
              <a:rPr lang="ru-RU" dirty="0"/>
              <a:t> рада, </a:t>
            </a:r>
            <a:r>
              <a:rPr lang="ru-RU" dirty="0" err="1"/>
              <a:t>після</a:t>
            </a:r>
            <a:r>
              <a:rPr lang="ru-RU" dirty="0"/>
              <a:t> </a:t>
            </a:r>
            <a:r>
              <a:rPr lang="ru-RU" dirty="0" err="1"/>
              <a:t>чого</a:t>
            </a:r>
            <a:r>
              <a:rPr lang="ru-RU" dirty="0"/>
              <a:t> </a:t>
            </a:r>
            <a:r>
              <a:rPr lang="ru-RU" dirty="0" err="1"/>
              <a:t>видається</a:t>
            </a:r>
            <a:r>
              <a:rPr lang="ru-RU" dirty="0"/>
              <a:t> наказ </a:t>
            </a:r>
            <a:r>
              <a:rPr lang="ru-RU" dirty="0" err="1"/>
              <a:t>керівника</a:t>
            </a:r>
            <a:r>
              <a:rPr lang="ru-RU" dirty="0"/>
              <a:t>. Наказ </a:t>
            </a:r>
            <a:r>
              <a:rPr lang="ru-RU" dirty="0" err="1"/>
              <a:t>має</a:t>
            </a:r>
            <a:r>
              <a:rPr lang="ru-RU" dirty="0"/>
              <a:t> бути </a:t>
            </a:r>
            <a:r>
              <a:rPr lang="ru-RU" dirty="0" err="1"/>
              <a:t>оприлюднений</a:t>
            </a:r>
            <a:r>
              <a:rPr lang="ru-RU" dirty="0"/>
              <a:t> на </a:t>
            </a:r>
            <a:r>
              <a:rPr lang="ru-RU" dirty="0" err="1"/>
              <a:t>сайті</a:t>
            </a:r>
            <a:r>
              <a:rPr lang="ru-RU" dirty="0"/>
              <a:t> та </a:t>
            </a:r>
            <a:r>
              <a:rPr lang="ru-RU" dirty="0" err="1"/>
              <a:t>стенді</a:t>
            </a:r>
            <a:r>
              <a:rPr lang="ru-RU" dirty="0"/>
              <a:t> закладу </a:t>
            </a:r>
            <a:r>
              <a:rPr lang="ru-RU" dirty="0" err="1"/>
              <a:t>протягом</a:t>
            </a:r>
            <a:r>
              <a:rPr lang="ru-RU" dirty="0"/>
              <a:t> </a:t>
            </a:r>
            <a:r>
              <a:rPr lang="ru-RU" b="1" dirty="0"/>
              <a:t>5 </a:t>
            </a:r>
            <a:r>
              <a:rPr lang="ru-RU" b="1" dirty="0" err="1"/>
              <a:t>робочих</a:t>
            </a:r>
            <a:r>
              <a:rPr lang="ru-RU" b="1" dirty="0"/>
              <a:t> </a:t>
            </a:r>
            <a:r>
              <a:rPr lang="ru-RU" b="1" dirty="0" err="1"/>
              <a:t>днів</a:t>
            </a:r>
            <a:r>
              <a:rPr lang="ru-RU" dirty="0"/>
              <a:t>. Для </a:t>
            </a:r>
            <a:r>
              <a:rPr lang="ru-RU" dirty="0" err="1"/>
              <a:t>дотримання</a:t>
            </a:r>
            <a:r>
              <a:rPr lang="ru-RU" dirty="0"/>
              <a:t> </a:t>
            </a:r>
            <a:r>
              <a:rPr lang="ru-RU" dirty="0" err="1"/>
              <a:t>захисту</a:t>
            </a:r>
            <a:r>
              <a:rPr lang="ru-RU" dirty="0"/>
              <a:t> </a:t>
            </a:r>
            <a:r>
              <a:rPr lang="ru-RU" dirty="0" err="1"/>
              <a:t>персональних</a:t>
            </a:r>
            <a:r>
              <a:rPr lang="ru-RU" dirty="0"/>
              <a:t> </a:t>
            </a:r>
            <a:r>
              <a:rPr lang="ru-RU" dirty="0" err="1"/>
              <a:t>даних</a:t>
            </a:r>
            <a:r>
              <a:rPr lang="ru-RU" dirty="0"/>
              <a:t> у </a:t>
            </a:r>
            <a:r>
              <a:rPr lang="ru-RU" dirty="0" err="1"/>
              <a:t>публічному</a:t>
            </a:r>
            <a:r>
              <a:rPr lang="ru-RU" dirty="0"/>
              <a:t> </a:t>
            </a:r>
            <a:r>
              <a:rPr lang="ru-RU" dirty="0" err="1"/>
              <a:t>доступі</a:t>
            </a:r>
            <a:r>
              <a:rPr lang="ru-RU" dirty="0"/>
              <a:t> </a:t>
            </a:r>
            <a:r>
              <a:rPr lang="ru-RU" dirty="0" err="1"/>
              <a:t>зазначаються</a:t>
            </a:r>
            <a:r>
              <a:rPr lang="ru-RU" dirty="0"/>
              <a:t> </a:t>
            </a:r>
            <a:r>
              <a:rPr lang="ru-RU" dirty="0" err="1"/>
              <a:t>лише</a:t>
            </a:r>
            <a:r>
              <a:rPr lang="ru-RU" dirty="0"/>
              <a:t> </a:t>
            </a:r>
            <a:r>
              <a:rPr lang="ru-RU" b="1" dirty="0" err="1"/>
              <a:t>прізвища</a:t>
            </a:r>
            <a:r>
              <a:rPr lang="ru-RU" b="1" dirty="0"/>
              <a:t> </a:t>
            </a:r>
            <a:r>
              <a:rPr lang="ru-RU" b="1" dirty="0" err="1"/>
              <a:t>учнів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uk-UA" alt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(наказ МОНУ від 14.07.2015 № 762 (зі змінами)</a:t>
            </a:r>
            <a:endParaRPr lang="ru-RU" sz="3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76634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uk-UA" alt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Переведення учнів на наступний рік навчання</a:t>
            </a:r>
            <a:r>
              <a:rPr lang="uk-UA" altLang="ru-RU" sz="4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altLang="ru-RU" sz="4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err="1"/>
              <a:t>Випускники</a:t>
            </a:r>
            <a:r>
              <a:rPr lang="ru-RU" b="1" dirty="0"/>
              <a:t> 9-х </a:t>
            </a:r>
            <a:r>
              <a:rPr lang="ru-RU" b="1" dirty="0" err="1"/>
              <a:t>класів</a:t>
            </a:r>
            <a:r>
              <a:rPr lang="ru-RU" b="1" dirty="0"/>
              <a:t>:</a:t>
            </a:r>
            <a:r>
              <a:rPr lang="ru-RU" dirty="0"/>
              <a:t> </a:t>
            </a:r>
            <a:r>
              <a:rPr lang="ru-RU" dirty="0" err="1"/>
              <a:t>Учні</a:t>
            </a:r>
            <a:r>
              <a:rPr lang="ru-RU" dirty="0"/>
              <a:t> </a:t>
            </a:r>
            <a:r>
              <a:rPr lang="ru-RU" dirty="0" err="1"/>
              <a:t>переводяться</a:t>
            </a:r>
            <a:r>
              <a:rPr lang="ru-RU" dirty="0"/>
              <a:t> до 10-го </a:t>
            </a:r>
            <a:r>
              <a:rPr lang="ru-RU" dirty="0" err="1"/>
              <a:t>класу</a:t>
            </a:r>
            <a:r>
              <a:rPr lang="ru-RU" dirty="0"/>
              <a:t> того самого закладу. Для </a:t>
            </a:r>
            <a:r>
              <a:rPr lang="ru-RU" dirty="0" err="1"/>
              <a:t>відрахування</a:t>
            </a:r>
            <a:r>
              <a:rPr lang="ru-RU" dirty="0"/>
              <a:t> (</a:t>
            </a:r>
            <a:r>
              <a:rPr lang="ru-RU" dirty="0" err="1"/>
              <a:t>випуску</a:t>
            </a:r>
            <a:r>
              <a:rPr lang="ru-RU" dirty="0"/>
              <a:t>) </a:t>
            </a:r>
            <a:r>
              <a:rPr lang="ru-RU" dirty="0" err="1"/>
              <a:t>учня</a:t>
            </a:r>
            <a:r>
              <a:rPr lang="ru-RU" dirty="0"/>
              <a:t> з метою </a:t>
            </a:r>
            <a:r>
              <a:rPr lang="ru-RU" dirty="0" err="1"/>
              <a:t>вступу</a:t>
            </a:r>
            <a:r>
              <a:rPr lang="ru-RU" dirty="0"/>
              <a:t> до </a:t>
            </a:r>
            <a:r>
              <a:rPr lang="ru-RU" dirty="0" err="1"/>
              <a:t>іншого</a:t>
            </a:r>
            <a:r>
              <a:rPr lang="ru-RU" dirty="0"/>
              <a:t> закладу батьки </a:t>
            </a:r>
            <a:r>
              <a:rPr lang="ru-RU" dirty="0" err="1"/>
              <a:t>мають</a:t>
            </a:r>
            <a:r>
              <a:rPr lang="ru-RU" dirty="0"/>
              <a:t> </a:t>
            </a:r>
            <a:r>
              <a:rPr lang="ru-RU" dirty="0" err="1"/>
              <a:t>надати</a:t>
            </a:r>
            <a:r>
              <a:rPr lang="ru-RU" dirty="0"/>
              <a:t> </a:t>
            </a:r>
            <a:r>
              <a:rPr lang="ru-RU" b="1" dirty="0" err="1"/>
              <a:t>довідку</a:t>
            </a:r>
            <a:r>
              <a:rPr lang="ru-RU" b="1" dirty="0"/>
              <a:t> про </a:t>
            </a:r>
            <a:r>
              <a:rPr lang="ru-RU" b="1" dirty="0" err="1"/>
              <a:t>зарахування</a:t>
            </a:r>
            <a:r>
              <a:rPr lang="ru-RU" dirty="0"/>
              <a:t> (до </a:t>
            </a:r>
            <a:r>
              <a:rPr lang="ru-RU" dirty="0" err="1"/>
              <a:t>коледжу</a:t>
            </a:r>
            <a:r>
              <a:rPr lang="ru-RU" dirty="0"/>
              <a:t>, ПТУ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іншої</a:t>
            </a:r>
            <a:r>
              <a:rPr lang="ru-RU" dirty="0"/>
              <a:t> </a:t>
            </a:r>
            <a:r>
              <a:rPr lang="ru-RU" dirty="0" err="1"/>
              <a:t>школи</a:t>
            </a:r>
            <a:r>
              <a:rPr lang="ru-RU" dirty="0" smtClean="0"/>
              <a:t>).</a:t>
            </a:r>
          </a:p>
          <a:p>
            <a:r>
              <a:rPr lang="uk-UA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клас 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(закінчення гімназії) </a:t>
            </a:r>
            <a:r>
              <a:rPr lang="uk-UA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рішення педагогічної ради про вручення документів про освіту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7655660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a313c47b8c95fc77fcac6945e4ad9b7044cbbb"/>
</p:tagLst>
</file>

<file path=ppt/theme/theme1.xml><?xml version="1.0" encoding="utf-8"?>
<a:theme xmlns:a="http://schemas.openxmlformats.org/drawingml/2006/main" name="Тема Office">
  <a:themeElements>
    <a:clrScheme name="Другая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269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839</Words>
  <Application>Microsoft Office PowerPoint</Application>
  <PresentationFormat>Экран (4:3)</PresentationFormat>
  <Paragraphs>101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Закон України «Про повну загальну середню освіту» </vt:lpstr>
      <vt:lpstr>Особливості оцінювання</vt:lpstr>
      <vt:lpstr>Особливості оцінювання учнів</vt:lpstr>
      <vt:lpstr>Терміни семестрового  та  річного оцінювання</vt:lpstr>
      <vt:lpstr>Особливості оцінювання</vt:lpstr>
      <vt:lpstr>Зарахування результатів, отриманих за кордоном</vt:lpstr>
      <vt:lpstr>Переведення учнів на наступний рік навчання </vt:lpstr>
      <vt:lpstr>Переведення учнів на наступний рік навчання </vt:lpstr>
      <vt:lpstr>Відрахування з закладу освіти</vt:lpstr>
      <vt:lpstr>Відсутність дітей  Наказ МОН № 762 від 14.07.2015 п. 7(зі змінами)</vt:lpstr>
      <vt:lpstr>Робота закладу освіти</vt:lpstr>
      <vt:lpstr>ОСОБЛИВИЙ ВИПАДОК</vt:lpstr>
      <vt:lpstr>Нагородження учнів</vt:lpstr>
      <vt:lpstr>ПЕРСОНАЛЬНА ВІДПОВІДАЛЬНІСТЬ КЕРІВНИКІВ</vt:lpstr>
      <vt:lpstr>У додаток  до  свідоцтва  про базову загальну середню освіту заносяться:</vt:lpstr>
      <vt:lpstr>У додатки до свідоцтва про повну загальну середню освіту заносяться:</vt:lpstr>
      <vt:lpstr>Зарахування учнів до 1 класу</vt:lpstr>
      <vt:lpstr>Нововведення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пк</cp:lastModifiedBy>
  <cp:revision>17</cp:revision>
  <dcterms:created xsi:type="dcterms:W3CDTF">2013-08-23T08:38:35Z</dcterms:created>
  <dcterms:modified xsi:type="dcterms:W3CDTF">2026-05-04T11:24:02Z</dcterms:modified>
</cp:coreProperties>
</file>