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6" r:id="rId3"/>
    <p:sldId id="257" r:id="rId4"/>
    <p:sldId id="258" r:id="rId5"/>
    <p:sldId id="259" r:id="rId6"/>
    <p:sldId id="262" r:id="rId7"/>
    <p:sldId id="263" r:id="rId8"/>
    <p:sldId id="268" r:id="rId9"/>
    <p:sldId id="271" r:id="rId10"/>
    <p:sldId id="272" r:id="rId11"/>
    <p:sldId id="273" r:id="rId12"/>
    <p:sldId id="274" r:id="rId13"/>
    <p:sldId id="275" r:id="rId14"/>
    <p:sldId id="260" r:id="rId15"/>
    <p:sldId id="270" r:id="rId16"/>
    <p:sldId id="269" r:id="rId17"/>
  </p:sldIdLst>
  <p:sldSz cx="9144000" cy="6858000" type="screen4x3"/>
  <p:notesSz cx="6797675" cy="9926638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4DAF2-B25C-4420-B6FA-A5710A26B283}" type="datetimeFigureOut">
              <a:rPr lang="uk-UA" smtClean="0"/>
              <a:t>04.05.2026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65BF9-9F61-428A-B9CF-04061C1D849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568554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5F7619-6B3C-4A76-9C35-8996C3651620}" type="datetimeFigureOut">
              <a:rPr lang="uk-UA" smtClean="0"/>
              <a:t>04.05.2026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08060-4409-49CA-B44B-86DDA788C3B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5475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59632" y="404664"/>
            <a:ext cx="7416824" cy="3096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Про </a:t>
            </a:r>
            <a:r>
              <a:rPr kumimoji="0" lang="ru-RU" sz="4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внесення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4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змін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до Порядку </a:t>
            </a:r>
            <a:r>
              <a:rPr kumimoji="0" lang="ru-RU" sz="4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організації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4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інклюзивного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4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навчання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у закладах </a:t>
            </a:r>
            <a:r>
              <a:rPr kumimoji="0" lang="ru-RU" sz="4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загальної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40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середньої</a:t>
            </a:r>
            <a:r>
              <a:rPr kumimoji="0" lang="ru-RU" sz="400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4000" i="0" u="none" strike="noStrike" kern="1200" cap="none" spc="0" normalizeH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освіти</a:t>
            </a:r>
            <a:endParaRPr kumimoji="0" lang="ru-RU" sz="4000" i="0" u="none" strike="noStrike" kern="1200" cap="none" spc="0" normalizeH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aseline="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(Постанова КМУ </a:t>
            </a:r>
            <a:r>
              <a:rPr lang="ru-RU" sz="2400" baseline="0" dirty="0" err="1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від</a:t>
            </a:r>
            <a:r>
              <a:rPr lang="ru-RU" sz="2400" baseline="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 05 лютого 2026 року № 129)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5085184"/>
            <a:ext cx="3763962" cy="64866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/>
              <a:t>Індивідуальний навчальний план</a:t>
            </a:r>
            <a:endParaRPr lang="uk-UA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err="1"/>
              <a:t>І</a:t>
            </a:r>
            <a:r>
              <a:rPr lang="ru-RU" dirty="0" err="1" smtClean="0"/>
              <a:t>ндивідуальний</a:t>
            </a:r>
            <a:r>
              <a:rPr lang="ru-RU" dirty="0" smtClean="0"/>
              <a:t> </a:t>
            </a:r>
            <a:r>
              <a:rPr lang="ru-RU" dirty="0" err="1"/>
              <a:t>навчальний</a:t>
            </a:r>
            <a:r>
              <a:rPr lang="ru-RU" dirty="0"/>
              <a:t> план </a:t>
            </a:r>
            <a:r>
              <a:rPr lang="ru-RU" dirty="0" err="1"/>
              <a:t>складається</a:t>
            </a: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за потреби </a:t>
            </a:r>
            <a:r>
              <a:rPr lang="ru-RU" dirty="0"/>
              <a:t>для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потребують</a:t>
            </a:r>
            <a:r>
              <a:rPr lang="ru-RU" dirty="0"/>
              <a:t> II–V </a:t>
            </a:r>
            <a:r>
              <a:rPr lang="ru-RU" dirty="0" err="1"/>
              <a:t>рівня</a:t>
            </a:r>
            <a:r>
              <a:rPr lang="ru-RU" dirty="0"/>
              <a:t> </a:t>
            </a:r>
            <a:r>
              <a:rPr lang="ru-RU" dirty="0" err="1"/>
              <a:t>підтримки</a:t>
            </a:r>
            <a:r>
              <a:rPr lang="ru-RU" dirty="0"/>
              <a:t>. План </a:t>
            </a:r>
            <a:r>
              <a:rPr lang="ru-RU" dirty="0" err="1"/>
              <a:t>розробляється</a:t>
            </a:r>
            <a:r>
              <a:rPr lang="ru-RU" dirty="0"/>
              <a:t> командою </a:t>
            </a:r>
            <a:r>
              <a:rPr lang="ru-RU" dirty="0" err="1"/>
              <a:t>супроводу</a:t>
            </a:r>
            <a:r>
              <a:rPr lang="ru-RU" dirty="0"/>
              <a:t> за </a:t>
            </a:r>
            <a:r>
              <a:rPr lang="ru-RU" dirty="0" err="1"/>
              <a:t>участі</a:t>
            </a:r>
            <a:r>
              <a:rPr lang="ru-RU" dirty="0"/>
              <a:t> </a:t>
            </a:r>
            <a:r>
              <a:rPr lang="ru-RU" dirty="0" err="1"/>
              <a:t>вчителів-предметників</a:t>
            </a:r>
            <a:r>
              <a:rPr lang="ru-RU" dirty="0"/>
              <a:t>, </a:t>
            </a:r>
            <a:r>
              <a:rPr lang="ru-RU" dirty="0" err="1"/>
              <a:t>схвалюється</a:t>
            </a:r>
            <a:r>
              <a:rPr lang="ru-RU" dirty="0"/>
              <a:t> </a:t>
            </a:r>
            <a:r>
              <a:rPr lang="ru-RU" dirty="0" err="1"/>
              <a:t>педагогічною</a:t>
            </a:r>
            <a:r>
              <a:rPr lang="ru-RU" dirty="0"/>
              <a:t> радою та </a:t>
            </a:r>
            <a:r>
              <a:rPr lang="ru-RU" dirty="0" err="1"/>
              <a:t>затверджується</a:t>
            </a:r>
            <a:r>
              <a:rPr lang="ru-RU" dirty="0"/>
              <a:t> </a:t>
            </a:r>
            <a:r>
              <a:rPr lang="ru-RU" dirty="0" err="1"/>
              <a:t>керівником</a:t>
            </a:r>
            <a:r>
              <a:rPr lang="ru-RU" dirty="0"/>
              <a:t>. </a:t>
            </a:r>
            <a:r>
              <a:rPr lang="ru-RU" dirty="0" err="1"/>
              <a:t>Він</a:t>
            </a:r>
            <a:r>
              <a:rPr lang="ru-RU" dirty="0"/>
              <a:t> є </a:t>
            </a:r>
            <a:r>
              <a:rPr lang="ru-RU" dirty="0" err="1"/>
              <a:t>частиною</a:t>
            </a:r>
            <a:r>
              <a:rPr lang="ru-RU" dirty="0"/>
              <a:t> ІПР і </a:t>
            </a:r>
            <a:r>
              <a:rPr lang="ru-RU" dirty="0" err="1"/>
              <a:t>містить</a:t>
            </a:r>
            <a:r>
              <a:rPr lang="ru-RU" dirty="0"/>
              <a:t> </a:t>
            </a:r>
            <a:r>
              <a:rPr lang="ru-RU" dirty="0" err="1"/>
              <a:t>таку</a:t>
            </a:r>
            <a:r>
              <a:rPr lang="ru-RU" dirty="0"/>
              <a:t> </a:t>
            </a:r>
            <a:r>
              <a:rPr lang="ru-RU" dirty="0" err="1"/>
              <a:t>ключову</a:t>
            </a:r>
            <a:r>
              <a:rPr lang="ru-RU" dirty="0"/>
              <a:t> </a:t>
            </a:r>
            <a:r>
              <a:rPr lang="ru-RU" dirty="0" err="1"/>
              <a:t>інформацію</a:t>
            </a:r>
            <a:r>
              <a:rPr lang="ru-RU" dirty="0"/>
              <a:t>: </a:t>
            </a:r>
          </a:p>
          <a:p>
            <a:r>
              <a:rPr lang="ru-RU" dirty="0" err="1"/>
              <a:t>перелік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предметів</a:t>
            </a:r>
            <a:r>
              <a:rPr lang="ru-RU" dirty="0"/>
              <a:t> (</a:t>
            </a:r>
            <a:r>
              <a:rPr lang="ru-RU" dirty="0" err="1"/>
              <a:t>інтегрованих</a:t>
            </a:r>
            <a:r>
              <a:rPr lang="ru-RU" dirty="0"/>
              <a:t> </a:t>
            </a:r>
            <a:r>
              <a:rPr lang="ru-RU" dirty="0" err="1"/>
              <a:t>курсів</a:t>
            </a:r>
            <a:r>
              <a:rPr lang="ru-RU" dirty="0"/>
              <a:t>);</a:t>
            </a:r>
          </a:p>
          <a:p>
            <a:r>
              <a:rPr lang="ru-RU" dirty="0" err="1"/>
              <a:t>загальний</a:t>
            </a:r>
            <a:r>
              <a:rPr lang="ru-RU" dirty="0"/>
              <a:t> </a:t>
            </a:r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навчального</a:t>
            </a:r>
            <a:r>
              <a:rPr lang="ru-RU" dirty="0"/>
              <a:t> </a:t>
            </a:r>
            <a:r>
              <a:rPr lang="ru-RU" dirty="0" err="1"/>
              <a:t>навантаження</a:t>
            </a:r>
            <a:r>
              <a:rPr lang="ru-RU" dirty="0"/>
              <a:t> та </a:t>
            </a:r>
            <a:r>
              <a:rPr lang="ru-RU" dirty="0" err="1"/>
              <a:t>кількість</a:t>
            </a:r>
            <a:r>
              <a:rPr lang="ru-RU" dirty="0"/>
              <a:t> годин на </a:t>
            </a:r>
            <a:r>
              <a:rPr lang="ru-RU" dirty="0" err="1"/>
              <a:t>тиждень</a:t>
            </a:r>
            <a:r>
              <a:rPr lang="ru-RU" dirty="0"/>
              <a:t> для </a:t>
            </a:r>
            <a:r>
              <a:rPr lang="ru-RU" dirty="0" err="1"/>
              <a:t>вивчення</a:t>
            </a:r>
            <a:r>
              <a:rPr lang="ru-RU" dirty="0"/>
              <a:t> </a:t>
            </a:r>
            <a:r>
              <a:rPr lang="ru-RU" dirty="0" err="1"/>
              <a:t>навчального</a:t>
            </a:r>
            <a:r>
              <a:rPr lang="ru-RU" dirty="0"/>
              <a:t> предмета (</a:t>
            </a:r>
            <a:r>
              <a:rPr lang="ru-RU" dirty="0" err="1"/>
              <a:t>інтегрованого</a:t>
            </a:r>
            <a:r>
              <a:rPr lang="ru-RU" dirty="0"/>
              <a:t> курсу);</a:t>
            </a:r>
          </a:p>
          <a:p>
            <a:r>
              <a:rPr lang="ru-RU" dirty="0" err="1"/>
              <a:t>кількість</a:t>
            </a:r>
            <a:r>
              <a:rPr lang="ru-RU" dirty="0"/>
              <a:t> годин </a:t>
            </a:r>
            <a:r>
              <a:rPr lang="ru-RU" dirty="0" err="1"/>
              <a:t>корекційно-розвиткової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за </a:t>
            </a:r>
            <a:r>
              <a:rPr lang="ru-RU" dirty="0" err="1"/>
              <a:t>напрямами</a:t>
            </a:r>
            <a:r>
              <a:rPr lang="ru-RU" dirty="0"/>
              <a:t>;</a:t>
            </a:r>
          </a:p>
          <a:p>
            <a:r>
              <a:rPr lang="ru-RU" dirty="0"/>
              <a:t>гранично </a:t>
            </a:r>
            <a:r>
              <a:rPr lang="ru-RU" dirty="0" err="1"/>
              <a:t>допустиме</a:t>
            </a:r>
            <a:r>
              <a:rPr lang="ru-RU" dirty="0"/>
              <a:t> </a:t>
            </a:r>
            <a:r>
              <a:rPr lang="ru-RU" dirty="0" err="1"/>
              <a:t>тижневе</a:t>
            </a:r>
            <a:r>
              <a:rPr lang="ru-RU" dirty="0"/>
              <a:t> </a:t>
            </a:r>
            <a:r>
              <a:rPr lang="ru-RU" dirty="0" err="1"/>
              <a:t>навантаження</a:t>
            </a:r>
            <a:r>
              <a:rPr lang="ru-RU" dirty="0"/>
              <a:t> на </a:t>
            </a:r>
            <a:r>
              <a:rPr lang="ru-RU" dirty="0" err="1"/>
              <a:t>учня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Саме</a:t>
            </a:r>
            <a:r>
              <a:rPr lang="ru-RU" dirty="0"/>
              <a:t> в </a:t>
            </a:r>
            <a:r>
              <a:rPr lang="ru-RU" dirty="0" err="1"/>
              <a:t>індивідуальному</a:t>
            </a:r>
            <a:r>
              <a:rPr lang="ru-RU" dirty="0"/>
              <a:t> </a:t>
            </a:r>
            <a:r>
              <a:rPr lang="ru-RU" dirty="0" err="1"/>
              <a:t>навчальному</a:t>
            </a:r>
            <a:r>
              <a:rPr lang="ru-RU" dirty="0"/>
              <a:t> </a:t>
            </a:r>
            <a:r>
              <a:rPr lang="ru-RU" dirty="0" err="1"/>
              <a:t>плані</a:t>
            </a:r>
            <a:r>
              <a:rPr lang="ru-RU" dirty="0"/>
              <a:t> та </a:t>
            </a:r>
            <a:r>
              <a:rPr lang="ru-RU" dirty="0" err="1"/>
              <a:t>додатках</a:t>
            </a:r>
            <a:r>
              <a:rPr lang="ru-RU" dirty="0"/>
              <a:t> до ІПР </a:t>
            </a:r>
            <a:r>
              <a:rPr lang="ru-RU" dirty="0" err="1"/>
              <a:t>фіксується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предмети</a:t>
            </a:r>
            <a:r>
              <a:rPr lang="ru-RU" dirty="0"/>
              <a:t> </a:t>
            </a:r>
            <a:r>
              <a:rPr lang="ru-RU" dirty="0" err="1"/>
              <a:t>підлягають</a:t>
            </a:r>
            <a:r>
              <a:rPr lang="ru-RU" dirty="0"/>
              <a:t> </a:t>
            </a:r>
            <a:r>
              <a:rPr lang="ru-RU" dirty="0" err="1"/>
              <a:t>адаптації</a:t>
            </a:r>
            <a:r>
              <a:rPr lang="ru-RU" dirty="0"/>
              <a:t>, а </a:t>
            </a:r>
            <a:r>
              <a:rPr lang="ru-RU" dirty="0" err="1"/>
              <a:t>які</a:t>
            </a:r>
            <a:r>
              <a:rPr lang="ru-RU" dirty="0"/>
              <a:t> – </a:t>
            </a:r>
            <a:r>
              <a:rPr lang="ru-RU" dirty="0" err="1"/>
              <a:t>модифікації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робить</a:t>
            </a:r>
            <a:r>
              <a:rPr lang="ru-RU" dirty="0"/>
              <a:t> </a:t>
            </a:r>
            <a:r>
              <a:rPr lang="ru-RU" dirty="0" err="1"/>
              <a:t>цей</a:t>
            </a:r>
            <a:r>
              <a:rPr lang="ru-RU" dirty="0"/>
              <a:t> документ практичною </a:t>
            </a:r>
            <a:r>
              <a:rPr lang="ru-RU" dirty="0" err="1"/>
              <a:t>інструкцією</a:t>
            </a:r>
            <a:r>
              <a:rPr lang="ru-RU" dirty="0"/>
              <a:t> для </a:t>
            </a:r>
            <a:r>
              <a:rPr lang="ru-RU" dirty="0" err="1"/>
              <a:t>вчителя</a:t>
            </a:r>
            <a:r>
              <a:rPr lang="ru-RU" dirty="0"/>
              <a:t>-предметника.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9383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12968" cy="868958"/>
          </a:xfrm>
        </p:spPr>
        <p:txBody>
          <a:bodyPr>
            <a:normAutofit fontScale="90000"/>
          </a:bodyPr>
          <a:lstStyle/>
          <a:p>
            <a:r>
              <a:rPr lang="uk-UA" sz="3600" b="1" dirty="0"/>
              <a:t>Команда психолого-педагогічного супроводу</a:t>
            </a:r>
            <a:r>
              <a:rPr lang="uk-UA" b="1" dirty="0"/>
              <a:t/>
            </a:r>
            <a:br>
              <a:rPr lang="uk-UA" b="1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0000" lnSpcReduction="20000"/>
          </a:bodyPr>
          <a:lstStyle/>
          <a:p>
            <a:r>
              <a:rPr lang="uk-UA" dirty="0"/>
              <a:t>Успіх інклюзивного навчання залежить від скоординованої, злагодженої роботи цілої команди фахівців та наявності необхідних ресурсів. Порядок визначає ключові аспекти цієї системи підтримки:</a:t>
            </a:r>
          </a:p>
          <a:p>
            <a:r>
              <a:rPr lang="uk-UA" dirty="0"/>
              <a:t>Створюється керівником закладу освіти для кожного учня, який потребує підтримки.</a:t>
            </a:r>
          </a:p>
          <a:p>
            <a:r>
              <a:rPr lang="uk-UA" dirty="0"/>
              <a:t>До складу входять фахівці закладу освіти (вчитель, асистент вчителя, психолог, логопед тощо), а також фахівці ІРЦ.</a:t>
            </a:r>
          </a:p>
          <a:p>
            <a:r>
              <a:rPr lang="uk-UA" dirty="0"/>
              <a:t>Організація роботи команди супроводу здійснюється відповідно до Примірного положення про команду психолого-педагогічного супроводу учня з особливими освітніми потребами в закладі загальної середньої освіти, затвердженого МОН. </a:t>
            </a:r>
          </a:p>
          <a:p>
            <a:r>
              <a:rPr lang="uk-UA" dirty="0"/>
              <a:t>Під час воєнного стану засідання команди можуть проходити в режимі </a:t>
            </a:r>
            <a:r>
              <a:rPr lang="uk-UA" dirty="0" smtClean="0"/>
              <a:t>он-лайн </a:t>
            </a:r>
            <a:r>
              <a:rPr lang="uk-UA" dirty="0"/>
              <a:t>або у змішаному очно-дистанційному форматі.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2257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dirty="0"/>
              <a:t>Психолого-педагогічні та </a:t>
            </a:r>
            <a:r>
              <a:rPr lang="uk-UA" sz="3200" b="1" dirty="0" err="1"/>
              <a:t>корекційно-розвиткові</a:t>
            </a:r>
            <a:r>
              <a:rPr lang="uk-UA" sz="3200" b="1" dirty="0"/>
              <a:t> послуги</a:t>
            </a:r>
            <a:br>
              <a:rPr lang="uk-UA" sz="3200" b="1" dirty="0"/>
            </a:b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uk-UA" dirty="0"/>
              <a:t>Психолого-педагогічні послуги – комплекс заходів з організації освітнього процесу та розвитку учня з особливими освітніми потребами, що надаються педагогічними працівниками закладу та/або додатково залученими фахівцями.</a:t>
            </a:r>
          </a:p>
          <a:p>
            <a:r>
              <a:rPr lang="uk-UA" dirty="0" err="1"/>
              <a:t>Корекційно-розвиткові</a:t>
            </a:r>
            <a:r>
              <a:rPr lang="uk-UA" dirty="0"/>
              <a:t> послуги (допомога) надаються у формі занять, які проводяться </a:t>
            </a:r>
            <a:r>
              <a:rPr lang="uk-UA" dirty="0">
                <a:solidFill>
                  <a:srgbClr val="FF0000"/>
                </a:solidFill>
              </a:rPr>
              <a:t>фахівцями</a:t>
            </a:r>
            <a:r>
              <a:rPr lang="uk-UA" dirty="0"/>
              <a:t> із числа педагогічних працівників, посади яких введено до штатного розпису закладу освіти, та/або додатково залученими фахівцями, які здобули вищу освіту за спеціальностями «Спеціальна освіта» («Дефектологія», «</a:t>
            </a:r>
            <a:r>
              <a:rPr lang="uk-UA" dirty="0" err="1"/>
              <a:t>Корекційна</a:t>
            </a:r>
            <a:r>
              <a:rPr lang="uk-UA" dirty="0"/>
              <a:t> освіта (за нозологіями)»).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991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dirty="0"/>
              <a:t>Психолого-педагогічні та </a:t>
            </a:r>
            <a:r>
              <a:rPr lang="uk-UA" sz="3200" b="1" dirty="0" err="1"/>
              <a:t>корекційно-розвиткові</a:t>
            </a:r>
            <a:r>
              <a:rPr lang="uk-UA" sz="3200" b="1" dirty="0"/>
              <a:t> послуги</a:t>
            </a:r>
            <a:br>
              <a:rPr lang="uk-UA" sz="3200" b="1" dirty="0"/>
            </a:b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3600" b="1" dirty="0" err="1"/>
              <a:t>Форми</a:t>
            </a:r>
            <a:r>
              <a:rPr lang="ru-RU" sz="3600" b="1" dirty="0"/>
              <a:t> </a:t>
            </a:r>
            <a:r>
              <a:rPr lang="ru-RU" sz="3600" b="1" dirty="0" err="1"/>
              <a:t>проведення</a:t>
            </a:r>
            <a:r>
              <a:rPr lang="ru-RU" sz="3600" b="1" dirty="0"/>
              <a:t> занять:</a:t>
            </a:r>
            <a:r>
              <a:rPr lang="ru-RU" sz="3600" dirty="0"/>
              <a:t> </a:t>
            </a:r>
            <a:r>
              <a:rPr lang="ru-RU" sz="3600" dirty="0" err="1"/>
              <a:t>індивідуальна</a:t>
            </a:r>
            <a:r>
              <a:rPr lang="ru-RU" sz="3600" dirty="0"/>
              <a:t> </a:t>
            </a:r>
            <a:r>
              <a:rPr lang="ru-RU" sz="3600" dirty="0" err="1"/>
              <a:t>або</a:t>
            </a:r>
            <a:r>
              <a:rPr lang="ru-RU" sz="3600" dirty="0"/>
              <a:t> </a:t>
            </a:r>
            <a:r>
              <a:rPr lang="ru-RU" sz="3600" dirty="0" err="1"/>
              <a:t>групова</a:t>
            </a:r>
            <a:r>
              <a:rPr lang="ru-RU" sz="3600" dirty="0"/>
              <a:t> (</a:t>
            </a:r>
            <a:r>
              <a:rPr lang="ru-RU" sz="3600" dirty="0" err="1"/>
              <a:t>від</a:t>
            </a:r>
            <a:r>
              <a:rPr lang="ru-RU" sz="3600" dirty="0"/>
              <a:t> 2 до 6 </a:t>
            </a:r>
            <a:r>
              <a:rPr lang="ru-RU" sz="3600" dirty="0" err="1"/>
              <a:t>учнів</a:t>
            </a:r>
            <a:r>
              <a:rPr lang="ru-RU" sz="3600" dirty="0"/>
              <a:t>), </a:t>
            </a:r>
            <a:r>
              <a:rPr lang="ru-RU" sz="3600" dirty="0" err="1"/>
              <a:t>також</a:t>
            </a:r>
            <a:r>
              <a:rPr lang="ru-RU" sz="3600" dirty="0"/>
              <a:t> </a:t>
            </a:r>
            <a:r>
              <a:rPr lang="ru-RU" sz="3600" dirty="0" err="1"/>
              <a:t>можуть</a:t>
            </a:r>
            <a:r>
              <a:rPr lang="ru-RU" sz="3600" dirty="0"/>
              <a:t> </a:t>
            </a:r>
            <a:r>
              <a:rPr lang="ru-RU" sz="3600" dirty="0" err="1"/>
              <a:t>створюватися</a:t>
            </a:r>
            <a:r>
              <a:rPr lang="ru-RU" sz="3600" dirty="0"/>
              <a:t> </a:t>
            </a:r>
            <a:r>
              <a:rPr lang="ru-RU" sz="3600" dirty="0" err="1"/>
              <a:t>міжкласні</a:t>
            </a:r>
            <a:r>
              <a:rPr lang="ru-RU" sz="3600" dirty="0"/>
              <a:t> </a:t>
            </a:r>
            <a:r>
              <a:rPr lang="ru-RU" sz="3600" dirty="0" err="1"/>
              <a:t>групи</a:t>
            </a:r>
            <a:r>
              <a:rPr lang="ru-RU" sz="3600" dirty="0"/>
              <a:t>. </a:t>
            </a:r>
            <a:r>
              <a:rPr lang="ru-RU" sz="3600" dirty="0" err="1"/>
              <a:t>Відповідну</a:t>
            </a:r>
            <a:r>
              <a:rPr lang="ru-RU" sz="3600" dirty="0"/>
              <a:t> форму </a:t>
            </a:r>
            <a:r>
              <a:rPr lang="ru-RU" sz="3600" dirty="0" err="1"/>
              <a:t>визначає</a:t>
            </a:r>
            <a:r>
              <a:rPr lang="ru-RU" sz="3600" dirty="0"/>
              <a:t> команда </a:t>
            </a:r>
            <a:r>
              <a:rPr lang="ru-RU" sz="3600" dirty="0" err="1"/>
              <a:t>супроводу</a:t>
            </a:r>
            <a:r>
              <a:rPr lang="ru-RU" sz="3600" dirty="0"/>
              <a:t> з </a:t>
            </a:r>
            <a:r>
              <a:rPr lang="ru-RU" sz="3600" dirty="0" err="1"/>
              <a:t>урахуванням</a:t>
            </a:r>
            <a:r>
              <a:rPr lang="ru-RU" sz="3600" dirty="0"/>
              <a:t> </a:t>
            </a:r>
            <a:r>
              <a:rPr lang="ru-RU" sz="3600" dirty="0" err="1"/>
              <a:t>категорії</a:t>
            </a:r>
            <a:r>
              <a:rPr lang="ru-RU" sz="3600" dirty="0"/>
              <a:t> (типу) </a:t>
            </a:r>
            <a:r>
              <a:rPr lang="ru-RU" sz="3600" dirty="0" err="1"/>
              <a:t>особливих</a:t>
            </a:r>
            <a:r>
              <a:rPr lang="ru-RU" sz="3600" dirty="0"/>
              <a:t> </a:t>
            </a:r>
            <a:r>
              <a:rPr lang="ru-RU" sz="3600" dirty="0" err="1"/>
              <a:t>освітніх</a:t>
            </a:r>
            <a:r>
              <a:rPr lang="ru-RU" sz="3600" dirty="0"/>
              <a:t> потреб (</a:t>
            </a:r>
            <a:r>
              <a:rPr lang="ru-RU" sz="3600" dirty="0" err="1"/>
              <a:t>труднощів</a:t>
            </a:r>
            <a:r>
              <a:rPr lang="ru-RU" sz="3600" dirty="0"/>
              <a:t>) </a:t>
            </a:r>
            <a:r>
              <a:rPr lang="ru-RU" sz="3600" dirty="0" err="1"/>
              <a:t>учня</a:t>
            </a:r>
            <a:r>
              <a:rPr lang="ru-RU" sz="3600" dirty="0"/>
              <a:t>, </a:t>
            </a:r>
            <a:r>
              <a:rPr lang="ru-RU" sz="3600" dirty="0" err="1"/>
              <a:t>зазначених</a:t>
            </a:r>
            <a:r>
              <a:rPr lang="ru-RU" sz="3600" dirty="0"/>
              <a:t> у </a:t>
            </a:r>
            <a:r>
              <a:rPr lang="ru-RU" sz="3600" dirty="0" err="1"/>
              <a:t>висновку</a:t>
            </a:r>
            <a:r>
              <a:rPr lang="ru-RU" sz="3600" dirty="0"/>
              <a:t> ІРЦ. </a:t>
            </a:r>
          </a:p>
          <a:p>
            <a:r>
              <a:rPr lang="ru-RU" sz="3600" b="1" dirty="0" err="1"/>
              <a:t>Тривалість</a:t>
            </a:r>
            <a:r>
              <a:rPr lang="ru-RU" sz="3600" b="1" dirty="0"/>
              <a:t> занять:</a:t>
            </a:r>
            <a:r>
              <a:rPr lang="ru-RU" sz="3600" dirty="0"/>
              <a:t> 20-25 </a:t>
            </a:r>
            <a:r>
              <a:rPr lang="ru-RU" sz="3600" dirty="0" err="1"/>
              <a:t>хвилин</a:t>
            </a:r>
            <a:r>
              <a:rPr lang="ru-RU" sz="3600" dirty="0"/>
              <a:t> для </a:t>
            </a:r>
            <a:r>
              <a:rPr lang="ru-RU" sz="3600" dirty="0" err="1"/>
              <a:t>індивідуальних</a:t>
            </a:r>
            <a:r>
              <a:rPr lang="ru-RU" sz="3600" dirty="0"/>
              <a:t>, 35-40 </a:t>
            </a:r>
            <a:r>
              <a:rPr lang="ru-RU" sz="3600" dirty="0" err="1"/>
              <a:t>хвилин</a:t>
            </a:r>
            <a:r>
              <a:rPr lang="ru-RU" sz="3600" dirty="0"/>
              <a:t> для </a:t>
            </a:r>
            <a:r>
              <a:rPr lang="ru-RU" sz="3600" dirty="0" err="1"/>
              <a:t>групових</a:t>
            </a:r>
            <a:r>
              <a:rPr lang="ru-RU" sz="3600" dirty="0"/>
              <a:t>.</a:t>
            </a:r>
          </a:p>
          <a:p>
            <a:r>
              <a:rPr lang="ru-RU" sz="3600" b="1" dirty="0" err="1"/>
              <a:t>Планування</a:t>
            </a:r>
            <a:r>
              <a:rPr lang="ru-RU" sz="3600" b="1" dirty="0"/>
              <a:t> та </a:t>
            </a:r>
            <a:r>
              <a:rPr lang="ru-RU" sz="3600" b="1" dirty="0" err="1"/>
              <a:t>облік</a:t>
            </a:r>
            <a:r>
              <a:rPr lang="ru-RU" sz="3600" b="1" dirty="0"/>
              <a:t>:</a:t>
            </a:r>
            <a:r>
              <a:rPr lang="ru-RU" sz="3600" dirty="0"/>
              <a:t> </a:t>
            </a:r>
            <a:r>
              <a:rPr lang="ru-RU" sz="3600" dirty="0" err="1"/>
              <a:t>розклад</a:t>
            </a:r>
            <a:r>
              <a:rPr lang="ru-RU" sz="3600" dirty="0"/>
              <a:t> занять </a:t>
            </a:r>
            <a:r>
              <a:rPr lang="ru-RU" sz="3600" dirty="0" err="1"/>
              <a:t>затверджується</a:t>
            </a:r>
            <a:r>
              <a:rPr lang="ru-RU" sz="3600" dirty="0"/>
              <a:t> </a:t>
            </a:r>
            <a:r>
              <a:rPr lang="ru-RU" sz="3600" dirty="0" err="1"/>
              <a:t>керівником</a:t>
            </a:r>
            <a:r>
              <a:rPr lang="ru-RU" sz="3600" dirty="0"/>
              <a:t>, </a:t>
            </a:r>
            <a:r>
              <a:rPr lang="ru-RU" sz="3600" dirty="0" err="1"/>
              <a:t>узгоджується</a:t>
            </a:r>
            <a:r>
              <a:rPr lang="ru-RU" sz="3600" dirty="0"/>
              <a:t> з </a:t>
            </a:r>
            <a:r>
              <a:rPr lang="ru-RU" sz="3600" dirty="0" err="1"/>
              <a:t>розкладом</a:t>
            </a:r>
            <a:r>
              <a:rPr lang="ru-RU" sz="3600" dirty="0"/>
              <a:t> </a:t>
            </a:r>
            <a:r>
              <a:rPr lang="ru-RU" sz="3600" dirty="0" err="1"/>
              <a:t>уроків</a:t>
            </a:r>
            <a:r>
              <a:rPr lang="ru-RU" sz="3600" dirty="0"/>
              <a:t>, не </a:t>
            </a:r>
            <a:r>
              <a:rPr lang="ru-RU" sz="3600" dirty="0" err="1"/>
              <a:t>призводить</a:t>
            </a:r>
            <a:r>
              <a:rPr lang="ru-RU" sz="3600" dirty="0"/>
              <a:t> до </a:t>
            </a:r>
            <a:r>
              <a:rPr lang="ru-RU" sz="3600" dirty="0" err="1"/>
              <a:t>перевантаження</a:t>
            </a:r>
            <a:r>
              <a:rPr lang="ru-RU" sz="3600" dirty="0"/>
              <a:t> </a:t>
            </a:r>
            <a:r>
              <a:rPr lang="ru-RU" sz="3600" dirty="0" err="1"/>
              <a:t>учня</a:t>
            </a:r>
            <a:r>
              <a:rPr lang="ru-RU" sz="3600" dirty="0"/>
              <a:t> і не </a:t>
            </a:r>
            <a:r>
              <a:rPr lang="ru-RU" sz="3600" dirty="0" err="1"/>
              <a:t>враховується</a:t>
            </a:r>
            <a:r>
              <a:rPr lang="ru-RU" sz="3600" dirty="0"/>
              <a:t> в </a:t>
            </a:r>
            <a:r>
              <a:rPr lang="ru-RU" sz="3600" dirty="0" err="1"/>
              <a:t>його</a:t>
            </a:r>
            <a:r>
              <a:rPr lang="ru-RU" sz="3600" dirty="0"/>
              <a:t> граничному </a:t>
            </a:r>
            <a:r>
              <a:rPr lang="ru-RU" sz="3600" dirty="0" err="1"/>
              <a:t>навчальному</a:t>
            </a:r>
            <a:r>
              <a:rPr lang="ru-RU" sz="3600" dirty="0"/>
              <a:t> </a:t>
            </a:r>
            <a:r>
              <a:rPr lang="ru-RU" sz="3600" dirty="0" err="1"/>
              <a:t>навантаженні</a:t>
            </a:r>
            <a:r>
              <a:rPr lang="ru-RU" sz="3600" dirty="0"/>
              <a:t>. </a:t>
            </a:r>
            <a:r>
              <a:rPr lang="ru-RU" sz="3600" dirty="0" err="1"/>
              <a:t>Проведені</a:t>
            </a:r>
            <a:r>
              <a:rPr lang="ru-RU" sz="3600" dirty="0"/>
              <a:t> </a:t>
            </a:r>
            <a:r>
              <a:rPr lang="ru-RU" sz="3600" dirty="0" err="1"/>
              <a:t>заняття</a:t>
            </a:r>
            <a:r>
              <a:rPr lang="ru-RU" sz="3600" dirty="0"/>
              <a:t> </a:t>
            </a:r>
            <a:r>
              <a:rPr lang="ru-RU" sz="3600" dirty="0" err="1"/>
              <a:t>фіксуються</a:t>
            </a:r>
            <a:r>
              <a:rPr lang="ru-RU" sz="3600" dirty="0"/>
              <a:t> у </a:t>
            </a:r>
            <a:r>
              <a:rPr lang="ru-RU" sz="3600" dirty="0" err="1"/>
              <a:t>спеціальному</a:t>
            </a:r>
            <a:r>
              <a:rPr lang="ru-RU" sz="3600" dirty="0"/>
              <a:t> </a:t>
            </a:r>
            <a:r>
              <a:rPr lang="ru-RU" sz="3600" dirty="0" err="1"/>
              <a:t>журналі</a:t>
            </a:r>
            <a:r>
              <a:rPr lang="ru-RU" sz="3600" dirty="0"/>
              <a:t>, </a:t>
            </a:r>
            <a:r>
              <a:rPr lang="ru-RU" sz="3600" dirty="0" err="1"/>
              <a:t>який</a:t>
            </a:r>
            <a:r>
              <a:rPr lang="ru-RU" sz="3600" dirty="0"/>
              <a:t> </a:t>
            </a:r>
            <a:r>
              <a:rPr lang="ru-RU" sz="3600" dirty="0" err="1"/>
              <a:t>ведеться</a:t>
            </a:r>
            <a:r>
              <a:rPr lang="ru-RU" sz="3600" dirty="0"/>
              <a:t> в </a:t>
            </a:r>
            <a:r>
              <a:rPr lang="ru-RU" sz="3600" dirty="0" err="1"/>
              <a:t>паперовій</a:t>
            </a:r>
            <a:r>
              <a:rPr lang="ru-RU" sz="3600" dirty="0"/>
              <a:t> </a:t>
            </a:r>
            <a:r>
              <a:rPr lang="ru-RU" sz="3600" dirty="0" err="1"/>
              <a:t>або</a:t>
            </a:r>
            <a:r>
              <a:rPr lang="ru-RU" sz="3600" dirty="0"/>
              <a:t> </a:t>
            </a:r>
            <a:r>
              <a:rPr lang="ru-RU" sz="3600" dirty="0" err="1"/>
              <a:t>електронній</a:t>
            </a:r>
            <a:r>
              <a:rPr lang="ru-RU" sz="3600" dirty="0"/>
              <a:t> </a:t>
            </a:r>
            <a:r>
              <a:rPr lang="ru-RU" sz="3600" dirty="0" err="1"/>
              <a:t>формі</a:t>
            </a:r>
            <a:r>
              <a:rPr lang="ru-RU" sz="3600" dirty="0"/>
              <a:t> </a:t>
            </a:r>
            <a:r>
              <a:rPr lang="ru-RU" sz="3600" dirty="0" err="1"/>
              <a:t>відповідальними</a:t>
            </a:r>
            <a:r>
              <a:rPr lang="ru-RU" sz="3600" dirty="0"/>
              <a:t> </a:t>
            </a:r>
            <a:r>
              <a:rPr lang="ru-RU" sz="3600" dirty="0" err="1"/>
              <a:t>працівниками</a:t>
            </a:r>
            <a:r>
              <a:rPr lang="ru-RU" sz="3600" dirty="0"/>
              <a:t>.</a:t>
            </a:r>
          </a:p>
          <a:p>
            <a:r>
              <a:rPr lang="ru-RU" sz="3600" b="1" dirty="0"/>
              <a:t>Факт </a:t>
            </a:r>
            <a:r>
              <a:rPr lang="ru-RU" sz="3600" b="1" dirty="0" err="1"/>
              <a:t>отримання</a:t>
            </a:r>
            <a:r>
              <a:rPr lang="ru-RU" sz="3600" b="1" dirty="0"/>
              <a:t> психолого-</a:t>
            </a:r>
            <a:r>
              <a:rPr lang="ru-RU" sz="3600" b="1" dirty="0" err="1"/>
              <a:t>педагогічних</a:t>
            </a:r>
            <a:r>
              <a:rPr lang="ru-RU" sz="3600" b="1" dirty="0"/>
              <a:t> та </a:t>
            </a:r>
            <a:r>
              <a:rPr lang="ru-RU" sz="3600" b="1" dirty="0" err="1"/>
              <a:t>корекційно-розвиткових</a:t>
            </a:r>
            <a:r>
              <a:rPr lang="ru-RU" sz="3600" b="1" dirty="0"/>
              <a:t> занять (</a:t>
            </a:r>
            <a:r>
              <a:rPr lang="ru-RU" sz="3600" b="1" dirty="0" err="1"/>
              <a:t>послуг</a:t>
            </a:r>
            <a:r>
              <a:rPr lang="ru-RU" sz="3600" b="1" dirty="0"/>
              <a:t>):</a:t>
            </a:r>
            <a:r>
              <a:rPr lang="ru-RU" sz="3600" dirty="0"/>
              <a:t> </a:t>
            </a:r>
            <a:r>
              <a:rPr lang="ru-RU" sz="3600" dirty="0" err="1"/>
              <a:t>проведення</a:t>
            </a:r>
            <a:r>
              <a:rPr lang="ru-RU" sz="3600" dirty="0"/>
              <a:t> </a:t>
            </a:r>
            <a:r>
              <a:rPr lang="ru-RU" sz="3600" dirty="0" err="1"/>
              <a:t>фіксується</a:t>
            </a:r>
            <a:r>
              <a:rPr lang="ru-RU" sz="3600" dirty="0"/>
              <a:t> у </a:t>
            </a:r>
            <a:r>
              <a:rPr lang="ru-RU" sz="3600" dirty="0" err="1"/>
              <a:t>журналі</a:t>
            </a:r>
            <a:r>
              <a:rPr lang="ru-RU" sz="3600" dirty="0"/>
              <a:t> </a:t>
            </a:r>
            <a:r>
              <a:rPr lang="ru-RU" sz="3600" dirty="0" err="1"/>
              <a:t>обліку</a:t>
            </a:r>
            <a:r>
              <a:rPr lang="ru-RU" sz="3600" dirty="0"/>
              <a:t> </a:t>
            </a:r>
            <a:r>
              <a:rPr lang="ru-RU" sz="3600" dirty="0" err="1"/>
              <a:t>проведення</a:t>
            </a:r>
            <a:r>
              <a:rPr lang="ru-RU" sz="3600" dirty="0"/>
              <a:t> (</a:t>
            </a:r>
            <a:r>
              <a:rPr lang="ru-RU" sz="3600" dirty="0" err="1"/>
              <a:t>надання</a:t>
            </a:r>
            <a:r>
              <a:rPr lang="ru-RU" sz="3600" dirty="0"/>
              <a:t>) психолого-</a:t>
            </a:r>
            <a:r>
              <a:rPr lang="ru-RU" sz="3600" dirty="0" err="1"/>
              <a:t>педагогічних</a:t>
            </a:r>
            <a:r>
              <a:rPr lang="ru-RU" sz="3600" dirty="0"/>
              <a:t> та </a:t>
            </a:r>
            <a:r>
              <a:rPr lang="ru-RU" sz="3600" dirty="0" err="1"/>
              <a:t>корекційно-розвиткових</a:t>
            </a:r>
            <a:r>
              <a:rPr lang="ru-RU" sz="3600" dirty="0"/>
              <a:t> занять (</a:t>
            </a:r>
            <a:r>
              <a:rPr lang="ru-RU" sz="3600" dirty="0" err="1"/>
              <a:t>послуг</a:t>
            </a:r>
            <a:r>
              <a:rPr lang="ru-RU" sz="3600" dirty="0"/>
              <a:t>), форма </a:t>
            </a:r>
            <a:r>
              <a:rPr lang="ru-RU" sz="3600" dirty="0" err="1"/>
              <a:t>якого</a:t>
            </a:r>
            <a:r>
              <a:rPr lang="ru-RU" sz="3600" dirty="0"/>
              <a:t> </a:t>
            </a:r>
            <a:r>
              <a:rPr lang="ru-RU" sz="3600" dirty="0" err="1"/>
              <a:t>визначена</a:t>
            </a:r>
            <a:r>
              <a:rPr lang="ru-RU" sz="3600" dirty="0"/>
              <a:t> у </a:t>
            </a:r>
            <a:r>
              <a:rPr lang="ru-RU" sz="3600" dirty="0" err="1"/>
              <a:t>додатку</a:t>
            </a:r>
            <a:r>
              <a:rPr lang="ru-RU" sz="3600" dirty="0"/>
              <a:t> 3 до Порядку та умов </a:t>
            </a:r>
            <a:r>
              <a:rPr lang="ru-RU" sz="3600" dirty="0" err="1"/>
              <a:t>надання</a:t>
            </a:r>
            <a:r>
              <a:rPr lang="ru-RU" sz="3600" dirty="0"/>
              <a:t> </a:t>
            </a:r>
            <a:r>
              <a:rPr lang="ru-RU" sz="3600" dirty="0" err="1"/>
              <a:t>субвенції</a:t>
            </a:r>
            <a:r>
              <a:rPr lang="ru-RU" sz="3600" dirty="0"/>
              <a:t> з державного бюджету </a:t>
            </a:r>
            <a:r>
              <a:rPr lang="ru-RU" sz="3600" dirty="0" err="1"/>
              <a:t>місцевим</a:t>
            </a:r>
            <a:r>
              <a:rPr lang="ru-RU" sz="3600" dirty="0"/>
              <a:t> бюджетам на </a:t>
            </a:r>
            <a:r>
              <a:rPr lang="ru-RU" sz="3600" dirty="0" err="1"/>
              <a:t>надання</a:t>
            </a:r>
            <a:r>
              <a:rPr lang="ru-RU" sz="3600" dirty="0"/>
              <a:t> </a:t>
            </a:r>
            <a:r>
              <a:rPr lang="ru-RU" sz="3600" dirty="0" err="1"/>
              <a:t>державної</a:t>
            </a:r>
            <a:r>
              <a:rPr lang="ru-RU" sz="3600" dirty="0"/>
              <a:t> </a:t>
            </a:r>
            <a:r>
              <a:rPr lang="ru-RU" sz="3600" dirty="0" err="1"/>
              <a:t>підтримки</a:t>
            </a:r>
            <a:r>
              <a:rPr lang="ru-RU" sz="3600" dirty="0"/>
              <a:t> особам з </a:t>
            </a:r>
            <a:r>
              <a:rPr lang="ru-RU" sz="3600" dirty="0" err="1"/>
              <a:t>особливими</a:t>
            </a:r>
            <a:r>
              <a:rPr lang="ru-RU" sz="3600" dirty="0"/>
              <a:t> </a:t>
            </a:r>
            <a:r>
              <a:rPr lang="ru-RU" sz="3600" dirty="0" err="1"/>
              <a:t>освітніми</a:t>
            </a:r>
            <a:r>
              <a:rPr lang="ru-RU" sz="3600" dirty="0"/>
              <a:t> потребами, </a:t>
            </a:r>
            <a:r>
              <a:rPr lang="ru-RU" sz="3600" dirty="0" err="1"/>
              <a:t>затверджених</a:t>
            </a:r>
            <a:r>
              <a:rPr lang="ru-RU" sz="3600" dirty="0"/>
              <a:t> </a:t>
            </a:r>
            <a:r>
              <a:rPr lang="ru-RU" sz="3600" dirty="0" err="1"/>
              <a:t>постановою</a:t>
            </a:r>
            <a:r>
              <a:rPr lang="ru-RU" sz="3600" dirty="0"/>
              <a:t> КМУ </a:t>
            </a:r>
            <a:r>
              <a:rPr lang="ru-RU" sz="3600" dirty="0" err="1"/>
              <a:t>від</a:t>
            </a:r>
            <a:r>
              <a:rPr lang="ru-RU" sz="3600" dirty="0"/>
              <a:t> 14.02.2017 № 88. </a:t>
            </a:r>
            <a:r>
              <a:rPr lang="ru-RU" sz="3600" dirty="0" err="1"/>
              <a:t>Зазначений</a:t>
            </a:r>
            <a:r>
              <a:rPr lang="ru-RU" sz="3600" dirty="0"/>
              <a:t> журнал </a:t>
            </a:r>
            <a:r>
              <a:rPr lang="ru-RU" sz="3600" dirty="0" err="1"/>
              <a:t>ведеться</a:t>
            </a:r>
            <a:r>
              <a:rPr lang="ru-RU" sz="3600" dirty="0"/>
              <a:t> в </a:t>
            </a:r>
            <a:r>
              <a:rPr lang="ru-RU" sz="3600" dirty="0" err="1"/>
              <a:t>паперовій</a:t>
            </a:r>
            <a:r>
              <a:rPr lang="ru-RU" sz="3600" dirty="0"/>
              <a:t> </a:t>
            </a:r>
            <a:r>
              <a:rPr lang="ru-RU" sz="3600" dirty="0" err="1"/>
              <a:t>або</a:t>
            </a:r>
            <a:r>
              <a:rPr lang="ru-RU" sz="3600" dirty="0"/>
              <a:t> </a:t>
            </a:r>
            <a:r>
              <a:rPr lang="ru-RU" sz="3600" dirty="0" err="1"/>
              <a:t>електронній</a:t>
            </a:r>
            <a:r>
              <a:rPr lang="ru-RU" sz="3600" dirty="0"/>
              <a:t> </a:t>
            </a:r>
            <a:r>
              <a:rPr lang="ru-RU" sz="3600" dirty="0" err="1"/>
              <a:t>формі</a:t>
            </a:r>
            <a:r>
              <a:rPr lang="ru-RU" sz="3600" dirty="0"/>
              <a:t> </a:t>
            </a:r>
            <a:r>
              <a:rPr lang="ru-RU" sz="3600" dirty="0" err="1"/>
              <a:t>відповідальними</a:t>
            </a:r>
            <a:r>
              <a:rPr lang="ru-RU" sz="3600" dirty="0"/>
              <a:t> </a:t>
            </a:r>
            <a:r>
              <a:rPr lang="ru-RU" sz="3600" dirty="0" err="1"/>
              <a:t>працівниками</a:t>
            </a:r>
            <a:r>
              <a:rPr lang="ru-RU" sz="3600" dirty="0"/>
              <a:t>. Батьки (</a:t>
            </a:r>
            <a:r>
              <a:rPr lang="ru-RU" sz="3600" dirty="0" err="1"/>
              <a:t>інші</a:t>
            </a:r>
            <a:r>
              <a:rPr lang="ru-RU" sz="3600" dirty="0"/>
              <a:t> </a:t>
            </a:r>
            <a:r>
              <a:rPr lang="ru-RU" sz="3600" dirty="0" err="1"/>
              <a:t>законні</a:t>
            </a:r>
            <a:r>
              <a:rPr lang="ru-RU" sz="3600" dirty="0"/>
              <a:t> </a:t>
            </a:r>
            <a:r>
              <a:rPr lang="ru-RU" sz="3600" dirty="0" err="1"/>
              <a:t>представники</a:t>
            </a:r>
            <a:r>
              <a:rPr lang="ru-RU" sz="3600" dirty="0"/>
              <a:t>) </a:t>
            </a:r>
            <a:r>
              <a:rPr lang="ru-RU" sz="3600" dirty="0" err="1"/>
              <a:t>учня</a:t>
            </a:r>
            <a:r>
              <a:rPr lang="ru-RU" sz="3600" dirty="0"/>
              <a:t> </a:t>
            </a:r>
            <a:r>
              <a:rPr lang="ru-RU" sz="3600" dirty="0" err="1"/>
              <a:t>підтверджують</a:t>
            </a:r>
            <a:r>
              <a:rPr lang="ru-RU" sz="3600" dirty="0"/>
              <a:t> факт </a:t>
            </a:r>
            <a:r>
              <a:rPr lang="ru-RU" sz="3600" dirty="0" err="1"/>
              <a:t>проведення</a:t>
            </a:r>
            <a:r>
              <a:rPr lang="ru-RU" sz="3600" dirty="0"/>
              <a:t> (</a:t>
            </a:r>
            <a:r>
              <a:rPr lang="ru-RU" sz="3600" dirty="0" err="1"/>
              <a:t>надання</a:t>
            </a:r>
            <a:r>
              <a:rPr lang="ru-RU" sz="3600" dirty="0"/>
              <a:t>) психолого-</a:t>
            </a:r>
            <a:r>
              <a:rPr lang="ru-RU" sz="3600" dirty="0" err="1"/>
              <a:t>педагогічних</a:t>
            </a:r>
            <a:r>
              <a:rPr lang="ru-RU" sz="3600" dirty="0"/>
              <a:t> та </a:t>
            </a:r>
            <a:r>
              <a:rPr lang="ru-RU" sz="3600" dirty="0" err="1"/>
              <a:t>корекційно-розвиткових</a:t>
            </a:r>
            <a:r>
              <a:rPr lang="ru-RU" sz="3600" dirty="0"/>
              <a:t> занять (</a:t>
            </a:r>
            <a:r>
              <a:rPr lang="ru-RU" sz="3600" dirty="0" err="1"/>
              <a:t>послуг</a:t>
            </a:r>
            <a:r>
              <a:rPr lang="ru-RU" sz="3600" dirty="0"/>
              <a:t>) у </a:t>
            </a:r>
            <a:r>
              <a:rPr lang="ru-RU" sz="3600" dirty="0" err="1"/>
              <a:t>паперовій</a:t>
            </a:r>
            <a:r>
              <a:rPr lang="ru-RU" sz="3600" dirty="0"/>
              <a:t> </a:t>
            </a:r>
            <a:r>
              <a:rPr lang="ru-RU" sz="3600" dirty="0" err="1"/>
              <a:t>або</a:t>
            </a:r>
            <a:r>
              <a:rPr lang="ru-RU" sz="3600" dirty="0"/>
              <a:t> </a:t>
            </a:r>
            <a:r>
              <a:rPr lang="ru-RU" sz="3600" dirty="0" err="1"/>
              <a:t>електронній</a:t>
            </a:r>
            <a:r>
              <a:rPr lang="ru-RU" sz="3600" dirty="0"/>
              <a:t> </a:t>
            </a:r>
            <a:r>
              <a:rPr lang="ru-RU" sz="3600" dirty="0" err="1"/>
              <a:t>формі</a:t>
            </a:r>
            <a:r>
              <a:rPr lang="ru-RU" sz="3600" dirty="0"/>
              <a:t>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0259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b="1" dirty="0" err="1"/>
              <a:t>Асистент</a:t>
            </a:r>
            <a:r>
              <a:rPr lang="ru-RU" sz="4000" b="1" dirty="0"/>
              <a:t> </a:t>
            </a:r>
            <a:r>
              <a:rPr lang="ru-RU" sz="4000" b="1" dirty="0" err="1"/>
              <a:t>вчителя</a:t>
            </a:r>
            <a:r>
              <a:rPr lang="ru-RU" sz="4000" b="1" dirty="0"/>
              <a:t> та </a:t>
            </a:r>
            <a:r>
              <a:rPr lang="ru-RU" sz="4000" b="1" dirty="0" err="1"/>
              <a:t>асистент</a:t>
            </a:r>
            <a:r>
              <a:rPr lang="ru-RU" sz="4000" b="1" dirty="0"/>
              <a:t> </a:t>
            </a:r>
            <a:r>
              <a:rPr lang="ru-RU" sz="4000" b="1" dirty="0" err="1"/>
              <a:t>учня</a:t>
            </a:r>
            <a:r>
              <a:rPr lang="ru-RU" b="1" dirty="0"/>
              <a:t/>
            </a:r>
            <a:br>
              <a:rPr lang="ru-RU" b="1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/>
              <a:t>Порядок чітко розмежовує функції цих двох посад:</a:t>
            </a:r>
          </a:p>
          <a:p>
            <a:r>
              <a:rPr lang="uk-UA" b="1" dirty="0"/>
              <a:t>Асистент вчителя</a:t>
            </a:r>
            <a:r>
              <a:rPr lang="uk-UA" dirty="0"/>
              <a:t> – це педагогічна посада, яка вводиться до штатного розпису закладу у разі утворення інклюзивного класу. Його основне завдання – допомагати вчителю в організації освітнього процесу в інклюзивному класі. Обов'язки визначаються посадовою інструкцією.</a:t>
            </a:r>
          </a:p>
          <a:p>
            <a:r>
              <a:rPr lang="uk-UA" b="1" dirty="0"/>
              <a:t>Асистент учня (дитини)</a:t>
            </a:r>
            <a:r>
              <a:rPr lang="uk-UA" dirty="0"/>
              <a:t> – це особа, яка забезпечує індивідуальні соціальні та соціально-побутові потреби дитини (допомога в пересуванні, харчуванні, дотриманні гігієни тощо). Ним може бути один з батьків, уповноважена ними особа або соціальний робітник.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8809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Autofit/>
          </a:bodyPr>
          <a:lstStyle/>
          <a:p>
            <a:r>
              <a:rPr lang="ru-RU" sz="3200" b="1" dirty="0" err="1"/>
              <a:t>Ресурсна</a:t>
            </a:r>
            <a:r>
              <a:rPr lang="ru-RU" sz="3200" b="1" dirty="0"/>
              <a:t> </a:t>
            </a:r>
            <a:r>
              <a:rPr lang="ru-RU" sz="3200" b="1" dirty="0" err="1"/>
              <a:t>кімната</a:t>
            </a:r>
            <a:r>
              <a:rPr lang="ru-RU" sz="3200" b="1" dirty="0"/>
              <a:t> та </a:t>
            </a:r>
            <a:r>
              <a:rPr lang="ru-RU" sz="3200" b="1" dirty="0" err="1"/>
              <a:t>матеріальне</a:t>
            </a:r>
            <a:r>
              <a:rPr lang="ru-RU" sz="3200" b="1" dirty="0"/>
              <a:t> </a:t>
            </a:r>
            <a:r>
              <a:rPr lang="ru-RU" sz="3200" b="1" dirty="0" err="1"/>
              <a:t>забезпечення</a:t>
            </a:r>
            <a:r>
              <a:rPr lang="ru-RU" sz="3200" b="1" dirty="0"/>
              <a:t/>
            </a:r>
            <a:br>
              <a:rPr lang="ru-RU" sz="3200" b="1" dirty="0"/>
            </a:b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1600" dirty="0"/>
              <a:t>Правильно організований фізичний простір та належне матеріально-технічне забезпечення є фундаментом для ефективного інклюзивного навчання. Згідно з Порядком, заклад освіти зобов'язаний створити комплексні умови для навчання учнів з ООП, що включають:</a:t>
            </a:r>
          </a:p>
          <a:p>
            <a:r>
              <a:rPr lang="uk-UA" sz="1600" dirty="0"/>
              <a:t>безперешкодний доступ до всіх приміщень та території закладу;</a:t>
            </a:r>
          </a:p>
          <a:p>
            <a:r>
              <a:rPr lang="uk-UA" sz="1600" dirty="0"/>
              <a:t>забезпечення учнів необхідними допоміжними засобами для навчання;</a:t>
            </a:r>
          </a:p>
          <a:p>
            <a:r>
              <a:rPr lang="uk-UA" sz="1600" dirty="0"/>
              <a:t>наявність сучасних навчально-методичних і наочних посібників, підручників та дидактичного обладнання;</a:t>
            </a:r>
            <a:br>
              <a:rPr lang="uk-UA" sz="1600" dirty="0"/>
            </a:br>
            <a:r>
              <a:rPr lang="uk-UA" sz="1600" dirty="0"/>
              <a:t>облаштування та обладнання ресурсної кімнати та </a:t>
            </a:r>
            <a:r>
              <a:rPr lang="uk-UA" sz="1600" dirty="0" err="1"/>
              <a:t>медіатеки</a:t>
            </a:r>
            <a:r>
              <a:rPr lang="uk-UA" sz="1600" dirty="0" smtClean="0"/>
              <a:t>.</a:t>
            </a:r>
          </a:p>
          <a:p>
            <a:endParaRPr lang="uk-UA" sz="1600" dirty="0"/>
          </a:p>
          <a:p>
            <a:pPr marL="0" indent="0">
              <a:buNone/>
            </a:pPr>
            <a:r>
              <a:rPr lang="uk-UA" sz="1600" dirty="0"/>
              <a:t>Ресурсна кімната – це багатофункціональний простір, який виконує кілька важливих завдань:</a:t>
            </a:r>
          </a:p>
          <a:p>
            <a:r>
              <a:rPr lang="uk-UA" sz="1600" dirty="0"/>
              <a:t>Призначення: використовується для проведення психолого-педагогічних та </a:t>
            </a:r>
            <a:r>
              <a:rPr lang="uk-UA" sz="1600" dirty="0" err="1"/>
              <a:t>корекційно-розвиткових</a:t>
            </a:r>
            <a:r>
              <a:rPr lang="uk-UA" sz="1600" dirty="0"/>
              <a:t> занять, розвитку учнів з ООП та гармонізації їх психоемоційного стану.</a:t>
            </a:r>
          </a:p>
          <a:p>
            <a:r>
              <a:rPr lang="uk-UA" sz="1600" dirty="0"/>
              <a:t>Зонування: у ресурсній кімнаті обов'язково має бути створена окрема зона для психологічного розвантаження або усамітнення, де учень може відпочити за потреби.</a:t>
            </a:r>
          </a:p>
          <a:p>
            <a:r>
              <a:rPr lang="uk-UA" sz="1600" dirty="0"/>
              <a:t>Доступність: ресурсна кімната може використовуватися всіма учнями закладу освіти, а не лише дітьми з ООП.</a:t>
            </a:r>
          </a:p>
          <a:p>
            <a:r>
              <a:rPr lang="uk-UA" sz="1600" dirty="0"/>
              <a:t>Правила перебування: учні можуть перебувати в ресурсній кімнаті винятково у супроводі педагогічних працівників, асистента учня або іншого фахівця.</a:t>
            </a:r>
          </a:p>
          <a:p>
            <a:endParaRPr lang="uk-UA" sz="1600" dirty="0"/>
          </a:p>
        </p:txBody>
      </p:sp>
    </p:spTree>
    <p:extLst>
      <p:ext uri="{BB962C8B-B14F-4D97-AF65-F5344CB8AC3E}">
        <p14:creationId xmlns:p14="http://schemas.microsoft.com/office/powerpoint/2010/main" val="335139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Autofit/>
          </a:bodyPr>
          <a:lstStyle/>
          <a:p>
            <a:r>
              <a:rPr lang="ru-RU" sz="3200" b="1" dirty="0" err="1"/>
              <a:t>Завершення</a:t>
            </a:r>
            <a:r>
              <a:rPr lang="ru-RU" sz="3200" b="1" dirty="0"/>
              <a:t> </a:t>
            </a:r>
            <a:r>
              <a:rPr lang="ru-RU" sz="3200" b="1" dirty="0" err="1"/>
              <a:t>навчання</a:t>
            </a:r>
            <a:r>
              <a:rPr lang="ru-RU" sz="3200" b="1" dirty="0"/>
              <a:t> та </a:t>
            </a:r>
            <a:r>
              <a:rPr lang="ru-RU" sz="3200" b="1" dirty="0" err="1"/>
              <a:t>інші</a:t>
            </a:r>
            <a:r>
              <a:rPr lang="ru-RU" sz="3200" b="1" dirty="0"/>
              <a:t> </a:t>
            </a:r>
            <a:r>
              <a:rPr lang="ru-RU" sz="3200" b="1" dirty="0" err="1"/>
              <a:t>адміністративні</a:t>
            </a:r>
            <a:r>
              <a:rPr lang="ru-RU" sz="3200" b="1" dirty="0"/>
              <a:t> </a:t>
            </a:r>
            <a:r>
              <a:rPr lang="ru-RU" sz="3200" b="1" dirty="0" err="1"/>
              <a:t>аспекти</a:t>
            </a:r>
            <a:r>
              <a:rPr lang="ru-RU" sz="3200" b="1" dirty="0"/>
              <a:t/>
            </a:r>
            <a:br>
              <a:rPr lang="ru-RU" sz="3200" b="1" dirty="0"/>
            </a:b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uk-UA" dirty="0"/>
              <a:t>Порядок регулює не лише освітній процес, а й супутні адміністративні питання, важливі для забезпечення неперервності та повноцінності освітньої траєкторії учня від зарахування до випуску. Ключові положення щодо цих аспектів:</a:t>
            </a:r>
          </a:p>
          <a:p>
            <a:r>
              <a:rPr lang="uk-UA" b="1" dirty="0"/>
              <a:t>оцінювання результатів навчання учнів з ООП:</a:t>
            </a:r>
            <a:r>
              <a:rPr lang="uk-UA" dirty="0"/>
              <a:t> здійснюється у загальному порядку, визначеному МОН;</a:t>
            </a:r>
            <a:br>
              <a:rPr lang="uk-UA" dirty="0"/>
            </a:br>
            <a:r>
              <a:rPr lang="uk-UA" dirty="0"/>
              <a:t>документи про освіту: після завершення навчання на відповідному рівні освіти учні з ООП отримують документи про освіту державного зразка, як і всі інші випускники закладу;</a:t>
            </a:r>
          </a:p>
          <a:p>
            <a:r>
              <a:rPr lang="uk-UA" b="1" dirty="0"/>
              <a:t>тривалість здобуття освіти:</a:t>
            </a:r>
            <a:r>
              <a:rPr lang="uk-UA" dirty="0"/>
              <a:t> для учнів з ООП може бути продовжена тривалість навчання на початковому та базовому рівнях середньої освіти відповідно до окремої постанови КМУ;</a:t>
            </a:r>
          </a:p>
          <a:p>
            <a:r>
              <a:rPr lang="uk-UA" b="1" dirty="0"/>
              <a:t>групи подовженого дня:</a:t>
            </a:r>
            <a:r>
              <a:rPr lang="uk-UA" dirty="0"/>
              <a:t> учні з ООП зараховуються до груп подовженого дня за заявою батьків. Для забезпечення потреб учня з </a:t>
            </a:r>
            <a:r>
              <a:rPr lang="en-US" dirty="0"/>
              <a:t>IV-V </a:t>
            </a:r>
            <a:r>
              <a:rPr lang="uk-UA" dirty="0"/>
              <a:t>рівнем підтримки та учня з інтелектуальними, </a:t>
            </a:r>
            <a:r>
              <a:rPr lang="uk-UA" dirty="0" err="1"/>
              <a:t>соціоадаптаційними</a:t>
            </a:r>
            <a:r>
              <a:rPr lang="uk-UA" dirty="0"/>
              <a:t> труднощами </a:t>
            </a:r>
            <a:r>
              <a:rPr lang="en-US" dirty="0"/>
              <a:t>II-V </a:t>
            </a:r>
            <a:r>
              <a:rPr lang="uk-UA" dirty="0"/>
              <a:t>рівня підтримки до штату вводиться посада асистента вихователя.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4328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Нормативна база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Постанова КМУ від 05.02.2026 року № 129 «Про внесення змін до Порядку організації інклюзивного навчання у закладах загальної середньої освіти»</a:t>
            </a:r>
          </a:p>
          <a:p>
            <a:r>
              <a:rPr lang="uk-UA" dirty="0" smtClean="0"/>
              <a:t>Постанова набирає чинності з 1 серпня </a:t>
            </a:r>
            <a:r>
              <a:rPr lang="uk-UA" smtClean="0"/>
              <a:t>2026 року.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5000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Загальні положення</a:t>
            </a:r>
            <a:endParaRPr lang="uk-UA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dirty="0"/>
              <a:t>Порядок організації інклюзивного навчання є основним документом, який визначає правила роботи закладів загальної середньої освіти з учнями з особливими освітніми потребами. Він створює єдину прозору систему, що забезпечує рівний доступ до якісної освіти для всіх дітей.</a:t>
            </a:r>
          </a:p>
          <a:p>
            <a:r>
              <a:rPr lang="uk-UA" dirty="0"/>
              <a:t>Норми Порядку поширюються на всі заклади загальної середньої освіти, незалежно від форми власності, і охоплюють очну та дистанційну форми навчання, включно з денними та вечірніми класами.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96752"/>
            <a:ext cx="792088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00" i="1" dirty="0" smtClean="0"/>
          </a:p>
          <a:p>
            <a:pPr algn="ctr"/>
            <a:endParaRPr lang="ru-RU" sz="2400" i="1" dirty="0" smtClean="0"/>
          </a:p>
          <a:p>
            <a:pPr algn="ctr"/>
            <a:endParaRPr lang="ru-RU" sz="700" i="1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476672"/>
            <a:ext cx="784887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/>
              <a:t>Організація інклюзивного класу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uk-UA" dirty="0"/>
              <a:t>Створення інклюзивного класу – це обов’язок закладу освіти, якщо є підстави для навчання дітей з ООП. Щоб цей процес був зрозумілим і послідовним, слід дотримуватися таких кроків:</a:t>
            </a:r>
          </a:p>
          <a:p>
            <a:r>
              <a:rPr lang="uk-UA" b="1" dirty="0"/>
              <a:t>Подача заяви:</a:t>
            </a:r>
            <a:r>
              <a:rPr lang="uk-UA" dirty="0"/>
              <a:t> ініціатор – законні представники учня. Заяву можна подати особисто, поштою або через електронну систему закладу.</a:t>
            </a:r>
          </a:p>
          <a:p>
            <a:r>
              <a:rPr lang="uk-UA" b="1" dirty="0"/>
              <a:t>Необхідні документи:</a:t>
            </a:r>
            <a:r>
              <a:rPr lang="uk-UA" dirty="0"/>
              <a:t> разом із заявою подається висновок ІРЦ про комплексну психолого-педагогічну оцінку розвитку дитини (під час воєнного стану допускаються копії документів та висновку ІРЦ).</a:t>
            </a:r>
          </a:p>
          <a:p>
            <a:r>
              <a:rPr lang="uk-UA" b="1" dirty="0"/>
              <a:t>Дії керівника закладу:</a:t>
            </a:r>
            <a:r>
              <a:rPr lang="uk-UA" dirty="0"/>
              <a:t> на основі заяви та висновку керівник зобов’язаний утворити інклюзивний клас і організувати навчання з урахуванням рекомендованого рівня підтримки. Зарахування учнів здійснюється відповідно до Порядку зарахування, відрахування та переведення учнів, затвердженого МОН.</a:t>
            </a:r>
          </a:p>
          <a:p>
            <a:r>
              <a:rPr lang="uk-UA" b="1" dirty="0"/>
              <a:t>Обов’язковість:</a:t>
            </a:r>
            <a:r>
              <a:rPr lang="uk-UA" dirty="0"/>
              <a:t> інклюзивний клас утворюється, якщо є хоча б одна заява від учня, що потребує підтримки </a:t>
            </a:r>
            <a:r>
              <a:rPr lang="en-US" dirty="0"/>
              <a:t>II–V </a:t>
            </a:r>
            <a:r>
              <a:rPr lang="uk-UA" dirty="0"/>
              <a:t>рівня.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uk-UA" sz="3600" b="1" dirty="0"/>
              <a:t>Кількісний склад інклюзивного класу</a:t>
            </a:r>
            <a:r>
              <a:rPr lang="uk-UA" b="1" dirty="0"/>
              <a:t/>
            </a:r>
            <a:br>
              <a:rPr lang="uk-UA" b="1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340768"/>
            <a:ext cx="8352928" cy="478539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/>
              <a:t>Для ефективної індивідуалізації навчання Порядок встановлює такі норми:</a:t>
            </a:r>
          </a:p>
          <a:p>
            <a:r>
              <a:rPr lang="uk-UA" dirty="0"/>
              <a:t>Не більше одного учня з </a:t>
            </a:r>
            <a:r>
              <a:rPr lang="en-US" dirty="0"/>
              <a:t>IV </a:t>
            </a:r>
            <a:r>
              <a:rPr lang="uk-UA" dirty="0"/>
              <a:t>або </a:t>
            </a:r>
            <a:r>
              <a:rPr lang="en-US" dirty="0"/>
              <a:t>V </a:t>
            </a:r>
            <a:r>
              <a:rPr lang="uk-UA" dirty="0"/>
              <a:t>рівнем підтримки.</a:t>
            </a:r>
          </a:p>
          <a:p>
            <a:r>
              <a:rPr lang="uk-UA" dirty="0"/>
              <a:t>Не більше двох учнів з </a:t>
            </a:r>
            <a:r>
              <a:rPr lang="en-US" dirty="0"/>
              <a:t>III </a:t>
            </a:r>
            <a:r>
              <a:rPr lang="uk-UA" dirty="0"/>
              <a:t>рівнем підтримки.</a:t>
            </a:r>
          </a:p>
          <a:p>
            <a:r>
              <a:rPr lang="uk-UA" dirty="0"/>
              <a:t>Не більше трьох учнів з </a:t>
            </a:r>
            <a:r>
              <a:rPr lang="en-US" dirty="0"/>
              <a:t>II </a:t>
            </a:r>
            <a:r>
              <a:rPr lang="uk-UA" dirty="0"/>
              <a:t>рівнем підтримки.</a:t>
            </a:r>
          </a:p>
          <a:p>
            <a:r>
              <a:rPr lang="uk-UA" dirty="0"/>
              <a:t>Учні з </a:t>
            </a:r>
            <a:r>
              <a:rPr lang="en-US" dirty="0"/>
              <a:t>I </a:t>
            </a:r>
            <a:r>
              <a:rPr lang="uk-UA" dirty="0"/>
              <a:t>рівнем підтримки розподіляються без обмежень.</a:t>
            </a:r>
          </a:p>
          <a:p>
            <a:pPr marL="0" indent="0">
              <a:buNone/>
            </a:pPr>
            <a:r>
              <a:rPr lang="uk-UA" dirty="0"/>
              <a:t>Під час воєнного стану </a:t>
            </a:r>
            <a:r>
              <a:rPr lang="uk-UA" dirty="0" smtClean="0"/>
              <a:t>гранична кількість учнів </a:t>
            </a:r>
            <a:r>
              <a:rPr lang="uk-UA" dirty="0"/>
              <a:t>з </a:t>
            </a:r>
            <a:r>
              <a:rPr lang="en-US" dirty="0"/>
              <a:t>IV–V </a:t>
            </a:r>
            <a:r>
              <a:rPr lang="uk-UA" dirty="0"/>
              <a:t>рівнем підтримки </a:t>
            </a:r>
            <a:r>
              <a:rPr lang="uk-UA" dirty="0" smtClean="0"/>
              <a:t>становить не </a:t>
            </a:r>
            <a:r>
              <a:rPr lang="uk-UA" dirty="0"/>
              <a:t>більше двох </a:t>
            </a:r>
            <a:r>
              <a:rPr lang="uk-UA" dirty="0" smtClean="0"/>
              <a:t>осіб в одному інклюзивному класі, кількість учнів з ІІ-ІІІ рівнів підтримки – не більше п'яти осіб в одному інклюзивному класі.</a:t>
            </a:r>
          </a:p>
          <a:p>
            <a:pPr marL="0" indent="0">
              <a:buNone/>
            </a:pPr>
            <a:r>
              <a:rPr lang="uk-UA" dirty="0" smtClean="0"/>
              <a:t> </a:t>
            </a:r>
            <a:r>
              <a:rPr lang="uk-UA" dirty="0"/>
              <a:t>Якщо заклад єдиний у населеному пункті, загальні норми можуть не застосовуватися.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8648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/>
              <a:t>Освітній процес для учнів з ООП</a:t>
            </a:r>
            <a:endParaRPr lang="uk-UA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579296" cy="456937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>Організовується в закладі освіти з урахуванням:</a:t>
            </a:r>
          </a:p>
          <a:p>
            <a:pPr>
              <a:spcBef>
                <a:spcPts val="0"/>
              </a:spcBef>
            </a:pPr>
            <a:endParaRPr lang="uk-UA" sz="2800" dirty="0" smtClean="0"/>
          </a:p>
          <a:p>
            <a:pPr>
              <a:spcBef>
                <a:spcPts val="0"/>
              </a:spcBef>
            </a:pPr>
            <a:r>
              <a:rPr lang="uk-UA" sz="2800" dirty="0" smtClean="0"/>
              <a:t>Висновку ІРЦ;</a:t>
            </a:r>
          </a:p>
          <a:p>
            <a:pPr>
              <a:spcBef>
                <a:spcPts val="0"/>
              </a:spcBef>
            </a:pPr>
            <a:r>
              <a:rPr lang="uk-UA" sz="2800" dirty="0" smtClean="0"/>
              <a:t>Категорії (типу) особливих освітніх потреб (труднощів);</a:t>
            </a:r>
          </a:p>
          <a:p>
            <a:pPr>
              <a:spcBef>
                <a:spcPts val="0"/>
              </a:spcBef>
            </a:pPr>
            <a:r>
              <a:rPr lang="uk-UA" sz="2800" dirty="0" smtClean="0"/>
              <a:t>Ступеня їх прояву;</a:t>
            </a:r>
          </a:p>
          <a:p>
            <a:pPr>
              <a:spcBef>
                <a:spcPts val="0"/>
              </a:spcBef>
            </a:pPr>
            <a:r>
              <a:rPr lang="uk-UA" sz="2800" dirty="0" smtClean="0"/>
              <a:t>Рівнів підтримки;</a:t>
            </a:r>
          </a:p>
          <a:p>
            <a:pPr>
              <a:spcBef>
                <a:spcPts val="0"/>
              </a:spcBef>
            </a:pPr>
            <a:r>
              <a:rPr lang="uk-UA" sz="2800" dirty="0" smtClean="0"/>
              <a:t>Індивідуальної програми розвитку.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74642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Autofit/>
          </a:bodyPr>
          <a:lstStyle/>
          <a:p>
            <a:r>
              <a:rPr lang="uk-UA" sz="3200" b="1" dirty="0"/>
              <a:t>Індивідуалізація освітнього процесу</a:t>
            </a:r>
            <a:br>
              <a:rPr lang="uk-UA" sz="3200" b="1" dirty="0"/>
            </a:b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Індивідуальна</a:t>
            </a:r>
            <a:r>
              <a:rPr lang="ru-RU" dirty="0"/>
              <a:t> </a:t>
            </a:r>
            <a:r>
              <a:rPr lang="ru-RU" dirty="0" err="1"/>
              <a:t>програма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 (ІПР) є </a:t>
            </a:r>
            <a:r>
              <a:rPr lang="ru-RU" dirty="0" err="1"/>
              <a:t>ключовим</a:t>
            </a:r>
            <a:r>
              <a:rPr lang="ru-RU" dirty="0"/>
              <a:t> </a:t>
            </a:r>
            <a:r>
              <a:rPr lang="ru-RU" dirty="0" err="1"/>
              <a:t>інструментом</a:t>
            </a:r>
            <a:r>
              <a:rPr lang="ru-RU" dirty="0"/>
              <a:t> для </a:t>
            </a:r>
            <a:r>
              <a:rPr lang="ru-RU" dirty="0" err="1"/>
              <a:t>персоналізації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</a:t>
            </a:r>
            <a:r>
              <a:rPr lang="ru-RU" dirty="0" err="1"/>
              <a:t>учня</a:t>
            </a:r>
            <a:r>
              <a:rPr lang="ru-RU" dirty="0"/>
              <a:t> з ООП. </a:t>
            </a:r>
            <a:r>
              <a:rPr lang="ru-RU" dirty="0" err="1"/>
              <a:t>Це</a:t>
            </a:r>
            <a:r>
              <a:rPr lang="ru-RU" dirty="0"/>
              <a:t> не </a:t>
            </a:r>
            <a:r>
              <a:rPr lang="ru-RU" dirty="0" err="1"/>
              <a:t>формальний</a:t>
            </a:r>
            <a:r>
              <a:rPr lang="ru-RU" dirty="0"/>
              <a:t> документ, а детальна </a:t>
            </a:r>
            <a:r>
              <a:rPr lang="ru-RU" dirty="0" err="1"/>
              <a:t>дорожня</a:t>
            </a:r>
            <a:r>
              <a:rPr lang="ru-RU" dirty="0"/>
              <a:t> карта для </a:t>
            </a:r>
            <a:r>
              <a:rPr lang="ru-RU" dirty="0" err="1"/>
              <a:t>всієї</a:t>
            </a:r>
            <a:r>
              <a:rPr lang="ru-RU" dirty="0"/>
              <a:t> </a:t>
            </a:r>
            <a:r>
              <a:rPr lang="ru-RU" dirty="0" err="1"/>
              <a:t>команди</a:t>
            </a:r>
            <a:r>
              <a:rPr lang="ru-RU" dirty="0"/>
              <a:t> </a:t>
            </a:r>
            <a:r>
              <a:rPr lang="ru-RU" dirty="0" err="1"/>
              <a:t>супроводу</a:t>
            </a:r>
            <a:r>
              <a:rPr lang="ru-RU" dirty="0"/>
              <a:t>, яка </a:t>
            </a:r>
            <a:r>
              <a:rPr lang="ru-RU" dirty="0" err="1"/>
              <a:t>визначає</a:t>
            </a:r>
            <a:r>
              <a:rPr lang="ru-RU" dirty="0"/>
              <a:t> </a:t>
            </a:r>
            <a:r>
              <a:rPr lang="ru-RU" dirty="0" err="1"/>
              <a:t>цілі</a:t>
            </a:r>
            <a:r>
              <a:rPr lang="ru-RU" dirty="0"/>
              <a:t>, </a:t>
            </a:r>
            <a:r>
              <a:rPr lang="ru-RU" dirty="0" err="1"/>
              <a:t>стратегії</a:t>
            </a:r>
            <a:r>
              <a:rPr lang="ru-RU" dirty="0"/>
              <a:t> та </a:t>
            </a:r>
            <a:r>
              <a:rPr lang="ru-RU" dirty="0" err="1"/>
              <a:t>конкретні</a:t>
            </a:r>
            <a:r>
              <a:rPr lang="ru-RU" dirty="0"/>
              <a:t> кроки для </a:t>
            </a:r>
            <a:r>
              <a:rPr lang="ru-RU" dirty="0" err="1"/>
              <a:t>забезпечення</a:t>
            </a:r>
            <a:r>
              <a:rPr lang="ru-RU" dirty="0"/>
              <a:t> </a:t>
            </a:r>
            <a:r>
              <a:rPr lang="ru-RU" dirty="0" err="1"/>
              <a:t>освітніх</a:t>
            </a:r>
            <a:r>
              <a:rPr lang="ru-RU" dirty="0"/>
              <a:t> потреб </a:t>
            </a:r>
            <a:r>
              <a:rPr lang="ru-RU" dirty="0" err="1"/>
              <a:t>дитини</a:t>
            </a:r>
            <a:r>
              <a:rPr lang="ru-RU" dirty="0"/>
              <a:t>. 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1016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err="1"/>
              <a:t>Індивідуальна</a:t>
            </a:r>
            <a:r>
              <a:rPr lang="ru-RU" sz="3600" b="1" dirty="0"/>
              <a:t> </a:t>
            </a:r>
            <a:r>
              <a:rPr lang="ru-RU" sz="3600" b="1" dirty="0" err="1"/>
              <a:t>програма</a:t>
            </a:r>
            <a:r>
              <a:rPr lang="ru-RU" sz="3600" b="1" dirty="0"/>
              <a:t> </a:t>
            </a:r>
            <a:r>
              <a:rPr lang="ru-RU" sz="3600" b="1" dirty="0" err="1"/>
              <a:t>розвитку</a:t>
            </a:r>
            <a:r>
              <a:rPr lang="ru-RU" sz="3600" dirty="0"/>
              <a:t> </a:t>
            </a:r>
            <a:r>
              <a:rPr lang="ru-RU" sz="3600" dirty="0" err="1"/>
              <a:t>має</a:t>
            </a:r>
            <a:r>
              <a:rPr lang="ru-RU" sz="3600" dirty="0"/>
              <a:t> </a:t>
            </a:r>
            <a:r>
              <a:rPr lang="ru-RU" sz="3600" dirty="0" err="1"/>
              <a:t>такі</a:t>
            </a:r>
            <a:r>
              <a:rPr lang="ru-RU" sz="3600" dirty="0"/>
              <a:t> характеристики:</a:t>
            </a:r>
            <a:endParaRPr lang="uk-UA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uk-UA" dirty="0"/>
              <a:t>Розробляє: команда психолого-педагогічного супроводу за обов'язкової участі батьків (або інших законних представників) учня.</a:t>
            </a:r>
          </a:p>
          <a:p>
            <a:r>
              <a:rPr lang="uk-UA" dirty="0"/>
              <a:t>Для кого: для всіх учнів, що потребують підтримки (з </a:t>
            </a:r>
            <a:r>
              <a:rPr lang="en-US" dirty="0"/>
              <a:t>I </a:t>
            </a:r>
            <a:r>
              <a:rPr lang="uk-UA" dirty="0"/>
              <a:t>по </a:t>
            </a:r>
            <a:r>
              <a:rPr lang="en-US" dirty="0"/>
              <a:t>V </a:t>
            </a:r>
            <a:r>
              <a:rPr lang="uk-UA" dirty="0"/>
              <a:t>рівень).</a:t>
            </a:r>
          </a:p>
          <a:p>
            <a:r>
              <a:rPr lang="uk-UA" dirty="0"/>
              <a:t>Терміни: протягом місяця після початку навчання дитини у закладі.</a:t>
            </a:r>
          </a:p>
          <a:p>
            <a:r>
              <a:rPr lang="uk-UA" dirty="0"/>
              <a:t>Зміст програми: для учнів з </a:t>
            </a:r>
            <a:r>
              <a:rPr lang="en-US" dirty="0"/>
              <a:t>I </a:t>
            </a:r>
            <a:r>
              <a:rPr lang="uk-UA" dirty="0"/>
              <a:t>рівнем підтримки ІПР містить загальну інформацію про дитину, динаміку її розвитку, особливості засвоєння програми та потреби в її адаптації. Для учнів з </a:t>
            </a:r>
            <a:r>
              <a:rPr lang="en-US" dirty="0"/>
              <a:t>II-V </a:t>
            </a:r>
            <a:r>
              <a:rPr lang="uk-UA" dirty="0"/>
              <a:t>рівнями підтримки ІПР складається за встановленою формою і є більш деталізованою.</a:t>
            </a:r>
          </a:p>
          <a:p>
            <a:r>
              <a:rPr lang="uk-UA" dirty="0"/>
              <a:t>Затвердження та перегляд: ІПР підписується всіма членами команди супроводу (включно з батьками), затверджується керівником закладу, складається на навчальний рік і переглядається щонайменше двічі на рік (за потреби частіше) для коригування. Батьки мають право отримати її копію.</a:t>
            </a:r>
          </a:p>
          <a:p>
            <a:r>
              <a:rPr lang="uk-UA" dirty="0"/>
              <a:t>Зберігання та доступ: ІПР зберігається в особовій справі учня не менше трьох років, а також обліковується у системі автоматизації роботи ІРЦ. У разі відрахування, переведення учня до іншого закладу освіти копія ІПР подається батьками (іншими законними представниками) учня до закладу освіти, де він продовжує здобуття освіти.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6900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/>
              <a:t>Протокол оцінки потреби учня</a:t>
            </a:r>
            <a:r>
              <a:rPr lang="uk-UA" dirty="0"/>
              <a:t> – обов’язковий документ, який фіксує результати оцінювання і визначає рівень підтримки (</a:t>
            </a:r>
            <a:r>
              <a:rPr lang="en-US" dirty="0"/>
              <a:t>I–V), </a:t>
            </a:r>
            <a:r>
              <a:rPr lang="uk-UA" dirty="0"/>
              <a:t>необхідний учню для успішного навчання.</a:t>
            </a:r>
          </a:p>
        </p:txBody>
      </p:sp>
    </p:spTree>
    <p:extLst>
      <p:ext uri="{BB962C8B-B14F-4D97-AF65-F5344CB8AC3E}">
        <p14:creationId xmlns:p14="http://schemas.microsoft.com/office/powerpoint/2010/main" val="91388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dcc4faf89213fced06a3ff02e33968fa70986f"/>
</p:tagLst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899</Words>
  <Application>Microsoft Office PowerPoint</Application>
  <PresentationFormat>Экран (4:3)</PresentationFormat>
  <Paragraphs>82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Нормативна база</vt:lpstr>
      <vt:lpstr>Загальні положення</vt:lpstr>
      <vt:lpstr>Організація інклюзивного класу</vt:lpstr>
      <vt:lpstr>Кількісний склад інклюзивного класу </vt:lpstr>
      <vt:lpstr>Освітній процес для учнів з ООП</vt:lpstr>
      <vt:lpstr>Індивідуалізація освітнього процесу </vt:lpstr>
      <vt:lpstr>Індивідуальна програма розвитку має такі характеристики:</vt:lpstr>
      <vt:lpstr>Презентация PowerPoint</vt:lpstr>
      <vt:lpstr>Індивідуальний навчальний план</vt:lpstr>
      <vt:lpstr>Команда психолого-педагогічного супроводу </vt:lpstr>
      <vt:lpstr>Психолого-педагогічні та корекційно-розвиткові послуги </vt:lpstr>
      <vt:lpstr>Психолого-педагогічні та корекційно-розвиткові послуги </vt:lpstr>
      <vt:lpstr>Асистент вчителя та асистент учня </vt:lpstr>
      <vt:lpstr>Ресурсна кімната та матеріальне забезпечення </vt:lpstr>
      <vt:lpstr>Завершення навчання та інші адміністративні аспекти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пк</cp:lastModifiedBy>
  <cp:revision>25</cp:revision>
  <cp:lastPrinted>2026-05-04T11:42:08Z</cp:lastPrinted>
  <dcterms:created xsi:type="dcterms:W3CDTF">2013-08-18T05:10:05Z</dcterms:created>
  <dcterms:modified xsi:type="dcterms:W3CDTF">2026-05-04T12:16:00Z</dcterms:modified>
</cp:coreProperties>
</file>