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4" r:id="rId4"/>
    <p:sldId id="263" r:id="rId5"/>
    <p:sldId id="265" r:id="rId6"/>
    <p:sldId id="260" r:id="rId7"/>
    <p:sldId id="262" r:id="rId8"/>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24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8100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2400396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1080974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2915803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2386207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377D3A3B-AD32-488F-98F1-786F3E818BF3}" type="datetimeFigureOut">
              <a:rPr lang="uk-UA" smtClean="0"/>
              <a:t>23.02.2026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2678175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377D3A3B-AD32-488F-98F1-786F3E818BF3}" type="datetimeFigureOut">
              <a:rPr lang="uk-UA" smtClean="0"/>
              <a:t>23.02.2026</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3260158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377D3A3B-AD32-488F-98F1-786F3E818BF3}" type="datetimeFigureOut">
              <a:rPr lang="uk-UA" smtClean="0"/>
              <a:t>23.02.2026</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914251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7D3A3B-AD32-488F-98F1-786F3E818BF3}" type="datetimeFigureOut">
              <a:rPr lang="uk-UA" smtClean="0"/>
              <a:t>23.02.2026</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1940259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7D3A3B-AD32-488F-98F1-786F3E818BF3}" type="datetimeFigureOut">
              <a:rPr lang="uk-UA" smtClean="0"/>
              <a:t>23.02.2026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546867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77D3A3B-AD32-488F-98F1-786F3E818BF3}" type="datetimeFigureOut">
              <a:rPr lang="uk-UA" smtClean="0"/>
              <a:t>23.02.2026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2293AB53-A99B-48A5-9020-917A09866618}" type="slidenum">
              <a:rPr lang="uk-UA" smtClean="0"/>
              <a:t>‹#›</a:t>
            </a:fld>
            <a:endParaRPr lang="uk-UA"/>
          </a:p>
        </p:txBody>
      </p:sp>
    </p:spTree>
    <p:extLst>
      <p:ext uri="{BB962C8B-B14F-4D97-AF65-F5344CB8AC3E}">
        <p14:creationId xmlns:p14="http://schemas.microsoft.com/office/powerpoint/2010/main" val="546974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7D3A3B-AD32-488F-98F1-786F3E818BF3}" type="datetimeFigureOut">
              <a:rPr lang="uk-UA" smtClean="0"/>
              <a:t>23.02.2026</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3AB53-A99B-48A5-9020-917A09866618}" type="slidenum">
              <a:rPr lang="uk-UA" smtClean="0"/>
              <a:t>‹#›</a:t>
            </a:fld>
            <a:endParaRPr lang="uk-UA"/>
          </a:p>
        </p:txBody>
      </p:sp>
    </p:spTree>
    <p:extLst>
      <p:ext uri="{BB962C8B-B14F-4D97-AF65-F5344CB8AC3E}">
        <p14:creationId xmlns:p14="http://schemas.microsoft.com/office/powerpoint/2010/main" val="3780854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685800" y="1556793"/>
            <a:ext cx="7772400" cy="2043658"/>
          </a:xfrm>
        </p:spPr>
        <p:txBody>
          <a:bodyPr>
            <a:noAutofit/>
          </a:bodyPr>
          <a:lstStyle/>
          <a:p>
            <a:r>
              <a:rPr lang="uk-UA" sz="3200" b="1" i="1" dirty="0" smtClean="0">
                <a:latin typeface="Times New Roman" pitchFamily="18" charset="0"/>
                <a:cs typeface="Times New Roman" pitchFamily="18" charset="0"/>
              </a:rPr>
              <a:t>Про участь </a:t>
            </a:r>
            <a:r>
              <a:rPr lang="uk-UA" sz="3200" b="1" i="1" dirty="0" smtClean="0">
                <a:latin typeface="Times New Roman" pitchFamily="18" charset="0"/>
                <a:cs typeface="Times New Roman" pitchFamily="18" charset="0"/>
              </a:rPr>
              <a:t/>
            </a:r>
            <a:br>
              <a:rPr lang="uk-UA" sz="3200" b="1" i="1" dirty="0" smtClean="0">
                <a:latin typeface="Times New Roman" pitchFamily="18" charset="0"/>
                <a:cs typeface="Times New Roman" pitchFamily="18" charset="0"/>
              </a:rPr>
            </a:br>
            <a:r>
              <a:rPr lang="uk-UA" sz="3200" b="1" i="1" dirty="0" smtClean="0">
                <a:latin typeface="Times New Roman" pitchFamily="18" charset="0"/>
                <a:cs typeface="Times New Roman" pitchFamily="18" charset="0"/>
              </a:rPr>
              <a:t>педагогічних </a:t>
            </a:r>
            <a:r>
              <a:rPr lang="uk-UA" sz="3200" b="1" i="1" dirty="0" smtClean="0">
                <a:latin typeface="Times New Roman" pitchFamily="18" charset="0"/>
                <a:cs typeface="Times New Roman" pitchFamily="18" charset="0"/>
              </a:rPr>
              <a:t>працівників закладів освіти Сахновщинської селищної ради </a:t>
            </a:r>
            <a:r>
              <a:rPr lang="uk-UA" sz="3200" b="1" i="1" dirty="0" smtClean="0">
                <a:latin typeface="Times New Roman" pitchFamily="18" charset="0"/>
                <a:cs typeface="Times New Roman" pitchFamily="18" charset="0"/>
              </a:rPr>
              <a:t/>
            </a:r>
            <a:br>
              <a:rPr lang="uk-UA" sz="3200" b="1" i="1" dirty="0" smtClean="0">
                <a:latin typeface="Times New Roman" pitchFamily="18" charset="0"/>
                <a:cs typeface="Times New Roman" pitchFamily="18" charset="0"/>
              </a:rPr>
            </a:br>
            <a:r>
              <a:rPr lang="uk-UA" sz="3200" b="1" i="1" dirty="0" smtClean="0">
                <a:latin typeface="Times New Roman" pitchFamily="18" charset="0"/>
                <a:cs typeface="Times New Roman" pitchFamily="18" charset="0"/>
              </a:rPr>
              <a:t>у </a:t>
            </a:r>
            <a:r>
              <a:rPr lang="uk-UA" sz="3200" b="1" i="1" dirty="0" smtClean="0">
                <a:latin typeface="Times New Roman" pitchFamily="18" charset="0"/>
                <a:cs typeface="Times New Roman" pitchFamily="18" charset="0"/>
              </a:rPr>
              <a:t>фахових конкурсах</a:t>
            </a:r>
            <a:endParaRPr lang="uk-UA" sz="3200" b="1" i="1"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normAutofit/>
          </a:bodyPr>
          <a:lstStyle/>
          <a:p>
            <a:pPr algn="r"/>
            <a:r>
              <a:rPr lang="uk-UA" sz="2000" i="1" dirty="0" smtClean="0">
                <a:latin typeface="Times New Roman" pitchFamily="18" charset="0"/>
                <a:cs typeface="Times New Roman" pitchFamily="18" charset="0"/>
              </a:rPr>
              <a:t>Анна ЗРАЖЕВСЬКА, директор КУ «Центр професійного розвитку педагогічних працівників»</a:t>
            </a:r>
            <a:endParaRPr lang="uk-UA" sz="2000" i="1" dirty="0">
              <a:latin typeface="Times New Roman" pitchFamily="18" charset="0"/>
              <a:cs typeface="Times New Roman" pitchFamily="18" charset="0"/>
            </a:endParaRPr>
          </a:p>
        </p:txBody>
      </p:sp>
    </p:spTree>
    <p:extLst>
      <p:ext uri="{BB962C8B-B14F-4D97-AF65-F5344CB8AC3E}">
        <p14:creationId xmlns:p14="http://schemas.microsoft.com/office/powerpoint/2010/main" val="1357767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9" y="44625"/>
            <a:ext cx="9144000" cy="681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3211" y="79986"/>
            <a:ext cx="8229600" cy="828734"/>
          </a:xfrm>
        </p:spPr>
        <p:txBody>
          <a:bodyPr>
            <a:normAutofit/>
          </a:bodyPr>
          <a:lstStyle/>
          <a:p>
            <a:r>
              <a:rPr lang="uk-UA" dirty="0" smtClean="0"/>
              <a:t>Професійні конкурси</a:t>
            </a:r>
            <a:endParaRPr lang="uk-UA" dirty="0"/>
          </a:p>
        </p:txBody>
      </p:sp>
      <p:sp>
        <p:nvSpPr>
          <p:cNvPr id="3" name="Объект 2"/>
          <p:cNvSpPr>
            <a:spLocks noGrp="1"/>
          </p:cNvSpPr>
          <p:nvPr>
            <p:ph idx="1"/>
          </p:nvPr>
        </p:nvSpPr>
        <p:spPr>
          <a:xfrm>
            <a:off x="457200" y="1340768"/>
            <a:ext cx="8229600" cy="4785395"/>
          </a:xfrm>
        </p:spPr>
        <p:txBody>
          <a:bodyPr>
            <a:normAutofit fontScale="62500" lnSpcReduction="20000"/>
          </a:bodyPr>
          <a:lstStyle/>
          <a:p>
            <a:pPr marL="0" indent="0">
              <a:buNone/>
            </a:pPr>
            <a:r>
              <a:rPr lang="ru-RU" dirty="0" smtClean="0"/>
              <a:t>	</a:t>
            </a:r>
            <a:r>
              <a:rPr lang="uk-UA" b="1" dirty="0" smtClean="0"/>
              <a:t>Основні </a:t>
            </a:r>
            <a:r>
              <a:rPr lang="uk-UA" b="1" dirty="0"/>
              <a:t>цілі та завдання професійних конкурсів</a:t>
            </a:r>
            <a:r>
              <a:rPr lang="uk-UA" b="1" dirty="0" smtClean="0"/>
              <a:t>:</a:t>
            </a:r>
          </a:p>
          <a:p>
            <a:pPr marL="0" indent="0">
              <a:buNone/>
            </a:pPr>
            <a:endParaRPr lang="uk-UA" dirty="0"/>
          </a:p>
          <a:p>
            <a:r>
              <a:rPr lang="uk-UA" b="1" dirty="0"/>
              <a:t>Професійний розвиток:</a:t>
            </a:r>
            <a:r>
              <a:rPr lang="uk-UA" dirty="0"/>
              <a:t> Стимулювання творчого </a:t>
            </a:r>
            <a:r>
              <a:rPr lang="uk-UA" dirty="0" smtClean="0"/>
              <a:t>самовдосконалення </a:t>
            </a:r>
            <a:r>
              <a:rPr lang="uk-UA" dirty="0"/>
              <a:t>та підвищення фахової майстерності </a:t>
            </a:r>
            <a:r>
              <a:rPr lang="uk-UA" dirty="0" smtClean="0"/>
              <a:t>педагогів</a:t>
            </a:r>
            <a:endParaRPr lang="uk-UA" dirty="0"/>
          </a:p>
          <a:p>
            <a:r>
              <a:rPr lang="uk-UA" b="1" dirty="0"/>
              <a:t>Поширення досвіду:</a:t>
            </a:r>
            <a:r>
              <a:rPr lang="uk-UA" dirty="0"/>
              <a:t> Виявлення талановитих педагогів та поширення їх передового досвіду, сучасних технологій і методик </a:t>
            </a:r>
            <a:r>
              <a:rPr lang="uk-UA" dirty="0" smtClean="0"/>
              <a:t>навчання</a:t>
            </a:r>
            <a:endParaRPr lang="uk-UA" dirty="0"/>
          </a:p>
          <a:p>
            <a:r>
              <a:rPr lang="uk-UA" b="1" dirty="0"/>
              <a:t>Підвищення престижу:</a:t>
            </a:r>
            <a:r>
              <a:rPr lang="uk-UA" dirty="0"/>
              <a:t> Формування позитивного іміджу сучасного педагога, підвищення престижності професії вчителя в </a:t>
            </a:r>
            <a:r>
              <a:rPr lang="uk-UA" dirty="0" smtClean="0"/>
              <a:t>суспільстві</a:t>
            </a:r>
            <a:endParaRPr lang="uk-UA" dirty="0"/>
          </a:p>
          <a:p>
            <a:r>
              <a:rPr lang="uk-UA" b="1" dirty="0"/>
              <a:t>Мотивація:</a:t>
            </a:r>
            <a:r>
              <a:rPr lang="uk-UA" dirty="0"/>
              <a:t> Підвищення мотивації вчителів до активної професійної діяльності, саморозвитку та інноваційної </a:t>
            </a:r>
            <a:r>
              <a:rPr lang="uk-UA" dirty="0" smtClean="0"/>
              <a:t>роботи</a:t>
            </a:r>
            <a:endParaRPr lang="uk-UA" dirty="0"/>
          </a:p>
          <a:p>
            <a:r>
              <a:rPr lang="uk-UA" b="1" dirty="0"/>
              <a:t>Взаємодія:</a:t>
            </a:r>
            <a:r>
              <a:rPr lang="uk-UA" dirty="0"/>
              <a:t> Створення платформи для обміну досвідом, конструктивної взаємодії та співпраці між </a:t>
            </a:r>
            <a:r>
              <a:rPr lang="uk-UA" dirty="0" smtClean="0"/>
              <a:t>педагогами</a:t>
            </a:r>
            <a:endParaRPr lang="uk-UA" dirty="0"/>
          </a:p>
          <a:p>
            <a:r>
              <a:rPr lang="uk-UA" b="1" dirty="0"/>
              <a:t>Оцінка майстерності:</a:t>
            </a:r>
            <a:r>
              <a:rPr lang="uk-UA" dirty="0"/>
              <a:t> Експертна оцінка рівня професійної підготовки та надання можливості педагогам продемонструвати свої </a:t>
            </a:r>
            <a:r>
              <a:rPr lang="uk-UA" dirty="0" smtClean="0"/>
              <a:t>досягнення</a:t>
            </a:r>
            <a:endParaRPr lang="en-US" dirty="0"/>
          </a:p>
          <a:p>
            <a:pPr marL="0" indent="0">
              <a:buNone/>
            </a:pPr>
            <a:endParaRPr lang="uk-UA" dirty="0"/>
          </a:p>
        </p:txBody>
      </p:sp>
    </p:spTree>
    <p:extLst>
      <p:ext uri="{BB962C8B-B14F-4D97-AF65-F5344CB8AC3E}">
        <p14:creationId xmlns:p14="http://schemas.microsoft.com/office/powerpoint/2010/main" val="659627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99"/>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188640"/>
            <a:ext cx="8507288" cy="850106"/>
          </a:xfrm>
        </p:spPr>
        <p:txBody>
          <a:bodyPr>
            <a:normAutofit/>
          </a:bodyPr>
          <a:lstStyle/>
          <a:p>
            <a:r>
              <a:rPr lang="uk-UA" sz="3200" b="1" dirty="0" smtClean="0"/>
              <a:t>Всеукраїнський конкурс </a:t>
            </a:r>
            <a:r>
              <a:rPr lang="uk-UA" sz="3200" b="1" dirty="0" smtClean="0"/>
              <a:t>«</a:t>
            </a:r>
            <a:r>
              <a:rPr lang="uk-UA" sz="3200" b="1" dirty="0" smtClean="0"/>
              <a:t>Учитель року - 2026»</a:t>
            </a:r>
            <a:endParaRPr lang="uk-UA" sz="3200" b="1" dirty="0"/>
          </a:p>
        </p:txBody>
      </p:sp>
      <p:sp>
        <p:nvSpPr>
          <p:cNvPr id="3" name="Объект 2"/>
          <p:cNvSpPr>
            <a:spLocks noGrp="1"/>
          </p:cNvSpPr>
          <p:nvPr>
            <p:ph idx="1"/>
          </p:nvPr>
        </p:nvSpPr>
        <p:spPr/>
        <p:txBody>
          <a:bodyPr>
            <a:normAutofit fontScale="47500" lnSpcReduction="20000"/>
          </a:bodyPr>
          <a:lstStyle/>
          <a:p>
            <a:pPr marL="0" indent="0">
              <a:buNone/>
            </a:pPr>
            <a:r>
              <a:rPr lang="uk-UA" sz="4200" dirty="0" smtClean="0">
                <a:latin typeface="Times New Roman" pitchFamily="18" charset="0"/>
                <a:cs typeface="Times New Roman" pitchFamily="18" charset="0"/>
              </a:rPr>
              <a:t>Номінації:</a:t>
            </a:r>
          </a:p>
          <a:p>
            <a:pPr marL="0" indent="0">
              <a:buNone/>
            </a:pPr>
            <a:r>
              <a:rPr lang="ru-RU" sz="4200" dirty="0">
                <a:latin typeface="Times New Roman" pitchFamily="18" charset="0"/>
                <a:cs typeface="Times New Roman" pitchFamily="18" charset="0"/>
              </a:rPr>
              <a:t>«</a:t>
            </a:r>
            <a:r>
              <a:rPr lang="ru-RU" sz="4200" dirty="0" err="1">
                <a:latin typeface="Times New Roman" pitchFamily="18" charset="0"/>
                <a:cs typeface="Times New Roman" pitchFamily="18" charset="0"/>
              </a:rPr>
              <a:t>Англійська</a:t>
            </a:r>
            <a:r>
              <a:rPr lang="ru-RU" sz="4200" dirty="0">
                <a:latin typeface="Times New Roman" pitchFamily="18" charset="0"/>
                <a:cs typeface="Times New Roman" pitchFamily="18" charset="0"/>
              </a:rPr>
              <a:t> </a:t>
            </a:r>
            <a:r>
              <a:rPr lang="ru-RU" sz="4200" dirty="0" err="1">
                <a:latin typeface="Times New Roman" pitchFamily="18" charset="0"/>
                <a:cs typeface="Times New Roman" pitchFamily="18" charset="0"/>
              </a:rPr>
              <a:t>мова</a:t>
            </a:r>
            <a:r>
              <a:rPr lang="ru-RU" sz="4200" dirty="0">
                <a:latin typeface="Times New Roman" pitchFamily="18" charset="0"/>
                <a:cs typeface="Times New Roman" pitchFamily="18" charset="0"/>
              </a:rPr>
              <a:t>», </a:t>
            </a:r>
          </a:p>
          <a:p>
            <a:pPr marL="0" indent="0">
              <a:buNone/>
            </a:pPr>
            <a:r>
              <a:rPr lang="ru-RU" sz="4200" dirty="0">
                <a:latin typeface="Times New Roman" pitchFamily="18" charset="0"/>
                <a:cs typeface="Times New Roman" pitchFamily="18" charset="0"/>
              </a:rPr>
              <a:t>«</a:t>
            </a:r>
            <a:r>
              <a:rPr lang="ru-RU" sz="4200" dirty="0" err="1">
                <a:latin typeface="Times New Roman" pitchFamily="18" charset="0"/>
                <a:cs typeface="Times New Roman" pitchFamily="18" charset="0"/>
              </a:rPr>
              <a:t>Громадянська</a:t>
            </a:r>
            <a:r>
              <a:rPr lang="ru-RU" sz="4200" dirty="0">
                <a:latin typeface="Times New Roman" pitchFamily="18" charset="0"/>
                <a:cs typeface="Times New Roman" pitchFamily="18" charset="0"/>
              </a:rPr>
              <a:t> </a:t>
            </a:r>
            <a:r>
              <a:rPr lang="ru-RU" sz="4200" dirty="0" err="1">
                <a:latin typeface="Times New Roman" pitchFamily="18" charset="0"/>
                <a:cs typeface="Times New Roman" pitchFamily="18" charset="0"/>
              </a:rPr>
              <a:t>освіта</a:t>
            </a:r>
            <a:r>
              <a:rPr lang="ru-RU" sz="4200" dirty="0" smtClean="0">
                <a:latin typeface="Times New Roman" pitchFamily="18" charset="0"/>
                <a:cs typeface="Times New Roman" pitchFamily="18" charset="0"/>
              </a:rPr>
              <a:t>»,</a:t>
            </a:r>
          </a:p>
          <a:p>
            <a:pPr marL="0" indent="0">
              <a:buNone/>
            </a:pPr>
            <a:r>
              <a:rPr lang="ru-RU" sz="4200" dirty="0" smtClean="0">
                <a:latin typeface="Times New Roman" pitchFamily="18" charset="0"/>
                <a:cs typeface="Times New Roman" pitchFamily="18" charset="0"/>
              </a:rPr>
              <a:t>«Математика</a:t>
            </a:r>
            <a:r>
              <a:rPr lang="ru-RU" sz="4200" dirty="0">
                <a:latin typeface="Times New Roman" pitchFamily="18" charset="0"/>
                <a:cs typeface="Times New Roman" pitchFamily="18" charset="0"/>
              </a:rPr>
              <a:t>», </a:t>
            </a:r>
          </a:p>
          <a:p>
            <a:pPr marL="0" indent="0">
              <a:buNone/>
            </a:pPr>
            <a:r>
              <a:rPr lang="ru-RU" sz="4200" b="1" dirty="0">
                <a:latin typeface="Times New Roman" pitchFamily="18" charset="0"/>
                <a:cs typeface="Times New Roman" pitchFamily="18" charset="0"/>
              </a:rPr>
              <a:t>«Початкова </a:t>
            </a:r>
            <a:r>
              <a:rPr lang="ru-RU" sz="4200" b="1" dirty="0" err="1">
                <a:latin typeface="Times New Roman" pitchFamily="18" charset="0"/>
                <a:cs typeface="Times New Roman" pitchFamily="18" charset="0"/>
              </a:rPr>
              <a:t>освіта</a:t>
            </a:r>
            <a:r>
              <a:rPr lang="ru-RU" sz="4200" b="1" dirty="0" smtClean="0">
                <a:latin typeface="Times New Roman" pitchFamily="18" charset="0"/>
                <a:cs typeface="Times New Roman" pitchFamily="18" charset="0"/>
              </a:rPr>
              <a:t>» - </a:t>
            </a:r>
            <a:r>
              <a:rPr lang="ru-RU" sz="4200" b="1" dirty="0" err="1" smtClean="0">
                <a:latin typeface="Times New Roman" pitchFamily="18" charset="0"/>
                <a:cs typeface="Times New Roman" pitchFamily="18" charset="0"/>
              </a:rPr>
              <a:t>Мукомел</a:t>
            </a:r>
            <a:r>
              <a:rPr lang="ru-RU" sz="4200" b="1" dirty="0" smtClean="0">
                <a:latin typeface="Times New Roman" pitchFamily="18" charset="0"/>
                <a:cs typeface="Times New Roman" pitchFamily="18" charset="0"/>
              </a:rPr>
              <a:t> </a:t>
            </a:r>
            <a:r>
              <a:rPr lang="ru-RU" sz="4200" b="1" dirty="0" err="1" smtClean="0">
                <a:latin typeface="Times New Roman" pitchFamily="18" charset="0"/>
                <a:cs typeface="Times New Roman" pitchFamily="18" charset="0"/>
              </a:rPr>
              <a:t>Інна</a:t>
            </a:r>
            <a:r>
              <a:rPr lang="ru-RU" sz="4200" b="1" dirty="0" smtClean="0">
                <a:latin typeface="Times New Roman" pitchFamily="18" charset="0"/>
                <a:cs typeface="Times New Roman" pitchFamily="18" charset="0"/>
              </a:rPr>
              <a:t> </a:t>
            </a:r>
            <a:r>
              <a:rPr lang="ru-RU" sz="4200" b="1" dirty="0" err="1" smtClean="0">
                <a:latin typeface="Times New Roman" pitchFamily="18" charset="0"/>
                <a:cs typeface="Times New Roman" pitchFamily="18" charset="0"/>
              </a:rPr>
              <a:t>Вікторівна</a:t>
            </a:r>
            <a:r>
              <a:rPr lang="ru-RU" sz="4200" b="1" dirty="0" smtClean="0">
                <a:latin typeface="Times New Roman" pitchFamily="18" charset="0"/>
                <a:cs typeface="Times New Roman" pitchFamily="18" charset="0"/>
              </a:rPr>
              <a:t>, учитель КЗ «</a:t>
            </a:r>
            <a:r>
              <a:rPr lang="ru-RU" sz="4200" b="1" dirty="0" err="1" smtClean="0">
                <a:latin typeface="Times New Roman" pitchFamily="18" charset="0"/>
                <a:cs typeface="Times New Roman" pitchFamily="18" charset="0"/>
              </a:rPr>
              <a:t>Новоолександрівський</a:t>
            </a:r>
            <a:r>
              <a:rPr lang="ru-RU" sz="4200" b="1" dirty="0" smtClean="0">
                <a:latin typeface="Times New Roman" pitchFamily="18" charset="0"/>
                <a:cs typeface="Times New Roman" pitchFamily="18" charset="0"/>
              </a:rPr>
              <a:t> </a:t>
            </a:r>
            <a:r>
              <a:rPr lang="ru-RU" sz="4200" b="1" dirty="0" err="1" smtClean="0">
                <a:latin typeface="Times New Roman" pitchFamily="18" charset="0"/>
                <a:cs typeface="Times New Roman" pitchFamily="18" charset="0"/>
              </a:rPr>
              <a:t>ліцей</a:t>
            </a:r>
            <a:r>
              <a:rPr lang="ru-RU" sz="4200" b="1" dirty="0" smtClean="0">
                <a:latin typeface="Times New Roman" pitchFamily="18" charset="0"/>
                <a:cs typeface="Times New Roman" pitchFamily="18" charset="0"/>
              </a:rPr>
              <a:t>»</a:t>
            </a:r>
          </a:p>
          <a:p>
            <a:pPr marL="0" indent="0">
              <a:buNone/>
            </a:pPr>
            <a:endParaRPr lang="uk-UA" sz="4200" dirty="0" smtClean="0">
              <a:solidFill>
                <a:prstClr val="black"/>
              </a:solidFill>
              <a:latin typeface="Times New Roman" pitchFamily="18" charset="0"/>
              <a:cs typeface="Times New Roman" pitchFamily="18" charset="0"/>
            </a:endParaRPr>
          </a:p>
          <a:p>
            <a:pPr marL="0" indent="0">
              <a:buNone/>
            </a:pPr>
            <a:r>
              <a:rPr lang="uk-UA" sz="4200" b="1" dirty="0" smtClean="0">
                <a:solidFill>
                  <a:prstClr val="black"/>
                </a:solidFill>
                <a:latin typeface="Times New Roman" pitchFamily="18" charset="0"/>
                <a:cs typeface="Times New Roman" pitchFamily="18" charset="0"/>
              </a:rPr>
              <a:t>І </a:t>
            </a:r>
            <a:r>
              <a:rPr lang="uk-UA" sz="4200" b="1" dirty="0">
                <a:solidFill>
                  <a:prstClr val="black"/>
                </a:solidFill>
                <a:latin typeface="Times New Roman" pitchFamily="18" charset="0"/>
                <a:cs typeface="Times New Roman" pitchFamily="18" charset="0"/>
              </a:rPr>
              <a:t>(відбірковий) етап: «Тестування», «Педагогічна ситуація»; </a:t>
            </a:r>
            <a:endParaRPr lang="uk-UA" sz="4200" b="1" dirty="0" smtClean="0">
              <a:solidFill>
                <a:prstClr val="black"/>
              </a:solidFill>
              <a:latin typeface="Times New Roman" pitchFamily="18" charset="0"/>
              <a:cs typeface="Times New Roman" pitchFamily="18" charset="0"/>
            </a:endParaRPr>
          </a:p>
          <a:p>
            <a:pPr marL="0" indent="0">
              <a:buNone/>
            </a:pPr>
            <a:r>
              <a:rPr lang="uk-UA" sz="4200" b="1" dirty="0" smtClean="0">
                <a:solidFill>
                  <a:prstClr val="black"/>
                </a:solidFill>
                <a:latin typeface="Times New Roman" pitchFamily="18" charset="0"/>
                <a:cs typeface="Times New Roman" pitchFamily="18" charset="0"/>
              </a:rPr>
              <a:t>ІІ </a:t>
            </a:r>
            <a:r>
              <a:rPr lang="uk-UA" sz="4200" b="1" dirty="0">
                <a:solidFill>
                  <a:prstClr val="black"/>
                </a:solidFill>
                <a:latin typeface="Times New Roman" pitchFamily="18" charset="0"/>
                <a:cs typeface="Times New Roman" pitchFamily="18" charset="0"/>
              </a:rPr>
              <a:t>(відбірковий) етап: «Практична робота», «Методичний експромт»; </a:t>
            </a:r>
            <a:endParaRPr lang="uk-UA" sz="4200" b="1" dirty="0" smtClean="0">
              <a:solidFill>
                <a:prstClr val="black"/>
              </a:solidFill>
              <a:latin typeface="Times New Roman" pitchFamily="18" charset="0"/>
              <a:cs typeface="Times New Roman" pitchFamily="18" charset="0"/>
            </a:endParaRPr>
          </a:p>
          <a:p>
            <a:pPr marL="0" indent="0">
              <a:buNone/>
            </a:pPr>
            <a:r>
              <a:rPr lang="uk-UA" sz="4200" dirty="0" smtClean="0">
                <a:solidFill>
                  <a:prstClr val="black"/>
                </a:solidFill>
                <a:latin typeface="Times New Roman" pitchFamily="18" charset="0"/>
                <a:cs typeface="Times New Roman" pitchFamily="18" charset="0"/>
              </a:rPr>
              <a:t>ІІІ </a:t>
            </a:r>
            <a:r>
              <a:rPr lang="uk-UA" sz="4200" dirty="0">
                <a:solidFill>
                  <a:prstClr val="black"/>
                </a:solidFill>
                <a:latin typeface="Times New Roman" pitchFamily="18" charset="0"/>
                <a:cs typeface="Times New Roman" pitchFamily="18" charset="0"/>
              </a:rPr>
              <a:t>(фінальний) етап:  «Майстерка», «Урок</a:t>
            </a:r>
            <a:r>
              <a:rPr lang="uk-UA" sz="4200" dirty="0" smtClean="0">
                <a:solidFill>
                  <a:prstClr val="black"/>
                </a:solidFill>
                <a:latin typeface="Times New Roman" pitchFamily="18" charset="0"/>
                <a:cs typeface="Times New Roman" pitchFamily="18" charset="0"/>
              </a:rPr>
              <a:t>».</a:t>
            </a:r>
          </a:p>
          <a:p>
            <a:pPr marL="0" indent="0">
              <a:buNone/>
            </a:pPr>
            <a:endParaRPr lang="uk-UA" sz="3800" dirty="0"/>
          </a:p>
          <a:p>
            <a:pPr marL="0" indent="0">
              <a:buNone/>
            </a:pPr>
            <a:r>
              <a:rPr lang="ru-RU" sz="3800" dirty="0" smtClean="0"/>
              <a:t> </a:t>
            </a:r>
            <a:endParaRPr lang="ru-RU" sz="3800" dirty="0"/>
          </a:p>
          <a:p>
            <a:pPr marL="0" indent="0">
              <a:buNone/>
            </a:pPr>
            <a:endParaRPr lang="uk-UA" sz="2400" dirty="0" smtClean="0"/>
          </a:p>
          <a:p>
            <a:pPr marL="0" indent="0">
              <a:buNone/>
            </a:pPr>
            <a:r>
              <a:rPr lang="uk-UA" dirty="0" smtClean="0"/>
              <a:t> </a:t>
            </a:r>
            <a:endParaRPr lang="uk-UA" dirty="0"/>
          </a:p>
        </p:txBody>
      </p:sp>
    </p:spTree>
    <p:extLst>
      <p:ext uri="{BB962C8B-B14F-4D97-AF65-F5344CB8AC3E}">
        <p14:creationId xmlns:p14="http://schemas.microsoft.com/office/powerpoint/2010/main" val="308815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1914" y="116632"/>
            <a:ext cx="8229600" cy="850106"/>
          </a:xfrm>
        </p:spPr>
        <p:txBody>
          <a:bodyPr/>
          <a:lstStyle/>
          <a:p>
            <a:r>
              <a:rPr lang="uk-UA" sz="2400" b="1" dirty="0">
                <a:solidFill>
                  <a:prstClr val="black"/>
                </a:solidFill>
              </a:rPr>
              <a:t>Обласний фестиваль «добрих практик» освітян Харківщини «Майстри педагогічної справи презентують»</a:t>
            </a:r>
            <a:endParaRPr lang="uk-UA" b="1" dirty="0"/>
          </a:p>
        </p:txBody>
      </p:sp>
      <p:sp>
        <p:nvSpPr>
          <p:cNvPr id="3" name="Объект 2"/>
          <p:cNvSpPr>
            <a:spLocks noGrp="1"/>
          </p:cNvSpPr>
          <p:nvPr>
            <p:ph idx="1"/>
          </p:nvPr>
        </p:nvSpPr>
        <p:spPr/>
        <p:txBody>
          <a:bodyPr>
            <a:normAutofit fontScale="85000" lnSpcReduction="20000"/>
          </a:bodyPr>
          <a:lstStyle/>
          <a:p>
            <a:pPr marL="0" lvl="0" indent="0" algn="just" fontAlgn="base">
              <a:buNone/>
            </a:pPr>
            <a:r>
              <a:rPr lang="uk-UA" sz="2200" dirty="0" smtClean="0">
                <a:solidFill>
                  <a:prstClr val="black"/>
                </a:solidFill>
                <a:latin typeface="Times New Roman" pitchFamily="18" charset="0"/>
                <a:cs typeface="Times New Roman" pitchFamily="18" charset="0"/>
              </a:rPr>
              <a:t>	У </a:t>
            </a:r>
            <a:r>
              <a:rPr lang="uk-UA" sz="2200" dirty="0">
                <a:solidFill>
                  <a:prstClr val="black"/>
                </a:solidFill>
                <a:latin typeface="Times New Roman" pitchFamily="18" charset="0"/>
                <a:cs typeface="Times New Roman" pitchFamily="18" charset="0"/>
              </a:rPr>
              <a:t>2026 році обласний фестиваль відбудеться за темою </a:t>
            </a:r>
            <a:r>
              <a:rPr lang="uk-UA" sz="2200" b="1" dirty="0">
                <a:solidFill>
                  <a:prstClr val="black"/>
                </a:solidFill>
                <a:latin typeface="Times New Roman" pitchFamily="18" charset="0"/>
                <a:cs typeface="Times New Roman" pitchFamily="18" charset="0"/>
              </a:rPr>
              <a:t>«Педагогіка стійкості: освіта в умовах викликів війни».</a:t>
            </a:r>
            <a:endParaRPr lang="uk-UA" sz="2200" dirty="0">
              <a:solidFill>
                <a:prstClr val="black"/>
              </a:solidFill>
              <a:latin typeface="Times New Roman" pitchFamily="18" charset="0"/>
              <a:cs typeface="Times New Roman" pitchFamily="18" charset="0"/>
            </a:endParaRPr>
          </a:p>
          <a:p>
            <a:pPr marL="0" lvl="0" indent="0" algn="just" fontAlgn="base">
              <a:buNone/>
            </a:pPr>
            <a:r>
              <a:rPr lang="uk-UA" sz="2200" b="1" i="1" dirty="0">
                <a:solidFill>
                  <a:prstClr val="black"/>
                </a:solidFill>
                <a:latin typeface="Times New Roman" pitchFamily="18" charset="0"/>
                <a:cs typeface="Times New Roman" pitchFamily="18" charset="0"/>
              </a:rPr>
              <a:t>Номінації обласного фестивалю «добрих практик»:</a:t>
            </a:r>
            <a:r>
              <a:rPr lang="uk-UA" sz="2200" dirty="0">
                <a:solidFill>
                  <a:prstClr val="black"/>
                </a:solidFill>
                <a:latin typeface="Times New Roman" pitchFamily="18" charset="0"/>
                <a:cs typeface="Times New Roman" pitchFamily="18" charset="0"/>
              </a:rPr>
              <a:t> </a:t>
            </a:r>
          </a:p>
          <a:p>
            <a:pPr marL="0" indent="0" algn="just" fontAlgn="base">
              <a:buNone/>
            </a:pPr>
            <a:r>
              <a:rPr lang="uk-UA" sz="2200" i="1" dirty="0">
                <a:latin typeface="Times New Roman" pitchFamily="18" charset="0"/>
                <a:cs typeface="Times New Roman" pitchFamily="18" charset="0"/>
              </a:rPr>
              <a:t>«Бібліотечна справа», «Біологія, екологія», «Виховна робота», «Географія, економіка», «Дошкільна освіта», «Зарубіжна література», «Захист України», «Іноземні мови», «Інформатика», «Математика», «Предмети громадянської та історичної освітньої галузі», «Предмети мистецької освітньої галузі», «Предмети (курси) соціальної та </a:t>
            </a:r>
            <a:r>
              <a:rPr lang="uk-UA" sz="2200" i="1" dirty="0" err="1">
                <a:latin typeface="Times New Roman" pitchFamily="18" charset="0"/>
                <a:cs typeface="Times New Roman" pitchFamily="18" charset="0"/>
              </a:rPr>
              <a:t>здоров’язбережувальної</a:t>
            </a:r>
            <a:r>
              <a:rPr lang="uk-UA" sz="2200" i="1" dirty="0">
                <a:latin typeface="Times New Roman" pitchFamily="18" charset="0"/>
                <a:cs typeface="Times New Roman" pitchFamily="18" charset="0"/>
              </a:rPr>
              <a:t> галузі», «Позашкільна освіта», «Початкова освіта», «Практична психологія та соціальна робота», «Спеціальна та інклюзивна освіта», «Трудове навчання. Технології», «Українська мова та література», «Управління освітою», «Фізика, астрономія», «Фізична культура», «Хімія».</a:t>
            </a:r>
            <a:endParaRPr lang="uk-UA" sz="2200" dirty="0">
              <a:latin typeface="Times New Roman" pitchFamily="18" charset="0"/>
              <a:cs typeface="Times New Roman" pitchFamily="18" charset="0"/>
            </a:endParaRPr>
          </a:p>
          <a:p>
            <a:pPr marL="0" indent="0" algn="just" fontAlgn="base">
              <a:buNone/>
            </a:pPr>
            <a:r>
              <a:rPr lang="uk-UA" sz="2200" b="1" dirty="0">
                <a:latin typeface="Times New Roman" pitchFamily="18" charset="0"/>
                <a:cs typeface="Times New Roman" pitchFamily="18" charset="0"/>
              </a:rPr>
              <a:t>	</a:t>
            </a:r>
          </a:p>
          <a:p>
            <a:pPr marL="0" indent="0" algn="just" fontAlgn="base">
              <a:buNone/>
            </a:pPr>
            <a:r>
              <a:rPr lang="uk-UA" sz="2200" b="1" dirty="0">
                <a:latin typeface="Times New Roman" pitchFamily="18" charset="0"/>
                <a:cs typeface="Times New Roman" pitchFamily="18" charset="0"/>
              </a:rPr>
              <a:t>Фестиваль п</a:t>
            </a:r>
            <a:r>
              <a:rPr lang="uk-UA" sz="2200" dirty="0">
                <a:latin typeface="Times New Roman" pitchFamily="18" charset="0"/>
                <a:cs typeface="Times New Roman" pitchFamily="18" charset="0"/>
              </a:rPr>
              <a:t>роводиться</a:t>
            </a:r>
            <a:r>
              <a:rPr lang="uk-UA" sz="2200" b="1" i="1" dirty="0">
                <a:latin typeface="Times New Roman" pitchFamily="18" charset="0"/>
                <a:cs typeface="Times New Roman" pitchFamily="18" charset="0"/>
              </a:rPr>
              <a:t> у дистанційному форматі в два етапи:</a:t>
            </a:r>
            <a:endParaRPr lang="uk-UA" sz="2200" dirty="0">
              <a:latin typeface="Times New Roman" pitchFamily="18" charset="0"/>
              <a:cs typeface="Times New Roman" pitchFamily="18" charset="0"/>
            </a:endParaRPr>
          </a:p>
          <a:p>
            <a:pPr algn="just" fontAlgn="base"/>
            <a:r>
              <a:rPr lang="uk-UA" sz="2200" dirty="0">
                <a:latin typeface="Times New Roman" pitchFamily="18" charset="0"/>
                <a:cs typeface="Times New Roman" pitchFamily="18" charset="0"/>
              </a:rPr>
              <a:t>І етап – відбірковий (проводиться заочно) – березень – квітень 2026 року;</a:t>
            </a:r>
          </a:p>
          <a:p>
            <a:pPr algn="just" fontAlgn="base"/>
            <a:r>
              <a:rPr lang="uk-UA" sz="2200" dirty="0">
                <a:latin typeface="Times New Roman" pitchFamily="18" charset="0"/>
                <a:cs typeface="Times New Roman" pitchFamily="18" charset="0"/>
              </a:rPr>
              <a:t>ІІ етап – фінальний (проводиться заочно) – травень 2026 року.</a:t>
            </a:r>
          </a:p>
          <a:p>
            <a:pPr algn="just"/>
            <a:endParaRPr lang="uk-UA" sz="1200" dirty="0"/>
          </a:p>
          <a:p>
            <a:pPr lvl="0" algn="just" fontAlgn="base"/>
            <a:endParaRPr lang="uk-UA" sz="1200" i="1" dirty="0">
              <a:solidFill>
                <a:prstClr val="black"/>
              </a:solidFill>
            </a:endParaRPr>
          </a:p>
          <a:p>
            <a:pPr algn="just"/>
            <a:endParaRPr lang="uk-UA" dirty="0"/>
          </a:p>
        </p:txBody>
      </p:sp>
    </p:spTree>
    <p:extLst>
      <p:ext uri="{BB962C8B-B14F-4D97-AF65-F5344CB8AC3E}">
        <p14:creationId xmlns:p14="http://schemas.microsoft.com/office/powerpoint/2010/main" val="1987246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0"/>
            <a:ext cx="8229600" cy="1143000"/>
          </a:xfrm>
        </p:spPr>
        <p:txBody>
          <a:bodyPr/>
          <a:lstStyle/>
          <a:p>
            <a:r>
              <a:rPr lang="uk-UA" sz="2400" b="1" i="1" dirty="0" err="1">
                <a:solidFill>
                  <a:prstClr val="black"/>
                </a:solidFill>
              </a:rPr>
              <a:t>Онлайн-виставка</a:t>
            </a:r>
            <a:r>
              <a:rPr lang="uk-UA" sz="2400" b="1" i="1" dirty="0">
                <a:solidFill>
                  <a:prstClr val="black"/>
                </a:solidFill>
              </a:rPr>
              <a:t> ефективного педагогічного досвіду </a:t>
            </a:r>
            <a:br>
              <a:rPr lang="uk-UA" sz="2400" b="1" i="1" dirty="0">
                <a:solidFill>
                  <a:prstClr val="black"/>
                </a:solidFill>
              </a:rPr>
            </a:br>
            <a:r>
              <a:rPr lang="uk-UA" sz="2400" b="1" i="1" dirty="0">
                <a:solidFill>
                  <a:prstClr val="black"/>
                </a:solidFill>
              </a:rPr>
              <a:t>«Освіта Харківщини ХХІ століття»</a:t>
            </a:r>
            <a:endParaRPr lang="uk-UA" dirty="0"/>
          </a:p>
        </p:txBody>
      </p:sp>
      <p:sp>
        <p:nvSpPr>
          <p:cNvPr id="3" name="Объект 2"/>
          <p:cNvSpPr>
            <a:spLocks noGrp="1"/>
          </p:cNvSpPr>
          <p:nvPr>
            <p:ph idx="1"/>
          </p:nvPr>
        </p:nvSpPr>
        <p:spPr/>
        <p:txBody>
          <a:bodyPr>
            <a:normAutofit fontScale="92500" lnSpcReduction="20000"/>
          </a:bodyPr>
          <a:lstStyle/>
          <a:p>
            <a:pPr marL="0" lvl="0" indent="0" algn="just">
              <a:buNone/>
            </a:pPr>
            <a:r>
              <a:rPr lang="uk-UA" sz="2200" b="1" i="1" dirty="0">
                <a:solidFill>
                  <a:prstClr val="black"/>
                </a:solidFill>
              </a:rPr>
              <a:t> </a:t>
            </a:r>
            <a:r>
              <a:rPr lang="uk-UA" sz="2200" i="1" dirty="0">
                <a:solidFill>
                  <a:prstClr val="black"/>
                </a:solidFill>
                <a:latin typeface="Times New Roman" pitchFamily="18" charset="0"/>
                <a:cs typeface="Times New Roman" pitchFamily="18" charset="0"/>
              </a:rPr>
              <a:t>Положення обласної тематичної виставки ефективного педагогічного досвіду «Освіта Харківщини ХХІ століття» у новій редакції (протокол НМР № 3 від 08.09.2025)</a:t>
            </a:r>
            <a:endParaRPr lang="uk-UA" sz="2200" dirty="0">
              <a:solidFill>
                <a:prstClr val="black"/>
              </a:solidFill>
              <a:latin typeface="Times New Roman" pitchFamily="18" charset="0"/>
              <a:cs typeface="Times New Roman" pitchFamily="18" charset="0"/>
            </a:endParaRPr>
          </a:p>
          <a:p>
            <a:pPr marL="0" lvl="0" indent="0">
              <a:buNone/>
            </a:pPr>
            <a:endParaRPr lang="uk-UA" sz="2200" dirty="0">
              <a:solidFill>
                <a:prstClr val="black"/>
              </a:solidFill>
            </a:endParaRPr>
          </a:p>
          <a:p>
            <a:pPr lvl="0" algn="just"/>
            <a:r>
              <a:rPr lang="uk-UA" sz="2200" dirty="0">
                <a:solidFill>
                  <a:prstClr val="black"/>
                </a:solidFill>
              </a:rPr>
              <a:t>XX обласна тематична </a:t>
            </a:r>
            <a:r>
              <a:rPr lang="uk-UA" sz="2200" dirty="0" err="1">
                <a:solidFill>
                  <a:prstClr val="black"/>
                </a:solidFill>
              </a:rPr>
              <a:t>онлайн-виставка</a:t>
            </a:r>
            <a:r>
              <a:rPr lang="uk-UA" sz="2200" dirty="0">
                <a:solidFill>
                  <a:prstClr val="black"/>
                </a:solidFill>
              </a:rPr>
              <a:t> ефективного педагогічного досвіду «Освіта Харківщини ХХІ століття» за темою </a:t>
            </a:r>
            <a:r>
              <a:rPr lang="uk-UA" sz="2200" b="1" dirty="0">
                <a:solidFill>
                  <a:prstClr val="black"/>
                </a:solidFill>
              </a:rPr>
              <a:t>«Ментальне відновлення та забезпечення рівних можливостей для навчання й особистісного зростання» </a:t>
            </a:r>
          </a:p>
          <a:p>
            <a:pPr marL="0" lvl="0" indent="0" algn="r">
              <a:buNone/>
            </a:pPr>
            <a:r>
              <a:rPr lang="uk-UA" sz="2200" b="1" i="1" u="sng" dirty="0">
                <a:solidFill>
                  <a:prstClr val="black"/>
                </a:solidFill>
              </a:rPr>
              <a:t>Квітень</a:t>
            </a:r>
            <a:r>
              <a:rPr lang="uk-UA" sz="2200" i="1" u="sng" dirty="0">
                <a:solidFill>
                  <a:prstClr val="black"/>
                </a:solidFill>
              </a:rPr>
              <a:t> </a:t>
            </a:r>
            <a:r>
              <a:rPr lang="uk-UA" sz="2200" b="1" i="1" u="sng" dirty="0">
                <a:solidFill>
                  <a:prstClr val="black"/>
                </a:solidFill>
              </a:rPr>
              <a:t>2026 року</a:t>
            </a:r>
          </a:p>
          <a:p>
            <a:pPr marL="0" lvl="0" indent="0" algn="r">
              <a:buNone/>
            </a:pPr>
            <a:endParaRPr lang="uk-UA" sz="2200" dirty="0">
              <a:solidFill>
                <a:prstClr val="black"/>
              </a:solidFill>
            </a:endParaRPr>
          </a:p>
          <a:p>
            <a:pPr lvl="0" algn="just"/>
            <a:r>
              <a:rPr lang="uk-UA" sz="2200" dirty="0">
                <a:solidFill>
                  <a:prstClr val="black"/>
                </a:solidFill>
              </a:rPr>
              <a:t>ХХІ обласна тематична </a:t>
            </a:r>
            <a:r>
              <a:rPr lang="uk-UA" sz="2200" dirty="0" err="1">
                <a:solidFill>
                  <a:prstClr val="black"/>
                </a:solidFill>
              </a:rPr>
              <a:t>онлайн-виставка</a:t>
            </a:r>
            <a:r>
              <a:rPr lang="uk-UA" sz="2200" dirty="0">
                <a:solidFill>
                  <a:prstClr val="black"/>
                </a:solidFill>
              </a:rPr>
              <a:t> ефективного педагогічного досвіду «Освіта Харківщини ХХІ століття» за темою </a:t>
            </a:r>
            <a:r>
              <a:rPr lang="uk-UA" sz="2200" b="1" dirty="0">
                <a:solidFill>
                  <a:prstClr val="black"/>
                </a:solidFill>
              </a:rPr>
              <a:t>«Цифрова трансформація освіти Харківщини: ефективні практики та інноваційні рішення» </a:t>
            </a:r>
          </a:p>
          <a:p>
            <a:pPr marL="0" lvl="0" indent="0" algn="r">
              <a:buNone/>
            </a:pPr>
            <a:r>
              <a:rPr lang="uk-UA" sz="2200" b="1" i="1" u="sng" dirty="0">
                <a:solidFill>
                  <a:prstClr val="black"/>
                </a:solidFill>
              </a:rPr>
              <a:t>Листопад 2026 року</a:t>
            </a:r>
            <a:endParaRPr lang="uk-UA" sz="2200" i="1" u="sng" dirty="0">
              <a:solidFill>
                <a:prstClr val="black"/>
              </a:solidFill>
            </a:endParaRPr>
          </a:p>
          <a:p>
            <a:pPr marL="0" indent="0">
              <a:buNone/>
            </a:pPr>
            <a:endParaRPr lang="uk-UA" dirty="0"/>
          </a:p>
        </p:txBody>
      </p:sp>
    </p:spTree>
    <p:extLst>
      <p:ext uri="{BB962C8B-B14F-4D97-AF65-F5344CB8AC3E}">
        <p14:creationId xmlns:p14="http://schemas.microsoft.com/office/powerpoint/2010/main" val="4277491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4294967295"/>
          </p:nvPr>
        </p:nvSpPr>
        <p:spPr>
          <a:xfrm>
            <a:off x="395536" y="1340768"/>
            <a:ext cx="8208912" cy="4785395"/>
          </a:xfrm>
        </p:spPr>
        <p:txBody>
          <a:bodyPr/>
          <a:lstStyle/>
          <a:p>
            <a:pPr marL="0" indent="0" algn="just">
              <a:buNone/>
            </a:pPr>
            <a:r>
              <a:rPr lang="uk-UA" dirty="0" smtClean="0"/>
              <a:t>	</a:t>
            </a:r>
            <a:r>
              <a:rPr lang="uk-UA" b="1" dirty="0" smtClean="0"/>
              <a:t>Всеукраїнський </a:t>
            </a:r>
            <a:r>
              <a:rPr lang="uk-UA" b="1" dirty="0"/>
              <a:t>конкурс авторських програм практичних психологів, соціальних педагогів «Нові технології у новій школі» </a:t>
            </a:r>
            <a:endParaRPr lang="uk-UA" b="1" dirty="0" smtClean="0"/>
          </a:p>
          <a:p>
            <a:pPr marL="0" indent="0" algn="just">
              <a:buNone/>
            </a:pPr>
            <a:endParaRPr lang="uk-UA" i="1" u="sng" dirty="0" smtClean="0"/>
          </a:p>
          <a:p>
            <a:pPr marL="0" indent="0" algn="ctr">
              <a:buNone/>
            </a:pPr>
            <a:r>
              <a:rPr lang="uk-UA" b="1" i="1" u="sng" dirty="0" smtClean="0"/>
              <a:t>Термін проведення</a:t>
            </a:r>
            <a:r>
              <a:rPr lang="uk-UA" b="1" i="1" u="sng" dirty="0" smtClean="0"/>
              <a:t>:</a:t>
            </a:r>
          </a:p>
          <a:p>
            <a:pPr marL="0" indent="0" algn="ctr">
              <a:buNone/>
            </a:pPr>
            <a:r>
              <a:rPr lang="uk-UA" b="1" i="1" u="sng" dirty="0" smtClean="0"/>
              <a:t> </a:t>
            </a:r>
            <a:r>
              <a:rPr lang="uk-UA" i="1" u="sng" dirty="0" smtClean="0"/>
              <a:t>жовтень-листопад </a:t>
            </a:r>
            <a:r>
              <a:rPr lang="uk-UA" i="1" u="sng" dirty="0"/>
              <a:t>2026</a:t>
            </a:r>
          </a:p>
          <a:p>
            <a:pPr marL="0" indent="0">
              <a:buNone/>
            </a:pPr>
            <a:endParaRPr lang="uk-UA" dirty="0"/>
          </a:p>
        </p:txBody>
      </p:sp>
    </p:spTree>
    <p:extLst>
      <p:ext uri="{BB962C8B-B14F-4D97-AF65-F5344CB8AC3E}">
        <p14:creationId xmlns:p14="http://schemas.microsoft.com/office/powerpoint/2010/main" val="1074549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850106"/>
          </a:xfrm>
        </p:spPr>
        <p:txBody>
          <a:bodyPr/>
          <a:lstStyle/>
          <a:p>
            <a:r>
              <a:rPr lang="uk-UA" dirty="0" smtClean="0"/>
              <a:t>Важливо</a:t>
            </a:r>
            <a:endParaRPr lang="uk-UA" dirty="0"/>
          </a:p>
        </p:txBody>
      </p:sp>
      <p:sp>
        <p:nvSpPr>
          <p:cNvPr id="3" name="Объект 2"/>
          <p:cNvSpPr>
            <a:spLocks noGrp="1"/>
          </p:cNvSpPr>
          <p:nvPr>
            <p:ph idx="1"/>
          </p:nvPr>
        </p:nvSpPr>
        <p:spPr>
          <a:xfrm>
            <a:off x="457200" y="1600201"/>
            <a:ext cx="8229600" cy="3484984"/>
          </a:xfrm>
        </p:spPr>
        <p:txBody>
          <a:bodyPr/>
          <a:lstStyle/>
          <a:p>
            <a:pPr marL="0" indent="0">
              <a:buNone/>
            </a:pPr>
            <a:r>
              <a:rPr lang="ru-RU" dirty="0" smtClean="0"/>
              <a:t>	</a:t>
            </a:r>
          </a:p>
          <a:p>
            <a:pPr marL="0" indent="0">
              <a:buNone/>
            </a:pPr>
            <a:r>
              <a:rPr lang="ru-RU" dirty="0"/>
              <a:t>	</a:t>
            </a:r>
            <a:r>
              <a:rPr lang="ru-RU" dirty="0" smtClean="0"/>
              <a:t>Участь у  </a:t>
            </a:r>
            <a:r>
              <a:rPr lang="ru-RU" dirty="0" err="1" smtClean="0"/>
              <a:t>фахових</a:t>
            </a:r>
            <a:r>
              <a:rPr lang="ru-RU" dirty="0" smtClean="0"/>
              <a:t> конкурсах  </a:t>
            </a:r>
            <a:r>
              <a:rPr lang="ru-RU" dirty="0" err="1" smtClean="0"/>
              <a:t>базується</a:t>
            </a:r>
            <a:r>
              <a:rPr lang="ru-RU" dirty="0" smtClean="0"/>
              <a:t> на засадах </a:t>
            </a:r>
            <a:r>
              <a:rPr lang="ru-RU" b="1" i="1" dirty="0" err="1" smtClean="0"/>
              <a:t>добровільності</a:t>
            </a:r>
            <a:r>
              <a:rPr lang="ru-RU" b="1" i="1" dirty="0" smtClean="0"/>
              <a:t> </a:t>
            </a:r>
            <a:r>
              <a:rPr lang="ru-RU" dirty="0" smtClean="0"/>
              <a:t>та </a:t>
            </a:r>
            <a:r>
              <a:rPr lang="ru-RU" b="1" i="1" dirty="0" err="1" smtClean="0"/>
              <a:t>професійного</a:t>
            </a:r>
            <a:r>
              <a:rPr lang="ru-RU" b="1" i="1" dirty="0" smtClean="0"/>
              <a:t> </a:t>
            </a:r>
            <a:r>
              <a:rPr lang="ru-RU" b="1" i="1" dirty="0" err="1" smtClean="0"/>
              <a:t>розвитку</a:t>
            </a:r>
            <a:r>
              <a:rPr lang="ru-RU" b="1" i="1" dirty="0" smtClean="0"/>
              <a:t> </a:t>
            </a:r>
            <a:r>
              <a:rPr lang="ru-RU" b="1" i="1" dirty="0" err="1" smtClean="0"/>
              <a:t>педагогів</a:t>
            </a:r>
            <a:endParaRPr lang="uk-UA" b="1" i="1" dirty="0" smtClean="0"/>
          </a:p>
          <a:p>
            <a:pPr marL="0" indent="0">
              <a:buNone/>
            </a:pPr>
            <a:endParaRPr lang="uk-UA" dirty="0"/>
          </a:p>
        </p:txBody>
      </p:sp>
    </p:spTree>
    <p:extLst>
      <p:ext uri="{BB962C8B-B14F-4D97-AF65-F5344CB8AC3E}">
        <p14:creationId xmlns:p14="http://schemas.microsoft.com/office/powerpoint/2010/main" val="259538515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635</TotalTime>
  <Words>198</Words>
  <Application>Microsoft Office PowerPoint</Application>
  <PresentationFormat>Экран (4:3)</PresentationFormat>
  <Paragraphs>49</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Про участь  педагогічних працівників закладів освіти Сахновщинської селищної ради  у фахових конкурсах</vt:lpstr>
      <vt:lpstr>Професійні конкурси</vt:lpstr>
      <vt:lpstr>Всеукраїнський конкурс «Учитель року - 2026»</vt:lpstr>
      <vt:lpstr>Обласний фестиваль «добрих практик» освітян Харківщини «Майстри педагогічної справи презентують»</vt:lpstr>
      <vt:lpstr>Онлайн-виставка ефективного педагогічного досвіду  «Освіта Харківщини ХХІ століття»</vt:lpstr>
      <vt:lpstr>Презентация PowerPoint</vt:lpstr>
      <vt:lpstr>Важливо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 участь педа</dc:title>
  <dc:creator>ЦПРПП1</dc:creator>
  <cp:lastModifiedBy>Пользователь Windows</cp:lastModifiedBy>
  <cp:revision>68</cp:revision>
  <dcterms:created xsi:type="dcterms:W3CDTF">2026-02-18T12:23:32Z</dcterms:created>
  <dcterms:modified xsi:type="dcterms:W3CDTF">2026-02-23T14:47:31Z</dcterms:modified>
</cp:coreProperties>
</file>