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8"/>
  </p:notesMasterIdLst>
  <p:sldIdLst>
    <p:sldId id="256" r:id="rId2"/>
    <p:sldId id="282" r:id="rId3"/>
    <p:sldId id="258" r:id="rId4"/>
    <p:sldId id="263" r:id="rId5"/>
    <p:sldId id="285" r:id="rId6"/>
    <p:sldId id="299" r:id="rId7"/>
    <p:sldId id="262" r:id="rId8"/>
    <p:sldId id="280" r:id="rId9"/>
    <p:sldId id="260" r:id="rId10"/>
    <p:sldId id="269" r:id="rId11"/>
    <p:sldId id="272" r:id="rId12"/>
    <p:sldId id="274" r:id="rId13"/>
    <p:sldId id="309" r:id="rId14"/>
    <p:sldId id="295" r:id="rId15"/>
    <p:sldId id="261" r:id="rId16"/>
    <p:sldId id="296" r:id="rId17"/>
    <p:sldId id="265" r:id="rId18"/>
    <p:sldId id="287" r:id="rId19"/>
    <p:sldId id="318" r:id="rId20"/>
    <p:sldId id="319" r:id="rId21"/>
    <p:sldId id="270" r:id="rId22"/>
    <p:sldId id="288" r:id="rId23"/>
    <p:sldId id="271" r:id="rId24"/>
    <p:sldId id="277" r:id="rId25"/>
    <p:sldId id="292" r:id="rId26"/>
    <p:sldId id="315" r:id="rId27"/>
    <p:sldId id="316" r:id="rId28"/>
    <p:sldId id="317" r:id="rId29"/>
    <p:sldId id="306" r:id="rId30"/>
    <p:sldId id="307" r:id="rId31"/>
    <p:sldId id="308" r:id="rId32"/>
    <p:sldId id="278" r:id="rId33"/>
    <p:sldId id="301" r:id="rId34"/>
    <p:sldId id="279" r:id="rId35"/>
    <p:sldId id="300" r:id="rId36"/>
    <p:sldId id="283" r:id="rId37"/>
    <p:sldId id="305" r:id="rId38"/>
    <p:sldId id="327" r:id="rId39"/>
    <p:sldId id="329" r:id="rId40"/>
    <p:sldId id="331" r:id="rId41"/>
    <p:sldId id="334" r:id="rId42"/>
    <p:sldId id="320" r:id="rId43"/>
    <p:sldId id="321" r:id="rId44"/>
    <p:sldId id="266" r:id="rId45"/>
    <p:sldId id="290" r:id="rId46"/>
    <p:sldId id="312" r:id="rId47"/>
    <p:sldId id="323" r:id="rId48"/>
    <p:sldId id="338" r:id="rId49"/>
    <p:sldId id="340" r:id="rId50"/>
    <p:sldId id="342" r:id="rId51"/>
    <p:sldId id="343" r:id="rId52"/>
    <p:sldId id="298" r:id="rId53"/>
    <p:sldId id="336" r:id="rId54"/>
    <p:sldId id="281" r:id="rId55"/>
    <p:sldId id="325" r:id="rId56"/>
    <p:sldId id="259" r:id="rId57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82742" autoAdjust="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1345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346165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57A43-F2BB-47D2-8C22-9AAACB166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83B1-437D-4BE9-9CA1-7A85A429A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9D067-89E8-4674-B3F2-62754030C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33975-4A61-4E98-A405-A7A012C89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703DD-2E07-49D0-9210-8D302353F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2CA7F-E022-4F7F-804A-F636B130F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6CF28-4834-4731-97ED-384EA0155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274F1-4B96-43A2-BF9B-16E349F66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21945-DD66-4F2D-B3BC-B5DBBF2B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34CD1-930D-4038-A57A-5241D7738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55B4A-12AE-4340-A4C3-44B1799EF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Четвёртый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4763"/>
            <a:ext cx="2132013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cs typeface="Arial Unicode MS" charset="0"/>
              </a:defRPr>
            </a:lvl1pPr>
          </a:lstStyle>
          <a:p>
            <a:pPr>
              <a:defRPr/>
            </a:pPr>
            <a:fld id="{245544CF-DCF5-4305-AC44-A7FD18FAF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1187624" y="1196752"/>
            <a:ext cx="6624736" cy="423078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Вітаємо</a:t>
            </a: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учасників</a:t>
            </a: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педагогічної</a:t>
            </a: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2025!!!</a:t>
            </a:r>
            <a:endParaRPr lang="uk-UA" sz="4000" dirty="0">
              <a:solidFill>
                <a:srgbClr val="FF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8588"/>
            <a:ext cx="7713613" cy="1433512"/>
          </a:xfrm>
        </p:spPr>
        <p:txBody>
          <a:bodyPr/>
          <a:lstStyle/>
          <a:p>
            <a:r>
              <a:rPr lang="uk-UA" dirty="0" smtClean="0"/>
              <a:t>Професійні 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060848"/>
            <a:ext cx="7200800" cy="4176464"/>
          </a:xfrm>
        </p:spPr>
        <p:txBody>
          <a:bodyPr/>
          <a:lstStyle/>
          <a:p>
            <a:pPr>
              <a:buNone/>
            </a:pPr>
            <a:r>
              <a:rPr lang="uk-UA" sz="2000" dirty="0" smtClean="0"/>
              <a:t>      </a:t>
            </a:r>
            <a:r>
              <a:rPr lang="uk-UA" sz="2000" b="1" dirty="0" smtClean="0"/>
              <a:t>Учасники І (обласного) туру Всеукраїнського конкурсу «Учитель року»: </a:t>
            </a:r>
          </a:p>
          <a:p>
            <a:r>
              <a:rPr lang="uk-UA" sz="2000" b="1" dirty="0" smtClean="0"/>
              <a:t>      </a:t>
            </a:r>
            <a:r>
              <a:rPr lang="uk-UA" sz="2000" dirty="0"/>
              <a:t>У 2025 році Скрипник Наталія Дмитрівна, учитель КЗ «</a:t>
            </a:r>
            <a:r>
              <a:rPr lang="uk-UA" sz="2000" dirty="0" err="1"/>
              <a:t>Багаточернещинський</a:t>
            </a:r>
            <a:r>
              <a:rPr lang="uk-UA" sz="2000" dirty="0"/>
              <a:t> ліцей» взяла участь в першому (обласному) турі Всеукраїнського конкурсу «Учитель року» у номінації «Зарубіжна  література». За результатами усіх конкурсних випробувань обласного туру конкурсу вчитель посіла 10 рейтингове місце серед 24 учасників. </a:t>
            </a:r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28588"/>
            <a:ext cx="7785621" cy="636116"/>
          </a:xfrm>
        </p:spPr>
        <p:txBody>
          <a:bodyPr/>
          <a:lstStyle/>
          <a:p>
            <a:r>
              <a:rPr lang="uk-UA" dirty="0" smtClean="0"/>
              <a:t>Професійні 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764704"/>
            <a:ext cx="7848872" cy="5904657"/>
          </a:xfrm>
        </p:spPr>
        <p:txBody>
          <a:bodyPr/>
          <a:lstStyle/>
          <a:p>
            <a:r>
              <a:rPr lang="uk-UA" sz="1800" dirty="0" smtClean="0"/>
              <a:t>Протягом  березня  –  травня  202</a:t>
            </a:r>
            <a:r>
              <a:rPr lang="en-US" sz="1800" dirty="0" smtClean="0"/>
              <a:t>5</a:t>
            </a:r>
            <a:r>
              <a:rPr lang="uk-UA" sz="1800" dirty="0" smtClean="0"/>
              <a:t>  року  відбувся VІІ</a:t>
            </a:r>
            <a:r>
              <a:rPr lang="uk-UA" sz="1800" dirty="0"/>
              <a:t>І</a:t>
            </a:r>
            <a:r>
              <a:rPr lang="uk-UA" sz="1800" dirty="0" smtClean="0"/>
              <a:t>  Фестиваль  «добрих практик» освітян Харківщини «Майстри педагогічної справи  презентують» за темою «Педагогічні ідеї подолання освітніх втрат і розривів».   </a:t>
            </a:r>
            <a:endParaRPr lang="ru-RU" sz="1800" dirty="0" smtClean="0"/>
          </a:p>
          <a:p>
            <a:r>
              <a:rPr lang="uk-UA" sz="1800" dirty="0" smtClean="0"/>
              <a:t>17 педагогічних працівників закладів освіти </a:t>
            </a:r>
            <a:r>
              <a:rPr lang="uk-UA" sz="1800" dirty="0" err="1" smtClean="0"/>
              <a:t>Сахновщинської</a:t>
            </a:r>
            <a:r>
              <a:rPr lang="uk-UA" sz="1800" dirty="0" smtClean="0"/>
              <a:t> територіальної громади представили  опис  власного  досвіду  подолання  освітніх  втрат  і  розривів. За результатами участі сім педагогічних працівників нашої громади стали переможцями Фестивалю «добрих практик»:</a:t>
            </a:r>
            <a:endParaRPr lang="ru-RU" sz="1800" dirty="0" smtClean="0"/>
          </a:p>
          <a:p>
            <a:r>
              <a:rPr lang="uk-UA" sz="1800" b="1" dirty="0">
                <a:solidFill>
                  <a:srgbClr val="FF0000"/>
                </a:solidFill>
              </a:rPr>
              <a:t>І місце </a:t>
            </a:r>
            <a:r>
              <a:rPr lang="uk-UA" sz="1800" dirty="0"/>
              <a:t>-  Біда Карина Василівна,  </a:t>
            </a:r>
            <a:r>
              <a:rPr lang="uk-UA" sz="1800" dirty="0" smtClean="0"/>
              <a:t>завідувач  </a:t>
            </a:r>
            <a:r>
              <a:rPr lang="uk-UA" sz="1800" dirty="0"/>
              <a:t>дошкільного підрозділу </a:t>
            </a:r>
            <a:r>
              <a:rPr lang="uk-UA" sz="1800" dirty="0" err="1"/>
              <a:t>Тавежнянської</a:t>
            </a:r>
            <a:r>
              <a:rPr lang="uk-UA" sz="1800" dirty="0"/>
              <a:t> філії КЗ «</a:t>
            </a:r>
            <a:r>
              <a:rPr lang="uk-UA" sz="1800" dirty="0" err="1"/>
              <a:t>Огіївський</a:t>
            </a:r>
            <a:r>
              <a:rPr lang="uk-UA" sz="1800" dirty="0"/>
              <a:t> ліцей», у номінації «Дошкільна освіта</a:t>
            </a:r>
            <a:r>
              <a:rPr lang="uk-UA" sz="1800" dirty="0" smtClean="0"/>
              <a:t>»</a:t>
            </a:r>
            <a:r>
              <a:rPr lang="ru-RU" sz="1800" dirty="0" smtClean="0"/>
              <a:t>;</a:t>
            </a:r>
            <a:endParaRPr lang="uk-UA" sz="1800" dirty="0"/>
          </a:p>
          <a:p>
            <a:r>
              <a:rPr lang="ru-RU" sz="1800" b="1" dirty="0">
                <a:solidFill>
                  <a:srgbClr val="FF0000"/>
                </a:solidFill>
              </a:rPr>
              <a:t>ІІ </a:t>
            </a:r>
            <a:r>
              <a:rPr lang="ru-RU" sz="1800" b="1" dirty="0" err="1">
                <a:solidFill>
                  <a:srgbClr val="FF0000"/>
                </a:solidFill>
              </a:rPr>
              <a:t>місце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– </a:t>
            </a:r>
            <a:r>
              <a:rPr lang="ru-RU" sz="1800" dirty="0" err="1"/>
              <a:t>Гень</a:t>
            </a:r>
            <a:r>
              <a:rPr lang="ru-RU" sz="1800" dirty="0"/>
              <a:t> </a:t>
            </a:r>
            <a:r>
              <a:rPr lang="ru-RU" sz="1800" dirty="0" err="1"/>
              <a:t>Олена</a:t>
            </a:r>
            <a:r>
              <a:rPr lang="ru-RU" sz="1800" dirty="0"/>
              <a:t> </a:t>
            </a:r>
            <a:r>
              <a:rPr lang="ru-RU" sz="1800" dirty="0" err="1"/>
              <a:t>Сергіївна</a:t>
            </a:r>
            <a:r>
              <a:rPr lang="ru-RU" sz="1800" dirty="0"/>
              <a:t>, директор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ЗДО № 1», у </a:t>
            </a:r>
            <a:r>
              <a:rPr lang="ru-RU" sz="1800" dirty="0" err="1"/>
              <a:t>номінації</a:t>
            </a:r>
            <a:r>
              <a:rPr lang="ru-RU" sz="1800" dirty="0"/>
              <a:t> «</a:t>
            </a:r>
            <a:r>
              <a:rPr lang="ru-RU" sz="1800" dirty="0" err="1"/>
              <a:t>Управління</a:t>
            </a:r>
            <a:r>
              <a:rPr lang="ru-RU" sz="1800" dirty="0"/>
              <a:t> </a:t>
            </a:r>
            <a:r>
              <a:rPr lang="ru-RU" sz="1800" dirty="0" err="1"/>
              <a:t>освітою</a:t>
            </a:r>
            <a:r>
              <a:rPr lang="ru-RU" sz="1800" dirty="0" smtClean="0"/>
              <a:t>»;</a:t>
            </a:r>
            <a:endParaRPr lang="uk-UA" sz="1800" dirty="0"/>
          </a:p>
          <a:p>
            <a:r>
              <a:rPr lang="ru-RU" sz="1800" b="1" dirty="0">
                <a:solidFill>
                  <a:srgbClr val="FF0000"/>
                </a:solidFill>
              </a:rPr>
              <a:t>ІІ </a:t>
            </a:r>
            <a:r>
              <a:rPr lang="ru-RU" sz="1800" b="1" dirty="0" err="1">
                <a:solidFill>
                  <a:srgbClr val="FF0000"/>
                </a:solidFill>
              </a:rPr>
              <a:t>місце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– </a:t>
            </a:r>
            <a:r>
              <a:rPr lang="ru-RU" sz="1800" dirty="0" err="1"/>
              <a:t>Бряньчик</a:t>
            </a:r>
            <a:r>
              <a:rPr lang="ru-RU" sz="1800" dirty="0"/>
              <a:t> </a:t>
            </a:r>
            <a:r>
              <a:rPr lang="ru-RU" sz="1800" dirty="0" err="1"/>
              <a:t>Світлана</a:t>
            </a:r>
            <a:r>
              <a:rPr lang="ru-RU" sz="1800" dirty="0"/>
              <a:t> </a:t>
            </a:r>
            <a:r>
              <a:rPr lang="ru-RU" sz="1800" dirty="0" err="1"/>
              <a:t>Іванівна</a:t>
            </a:r>
            <a:r>
              <a:rPr lang="ru-RU" sz="1800" dirty="0"/>
              <a:t>, </a:t>
            </a:r>
            <a:r>
              <a:rPr lang="ru-RU" sz="1800" dirty="0" err="1"/>
              <a:t>вихователь</a:t>
            </a:r>
            <a:r>
              <a:rPr lang="ru-RU" sz="1800" dirty="0"/>
              <a:t>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ЗДО № 2», у </a:t>
            </a:r>
            <a:r>
              <a:rPr lang="ru-RU" sz="1800" dirty="0" err="1"/>
              <a:t>номінації</a:t>
            </a:r>
            <a:r>
              <a:rPr lang="ru-RU" sz="1800" dirty="0"/>
              <a:t> «</a:t>
            </a:r>
            <a:r>
              <a:rPr lang="ru-RU" sz="1800" dirty="0" err="1"/>
              <a:t>Дошкільна</a:t>
            </a:r>
            <a:r>
              <a:rPr lang="ru-RU" sz="1800" dirty="0"/>
              <a:t> </a:t>
            </a:r>
            <a:r>
              <a:rPr lang="ru-RU" sz="1800" dirty="0" err="1"/>
              <a:t>освіта</a:t>
            </a:r>
            <a:r>
              <a:rPr lang="ru-RU" sz="1800" dirty="0" smtClean="0"/>
              <a:t>»;</a:t>
            </a:r>
            <a:endParaRPr lang="uk-UA" sz="1800" dirty="0"/>
          </a:p>
          <a:p>
            <a:r>
              <a:rPr lang="ru-RU" sz="1800" b="1" dirty="0">
                <a:solidFill>
                  <a:srgbClr val="FF0000"/>
                </a:solidFill>
              </a:rPr>
              <a:t>ІІ </a:t>
            </a:r>
            <a:r>
              <a:rPr lang="ru-RU" sz="1800" b="1" dirty="0" err="1">
                <a:solidFill>
                  <a:srgbClr val="FF0000"/>
                </a:solidFill>
              </a:rPr>
              <a:t>місце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– Чумак </a:t>
            </a:r>
            <a:r>
              <a:rPr lang="ru-RU" sz="1800" dirty="0" err="1"/>
              <a:t>Вікторія</a:t>
            </a:r>
            <a:r>
              <a:rPr lang="ru-RU" sz="1800" dirty="0"/>
              <a:t> </a:t>
            </a:r>
            <a:r>
              <a:rPr lang="ru-RU" sz="1800" dirty="0" err="1"/>
              <a:t>Володимирівна</a:t>
            </a:r>
            <a:r>
              <a:rPr lang="ru-RU" sz="1800" dirty="0"/>
              <a:t>, </a:t>
            </a:r>
            <a:r>
              <a:rPr lang="ru-RU" sz="1800" dirty="0" err="1"/>
              <a:t>вчитель</a:t>
            </a:r>
            <a:r>
              <a:rPr lang="ru-RU" sz="1800" dirty="0"/>
              <a:t>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 № 1», у </a:t>
            </a:r>
            <a:r>
              <a:rPr lang="ru-RU" sz="1800" dirty="0" err="1"/>
              <a:t>номінації</a:t>
            </a:r>
            <a:r>
              <a:rPr lang="ru-RU" sz="1800" dirty="0"/>
              <a:t> «</a:t>
            </a:r>
            <a:r>
              <a:rPr lang="ru-RU" sz="1800" dirty="0" smtClean="0"/>
              <a:t>Математика»;</a:t>
            </a:r>
            <a:endParaRPr lang="uk-UA" sz="1800" dirty="0"/>
          </a:p>
          <a:p>
            <a:r>
              <a:rPr lang="ru-RU" sz="1800" b="1" dirty="0">
                <a:solidFill>
                  <a:srgbClr val="FF0000"/>
                </a:solidFill>
              </a:rPr>
              <a:t>ІІІ </a:t>
            </a:r>
            <a:r>
              <a:rPr lang="ru-RU" sz="1800" b="1" dirty="0" err="1">
                <a:solidFill>
                  <a:srgbClr val="FF0000"/>
                </a:solidFill>
              </a:rPr>
              <a:t>місце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dirty="0"/>
              <a:t>– </a:t>
            </a:r>
            <a:r>
              <a:rPr lang="ru-RU" sz="1800" dirty="0" err="1"/>
              <a:t>Данч</a:t>
            </a:r>
            <a:r>
              <a:rPr lang="ru-RU" sz="1800" dirty="0"/>
              <a:t> </a:t>
            </a:r>
            <a:r>
              <a:rPr lang="ru-RU" sz="1800" dirty="0" err="1"/>
              <a:t>Тетяна</a:t>
            </a:r>
            <a:r>
              <a:rPr lang="ru-RU" sz="1800" dirty="0"/>
              <a:t> </a:t>
            </a:r>
            <a:r>
              <a:rPr lang="ru-RU" sz="1800" dirty="0" err="1"/>
              <a:t>Олегівна</a:t>
            </a:r>
            <a:r>
              <a:rPr lang="ru-RU" sz="1800" dirty="0"/>
              <a:t>, </a:t>
            </a:r>
            <a:r>
              <a:rPr lang="ru-RU" sz="1800" dirty="0" err="1"/>
              <a:t>вихователь</a:t>
            </a:r>
            <a:r>
              <a:rPr lang="ru-RU" sz="1800" dirty="0"/>
              <a:t>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ЗДО № 1», у </a:t>
            </a:r>
            <a:r>
              <a:rPr lang="ru-RU" sz="1800" dirty="0" err="1"/>
              <a:t>номінації</a:t>
            </a:r>
            <a:r>
              <a:rPr lang="ru-RU" sz="1800" dirty="0"/>
              <a:t> «</a:t>
            </a:r>
            <a:r>
              <a:rPr lang="ru-RU" sz="1800" dirty="0" err="1"/>
              <a:t>Дошкільна</a:t>
            </a:r>
            <a:r>
              <a:rPr lang="ru-RU" sz="1800" dirty="0"/>
              <a:t> </a:t>
            </a:r>
            <a:r>
              <a:rPr lang="ru-RU" sz="1800" dirty="0" err="1"/>
              <a:t>освіта</a:t>
            </a:r>
            <a:r>
              <a:rPr lang="ru-RU" sz="1800" dirty="0"/>
              <a:t>». </a:t>
            </a:r>
            <a:endParaRPr lang="ru-RU" sz="2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9632" y="0"/>
            <a:ext cx="7704856" cy="764704"/>
          </a:xfrm>
        </p:spPr>
        <p:txBody>
          <a:bodyPr/>
          <a:lstStyle/>
          <a:p>
            <a:r>
              <a:rPr lang="uk-UA" dirty="0" smtClean="0"/>
              <a:t>Професійні 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187624" y="764704"/>
            <a:ext cx="3744416" cy="5918283"/>
          </a:xfrm>
        </p:spPr>
        <p:txBody>
          <a:bodyPr/>
          <a:lstStyle/>
          <a:p>
            <a:r>
              <a:rPr lang="uk-UA" sz="1600" dirty="0"/>
              <a:t>Міністерством освіти і науки України спільно з «</a:t>
            </a:r>
            <a:r>
              <a:rPr lang="uk-UA" sz="1600" dirty="0" err="1"/>
              <a:t>Освіторією</a:t>
            </a:r>
            <a:r>
              <a:rPr lang="uk-UA" sz="1600" dirty="0"/>
              <a:t>» у 2024 році оголошено другий рік поспіль спеціальну номінацію </a:t>
            </a:r>
            <a:r>
              <a:rPr lang="uk-UA" sz="1600" b="1" dirty="0"/>
              <a:t>«</a:t>
            </a:r>
            <a:r>
              <a:rPr lang="uk-UA" sz="1600" b="1" dirty="0" err="1"/>
              <a:t>Дошкілля</a:t>
            </a:r>
            <a:r>
              <a:rPr lang="uk-UA" sz="1600" b="1" dirty="0"/>
              <a:t>» </a:t>
            </a:r>
            <a:r>
              <a:rPr lang="uk-UA" sz="1600" dirty="0"/>
              <a:t>у межах національної премії </a:t>
            </a:r>
            <a:r>
              <a:rPr lang="en-US" sz="1600" b="1" dirty="0"/>
              <a:t>Global Teacher Prize Ukraine</a:t>
            </a:r>
            <a:r>
              <a:rPr lang="uk-UA" sz="1600" dirty="0"/>
              <a:t>. Ця ініціатива покликана виявити та відзначити найталановитіших вихователів країни, які не лише демонструють професійну майстерність, але й глибоко розуміють потреби кожної дитини.</a:t>
            </a:r>
            <a:r>
              <a:rPr lang="uk-UA" sz="1600" b="1" dirty="0"/>
              <a:t> </a:t>
            </a:r>
            <a:endParaRPr lang="uk-UA" sz="1600" dirty="0"/>
          </a:p>
          <a:p>
            <a:r>
              <a:rPr lang="uk-UA" sz="1600" dirty="0"/>
              <a:t>До ТОП-50 учасників премії </a:t>
            </a:r>
            <a:r>
              <a:rPr lang="en-US" sz="1600" dirty="0"/>
              <a:t>Global Teacher Prize Ukraine</a:t>
            </a:r>
            <a:r>
              <a:rPr lang="uk-UA" sz="1600" dirty="0"/>
              <a:t> 2024 із усієї України, видатних педагогів, які щодня формують освітній фундамент для наймолодших українців у номінації «</a:t>
            </a:r>
            <a:r>
              <a:rPr lang="uk-UA" sz="1600" dirty="0" err="1"/>
              <a:t>Дошкілля</a:t>
            </a:r>
            <a:r>
              <a:rPr lang="uk-UA" sz="1600" dirty="0"/>
              <a:t>», увійшли </a:t>
            </a:r>
            <a:r>
              <a:rPr lang="uk-UA" sz="1600" b="1" dirty="0"/>
              <a:t>Біда Карина Василівна </a:t>
            </a:r>
            <a:r>
              <a:rPr lang="uk-UA" sz="1600" dirty="0"/>
              <a:t>(дошкільний підрозділ КЗ «</a:t>
            </a:r>
            <a:r>
              <a:rPr lang="uk-UA" sz="1600" dirty="0" err="1"/>
              <a:t>Тавежнянський</a:t>
            </a:r>
            <a:r>
              <a:rPr lang="uk-UA" sz="1600" dirty="0"/>
              <a:t> ліцей») та </a:t>
            </a:r>
            <a:r>
              <a:rPr lang="uk-UA" sz="1600" b="1" dirty="0"/>
              <a:t>Черкас Юлія Юріївна</a:t>
            </a:r>
            <a:r>
              <a:rPr lang="uk-UA" sz="1600" dirty="0"/>
              <a:t> (КЗ «</a:t>
            </a:r>
            <a:r>
              <a:rPr lang="uk-UA" sz="1600" dirty="0" err="1"/>
              <a:t>Сахновщинський</a:t>
            </a:r>
            <a:r>
              <a:rPr lang="uk-UA" sz="1600" dirty="0"/>
              <a:t> ЗДО № 1»). 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92696"/>
            <a:ext cx="3951287" cy="3735263"/>
          </a:xfrm>
          <a:effectLst>
            <a:softEdge rad="127000"/>
          </a:effectLst>
        </p:spPr>
      </p:pic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9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2564" y="4005063"/>
            <a:ext cx="3951288" cy="26779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28588"/>
            <a:ext cx="7065541" cy="924148"/>
          </a:xfrm>
        </p:spPr>
        <p:txBody>
          <a:bodyPr/>
          <a:lstStyle/>
          <a:p>
            <a:r>
              <a:rPr lang="uk-UA" sz="3200" dirty="0" smtClean="0"/>
              <a:t>Атестація педагогічних працівників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268760"/>
            <a:ext cx="7137549" cy="5112568"/>
          </a:xfrm>
        </p:spPr>
        <p:txBody>
          <a:bodyPr/>
          <a:lstStyle/>
          <a:p>
            <a:r>
              <a:rPr lang="uk-UA" sz="2400" dirty="0"/>
              <a:t>П</a:t>
            </a:r>
            <a:r>
              <a:rPr lang="uk-UA" sz="2400" dirty="0" smtClean="0"/>
              <a:t>ротягом </a:t>
            </a:r>
            <a:r>
              <a:rPr lang="uk-UA" sz="2400" dirty="0"/>
              <a:t>2024/2025 навчального року атестаційними комісіями І рівня при закладах освіти та атестаційною комісією ІІ рівня при відділі освіти, культури, молоді та спорту атестовано на відповідність займаній посаді</a:t>
            </a:r>
            <a:r>
              <a:rPr lang="uk-UA" sz="2400" b="1" i="1" dirty="0"/>
              <a:t> - 10 керівників </a:t>
            </a:r>
            <a:r>
              <a:rPr lang="uk-UA" sz="2400" dirty="0"/>
              <a:t>та </a:t>
            </a:r>
            <a:r>
              <a:rPr lang="uk-UA" sz="2400" b="1" i="1" dirty="0"/>
              <a:t>6</a:t>
            </a:r>
            <a:r>
              <a:rPr lang="uk-UA" sz="2400" dirty="0"/>
              <a:t> </a:t>
            </a:r>
            <a:r>
              <a:rPr lang="uk-UA" sz="2400" b="1" i="1" dirty="0"/>
              <a:t>заступників керівників закладів освіти,</a:t>
            </a:r>
            <a:r>
              <a:rPr lang="uk-UA" sz="2400" dirty="0"/>
              <a:t> </a:t>
            </a:r>
            <a:r>
              <a:rPr lang="uk-UA" sz="2400" b="1" i="1" dirty="0"/>
              <a:t>5 фахівців(консультантів), 3 консультанта</a:t>
            </a:r>
            <a:r>
              <a:rPr lang="uk-UA" sz="2400" dirty="0"/>
              <a:t>, на відповідність займаній посаді, присвоєння (підтвердження) кваліфікаційних категорій, педагогічних звань, на встановлення (підтвердження) тарифних розрядів</a:t>
            </a:r>
            <a:r>
              <a:rPr lang="uk-UA" sz="2400" b="1" i="1" dirty="0"/>
              <a:t> - 90 педагогічних працівників</a:t>
            </a:r>
            <a:r>
              <a:rPr lang="uk-UA" sz="2400" dirty="0"/>
              <a:t>.</a:t>
            </a:r>
          </a:p>
          <a:p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09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28588"/>
            <a:ext cx="7137549" cy="924148"/>
          </a:xfrm>
        </p:spPr>
        <p:txBody>
          <a:bodyPr/>
          <a:lstStyle/>
          <a:p>
            <a:r>
              <a:rPr lang="uk-UA" dirty="0" smtClean="0"/>
              <a:t>200 балів - НМТ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5" y="908720"/>
            <a:ext cx="7632848" cy="5184577"/>
          </a:xfrm>
        </p:spPr>
        <p:txBody>
          <a:bodyPr/>
          <a:lstStyle/>
          <a:p>
            <a:r>
              <a:rPr lang="uk-UA" sz="2000" dirty="0" smtClean="0"/>
              <a:t>Хотілося б зазначити, що ми пишаємося не тільки професійними успіхами наших педагогів, а й нашою талановитою молоддю.</a:t>
            </a:r>
          </a:p>
          <a:p>
            <a:r>
              <a:rPr lang="uk-UA" sz="2000" dirty="0" smtClean="0"/>
              <a:t>13 </a:t>
            </a:r>
            <a:r>
              <a:rPr lang="uk-UA" sz="2000" dirty="0"/>
              <a:t>серпня 2025 року у </a:t>
            </a:r>
            <a:r>
              <a:rPr lang="uk-UA" sz="2000" dirty="0" err="1"/>
              <a:t>Сахновщинській</a:t>
            </a:r>
            <a:r>
              <a:rPr lang="uk-UA" sz="2000" dirty="0"/>
              <a:t> селищній раді </a:t>
            </a:r>
            <a:r>
              <a:rPr lang="uk-UA" sz="2000" dirty="0" smtClean="0"/>
              <a:t>відбулося вручення грошового </a:t>
            </a:r>
            <a:r>
              <a:rPr lang="uk-UA" sz="2000" dirty="0"/>
              <a:t>сертифікат </a:t>
            </a:r>
            <a:r>
              <a:rPr lang="uk-UA" sz="2000" dirty="0" smtClean="0"/>
              <a:t>у на суму 10000 тис. грн. ХАРЧЕНКО </a:t>
            </a:r>
            <a:r>
              <a:rPr lang="uk-UA" sz="2000" dirty="0"/>
              <a:t>ДАРІЇ, випускниці КЗ «</a:t>
            </a:r>
            <a:r>
              <a:rPr lang="uk-UA" sz="2000" dirty="0" err="1"/>
              <a:t>Сахновщинський</a:t>
            </a:r>
            <a:r>
              <a:rPr lang="uk-UA" sz="2000" dirty="0"/>
              <a:t> ліцей № 1», яка отримала 200 балів під час проходження національного </a:t>
            </a:r>
            <a:r>
              <a:rPr lang="uk-UA" sz="2000" dirty="0" err="1"/>
              <a:t>мультипредметного</a:t>
            </a:r>
            <a:r>
              <a:rPr lang="uk-UA" sz="2000" dirty="0"/>
              <a:t> тестування з української мови. Одночасно відзначено Науменко Зінаїду Іллівну, яка підготувала ученицю закладу освіти до отримання відмінного результату.</a:t>
            </a:r>
          </a:p>
          <a:p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1026" name="Picture 2" descr="C:\Users\пк\Downloads\IMG_20250821_153317_0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36858"/>
            <a:ext cx="5328592" cy="340450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90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28588"/>
            <a:ext cx="8388424" cy="1140172"/>
          </a:xfrm>
        </p:spPr>
        <p:txBody>
          <a:bodyPr/>
          <a:lstStyle/>
          <a:p>
            <a:r>
              <a:rPr lang="uk-UA" dirty="0" smtClean="0"/>
              <a:t>Всеукраїнські учнівські олімпіади з навчальних предметів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59632" y="1268760"/>
            <a:ext cx="7776864" cy="4855815"/>
          </a:xfrm>
        </p:spPr>
        <p:txBody>
          <a:bodyPr/>
          <a:lstStyle/>
          <a:p>
            <a:r>
              <a:rPr lang="uk-UA" sz="1800" dirty="0" smtClean="0"/>
              <a:t>У ІІІ обласному етапі Всеукраїнських учнівських олімпіад з навчальних предметів взяло участь 25 учнів закладів загальної середньої освіти. </a:t>
            </a:r>
            <a:r>
              <a:rPr lang="uk-UA" sz="1800" dirty="0" smtClean="0">
                <a:solidFill>
                  <a:srgbClr val="FF0000"/>
                </a:solidFill>
              </a:rPr>
              <a:t>Десятеро </a:t>
            </a:r>
            <a:r>
              <a:rPr lang="uk-UA" sz="1800" dirty="0" smtClean="0"/>
              <a:t>з них стали переможцями (посівши ІІ та ІІІ місце), а саме:</a:t>
            </a:r>
            <a:endParaRPr lang="ru-RU" sz="1800" dirty="0" smtClean="0"/>
          </a:p>
          <a:p>
            <a:r>
              <a:rPr lang="uk-UA" sz="1800" b="1" dirty="0" smtClean="0">
                <a:solidFill>
                  <a:schemeClr val="tx1"/>
                </a:solidFill>
              </a:rPr>
              <a:t>ІІ місце  </a:t>
            </a:r>
            <a:r>
              <a:rPr lang="uk-UA" sz="1800" dirty="0" smtClean="0">
                <a:solidFill>
                  <a:schemeClr val="tx1"/>
                </a:solidFill>
              </a:rPr>
              <a:t>олімпіада з української мови та літератури,  учениця 10 класу КЗ «</a:t>
            </a:r>
            <a:r>
              <a:rPr lang="uk-UA" sz="1800" dirty="0" err="1" smtClean="0">
                <a:solidFill>
                  <a:schemeClr val="tx1"/>
                </a:solidFill>
              </a:rPr>
              <a:t>Сахновщинський</a:t>
            </a:r>
            <a:r>
              <a:rPr lang="uk-UA" sz="1800" dirty="0" smtClean="0">
                <a:solidFill>
                  <a:schemeClr val="tx1"/>
                </a:solidFill>
              </a:rPr>
              <a:t> ліцей № 1» - Зайцева Дар’я (вчитель </a:t>
            </a:r>
            <a:r>
              <a:rPr lang="uk-UA" sz="1800" dirty="0" err="1" smtClean="0">
                <a:solidFill>
                  <a:schemeClr val="tx1"/>
                </a:solidFill>
              </a:rPr>
              <a:t>Кизима</a:t>
            </a:r>
            <a:r>
              <a:rPr lang="uk-UA" sz="1800" dirty="0" smtClean="0">
                <a:solidFill>
                  <a:schemeClr val="tx1"/>
                </a:solidFill>
              </a:rPr>
              <a:t> Людмила Іванівна);</a:t>
            </a:r>
          </a:p>
          <a:p>
            <a:r>
              <a:rPr lang="uk-UA" sz="1800" b="1" dirty="0" smtClean="0">
                <a:solidFill>
                  <a:schemeClr val="tx1"/>
                </a:solidFill>
              </a:rPr>
              <a:t>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</a:t>
            </a:r>
            <a:r>
              <a:rPr lang="uk-UA" sz="1800" dirty="0" smtClean="0">
                <a:solidFill>
                  <a:schemeClr val="tx1"/>
                </a:solidFill>
              </a:rPr>
              <a:t>інформаційних технологій, учень 11 </a:t>
            </a:r>
            <a:r>
              <a:rPr lang="uk-UA" sz="1800" dirty="0">
                <a:solidFill>
                  <a:schemeClr val="tx1"/>
                </a:solidFill>
              </a:rPr>
              <a:t>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1» - </a:t>
            </a:r>
            <a:r>
              <a:rPr lang="uk-UA" sz="1800" dirty="0" err="1" smtClean="0">
                <a:solidFill>
                  <a:schemeClr val="tx1"/>
                </a:solidFill>
              </a:rPr>
              <a:t>Лихобаба</a:t>
            </a:r>
            <a:r>
              <a:rPr lang="uk-UA" sz="1800" dirty="0" smtClean="0">
                <a:solidFill>
                  <a:schemeClr val="tx1"/>
                </a:solidFill>
              </a:rPr>
              <a:t> Ілля (вчитель Чумак Вікторія Володимирівна);</a:t>
            </a:r>
            <a:endParaRPr lang="uk-UA" sz="1800" dirty="0">
              <a:solidFill>
                <a:schemeClr val="tx1"/>
              </a:solidFill>
            </a:endParaRPr>
          </a:p>
          <a:p>
            <a:r>
              <a:rPr lang="uk-UA" sz="1800" b="1" dirty="0">
                <a:solidFill>
                  <a:schemeClr val="tx1"/>
                </a:solidFill>
              </a:rPr>
              <a:t>ІІ місце  </a:t>
            </a:r>
            <a:r>
              <a:rPr lang="uk-UA" sz="1800" dirty="0">
                <a:solidFill>
                  <a:schemeClr val="tx1"/>
                </a:solidFill>
              </a:rPr>
              <a:t>олімпіада з </a:t>
            </a:r>
            <a:r>
              <a:rPr lang="uk-UA" sz="1800" dirty="0" smtClean="0">
                <a:solidFill>
                  <a:schemeClr val="tx1"/>
                </a:solidFill>
              </a:rPr>
              <a:t>біології, </a:t>
            </a:r>
            <a:r>
              <a:rPr lang="uk-UA" sz="1800" dirty="0">
                <a:solidFill>
                  <a:schemeClr val="tx1"/>
                </a:solidFill>
              </a:rPr>
              <a:t>учень </a:t>
            </a:r>
            <a:r>
              <a:rPr lang="uk-UA" sz="1800" dirty="0" smtClean="0">
                <a:solidFill>
                  <a:schemeClr val="tx1"/>
                </a:solidFill>
              </a:rPr>
              <a:t>10 </a:t>
            </a:r>
            <a:r>
              <a:rPr lang="uk-UA" sz="1800" dirty="0">
                <a:solidFill>
                  <a:schemeClr val="tx1"/>
                </a:solidFill>
              </a:rPr>
              <a:t>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1» - </a:t>
            </a:r>
            <a:r>
              <a:rPr lang="uk-UA" sz="1800" dirty="0" err="1" smtClean="0">
                <a:solidFill>
                  <a:schemeClr val="tx1"/>
                </a:solidFill>
              </a:rPr>
              <a:t>Костишак</a:t>
            </a:r>
            <a:r>
              <a:rPr lang="uk-UA" sz="1800" dirty="0" smtClean="0">
                <a:solidFill>
                  <a:schemeClr val="tx1"/>
                </a:solidFill>
              </a:rPr>
              <a:t> Богдан (вчитель </a:t>
            </a:r>
            <a:r>
              <a:rPr lang="uk-UA" sz="1800" dirty="0" err="1" smtClean="0">
                <a:solidFill>
                  <a:schemeClr val="tx1"/>
                </a:solidFill>
              </a:rPr>
              <a:t>Жемна</a:t>
            </a:r>
            <a:r>
              <a:rPr lang="uk-UA" sz="1800" dirty="0" smtClean="0">
                <a:solidFill>
                  <a:schemeClr val="tx1"/>
                </a:solidFill>
              </a:rPr>
              <a:t> Ірина Леонідівна);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</a:t>
            </a:r>
            <a:r>
              <a:rPr lang="uk-UA" sz="1800" dirty="0" smtClean="0">
                <a:solidFill>
                  <a:schemeClr val="tx1"/>
                </a:solidFill>
              </a:rPr>
              <a:t>історії, </a:t>
            </a:r>
            <a:r>
              <a:rPr lang="uk-UA" sz="1800" dirty="0">
                <a:solidFill>
                  <a:schemeClr val="tx1"/>
                </a:solidFill>
              </a:rPr>
              <a:t>учениця </a:t>
            </a:r>
            <a:r>
              <a:rPr lang="uk-UA" sz="1800" dirty="0" smtClean="0">
                <a:solidFill>
                  <a:schemeClr val="tx1"/>
                </a:solidFill>
              </a:rPr>
              <a:t>11 </a:t>
            </a:r>
            <a:r>
              <a:rPr lang="uk-UA" sz="1800" dirty="0">
                <a:solidFill>
                  <a:schemeClr val="tx1"/>
                </a:solidFill>
              </a:rPr>
              <a:t>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1» - </a:t>
            </a:r>
            <a:r>
              <a:rPr lang="uk-UA" sz="1800" dirty="0" smtClean="0">
                <a:solidFill>
                  <a:schemeClr val="tx1"/>
                </a:solidFill>
              </a:rPr>
              <a:t>Харченко Дар’я (вчитель </a:t>
            </a:r>
            <a:r>
              <a:rPr lang="uk-UA" sz="1800" dirty="0" err="1" smtClean="0">
                <a:solidFill>
                  <a:schemeClr val="tx1"/>
                </a:solidFill>
              </a:rPr>
              <a:t>Гунько</a:t>
            </a:r>
            <a:r>
              <a:rPr lang="uk-UA" sz="1800" dirty="0" smtClean="0">
                <a:solidFill>
                  <a:schemeClr val="tx1"/>
                </a:solidFill>
              </a:rPr>
              <a:t> </a:t>
            </a:r>
            <a:r>
              <a:rPr lang="uk-UA" sz="1800" dirty="0">
                <a:solidFill>
                  <a:schemeClr val="tx1"/>
                </a:solidFill>
              </a:rPr>
              <a:t>Світлана </a:t>
            </a:r>
            <a:r>
              <a:rPr lang="uk-UA" sz="1800" dirty="0" smtClean="0">
                <a:solidFill>
                  <a:schemeClr val="tx1"/>
                </a:solidFill>
              </a:rPr>
              <a:t>Юріївна);</a:t>
            </a:r>
          </a:p>
          <a:p>
            <a:r>
              <a:rPr lang="uk-UA" sz="1800" b="1" dirty="0">
                <a:solidFill>
                  <a:schemeClr val="tx1"/>
                </a:solidFill>
              </a:rPr>
              <a:t>ІІІ місце  </a:t>
            </a:r>
            <a:r>
              <a:rPr lang="uk-UA" sz="1800" dirty="0">
                <a:solidFill>
                  <a:schemeClr val="tx1"/>
                </a:solidFill>
              </a:rPr>
              <a:t>олімпіада з правознавства, учениця 9 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1» - </a:t>
            </a:r>
            <a:r>
              <a:rPr lang="uk-UA" sz="1800" dirty="0" err="1">
                <a:solidFill>
                  <a:schemeClr val="tx1"/>
                </a:solidFill>
              </a:rPr>
              <a:t>Голікова</a:t>
            </a:r>
            <a:r>
              <a:rPr lang="uk-UA" sz="1800" dirty="0">
                <a:solidFill>
                  <a:schemeClr val="tx1"/>
                </a:solidFill>
              </a:rPr>
              <a:t> Поліна (вчитель </a:t>
            </a:r>
            <a:r>
              <a:rPr lang="uk-UA" sz="1800" dirty="0" err="1">
                <a:solidFill>
                  <a:schemeClr val="tx1"/>
                </a:solidFill>
              </a:rPr>
              <a:t>Перкіна</a:t>
            </a:r>
            <a:r>
              <a:rPr lang="uk-UA" sz="1800" dirty="0">
                <a:solidFill>
                  <a:schemeClr val="tx1"/>
                </a:solidFill>
              </a:rPr>
              <a:t> Світлана Федорівна);</a:t>
            </a:r>
          </a:p>
          <a:p>
            <a:endParaRPr lang="uk-UA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8172400" cy="1412776"/>
          </a:xfrm>
        </p:spPr>
        <p:txBody>
          <a:bodyPr/>
          <a:lstStyle/>
          <a:p>
            <a:r>
              <a:rPr lang="uk-UA" dirty="0"/>
              <a:t>Всеукраїнські учнівські олімпіади з навчальних предметів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84784"/>
            <a:ext cx="7776864" cy="4524375"/>
          </a:xfrm>
        </p:spPr>
        <p:txBody>
          <a:bodyPr/>
          <a:lstStyle/>
          <a:p>
            <a:r>
              <a:rPr lang="uk-UA" sz="1800" b="1" dirty="0">
                <a:solidFill>
                  <a:schemeClr val="tx1"/>
                </a:solidFill>
              </a:rPr>
              <a:t>ІІІ місце  </a:t>
            </a:r>
            <a:r>
              <a:rPr lang="uk-UA" sz="1800" dirty="0">
                <a:solidFill>
                  <a:schemeClr val="tx1"/>
                </a:solidFill>
              </a:rPr>
              <a:t>олімпіада з математики, учениця 8 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2» - Шпак Анастасія (вчитель Шпак Валентина Михайлівна);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історії, учениця 8 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2» - Шпак Анастасія (вчитель Грицай Тетяна Анатоліївна);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хімії, учениця 8 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2» - Шпак Анастасія (вчитель Сараєва Валентина Миколаївна);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української мови та літератури, учениця 9 класу КЗ «</a:t>
            </a:r>
            <a:r>
              <a:rPr lang="uk-UA" sz="1800" dirty="0" err="1">
                <a:solidFill>
                  <a:schemeClr val="tx1"/>
                </a:solidFill>
              </a:rPr>
              <a:t>Сахновщинський</a:t>
            </a:r>
            <a:r>
              <a:rPr lang="uk-UA" sz="1800" dirty="0">
                <a:solidFill>
                  <a:schemeClr val="tx1"/>
                </a:solidFill>
              </a:rPr>
              <a:t> ліцей № 2» - </a:t>
            </a:r>
            <a:r>
              <a:rPr lang="uk-UA" sz="1800" dirty="0" err="1">
                <a:solidFill>
                  <a:schemeClr val="tx1"/>
                </a:solidFill>
              </a:rPr>
              <a:t>Пожарова</a:t>
            </a:r>
            <a:r>
              <a:rPr lang="uk-UA" sz="1800" dirty="0">
                <a:solidFill>
                  <a:schemeClr val="tx1"/>
                </a:solidFill>
              </a:rPr>
              <a:t> Діана (вчитель </a:t>
            </a:r>
            <a:r>
              <a:rPr lang="uk-UA" sz="1800" dirty="0" err="1">
                <a:solidFill>
                  <a:schemeClr val="tx1"/>
                </a:solidFill>
              </a:rPr>
              <a:t>Каніболоцька</a:t>
            </a:r>
            <a:r>
              <a:rPr lang="uk-UA" sz="1800" dirty="0">
                <a:solidFill>
                  <a:schemeClr val="tx1"/>
                </a:solidFill>
              </a:rPr>
              <a:t> Ольга Юріївна);</a:t>
            </a: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фізики,  учениця 11 класу КЗ «</a:t>
            </a:r>
            <a:r>
              <a:rPr lang="uk-UA" sz="1800" dirty="0" err="1">
                <a:solidFill>
                  <a:schemeClr val="tx1"/>
                </a:solidFill>
              </a:rPr>
              <a:t>Огіївський</a:t>
            </a:r>
            <a:r>
              <a:rPr lang="uk-UA" sz="1800" dirty="0">
                <a:solidFill>
                  <a:schemeClr val="tx1"/>
                </a:solidFill>
              </a:rPr>
              <a:t> ліцей» - Калініна Дар’я (вчитель Жага Наталія Володимирівна)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 </a:t>
            </a:r>
            <a:r>
              <a:rPr lang="uk-UA" sz="1800" b="1" dirty="0">
                <a:solidFill>
                  <a:schemeClr val="tx1"/>
                </a:solidFill>
              </a:rPr>
              <a:t>місце  </a:t>
            </a:r>
            <a:r>
              <a:rPr lang="uk-UA" sz="1800" dirty="0">
                <a:solidFill>
                  <a:schemeClr val="tx1"/>
                </a:solidFill>
              </a:rPr>
              <a:t>олімпіада з правознавства, учениця 10 класу КЗ «</a:t>
            </a:r>
            <a:r>
              <a:rPr lang="uk-UA" sz="1800" dirty="0" err="1">
                <a:solidFill>
                  <a:schemeClr val="tx1"/>
                </a:solidFill>
              </a:rPr>
              <a:t>Новоолександрівський</a:t>
            </a:r>
            <a:r>
              <a:rPr lang="uk-UA" sz="1800" dirty="0">
                <a:solidFill>
                  <a:schemeClr val="tx1"/>
                </a:solidFill>
              </a:rPr>
              <a:t> ліцей» - </a:t>
            </a:r>
            <a:r>
              <a:rPr lang="uk-UA" sz="1800" dirty="0" err="1">
                <a:solidFill>
                  <a:schemeClr val="tx1"/>
                </a:solidFill>
              </a:rPr>
              <a:t>Подобіна</a:t>
            </a:r>
            <a:r>
              <a:rPr lang="uk-UA" sz="1800" dirty="0">
                <a:solidFill>
                  <a:schemeClr val="tx1"/>
                </a:solidFill>
              </a:rPr>
              <a:t> Поліна (вчитель Савельєва Анна Василівна)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uk-UA" sz="1800" b="1" dirty="0" smtClean="0">
                <a:solidFill>
                  <a:schemeClr val="tx1"/>
                </a:solidFill>
              </a:rPr>
              <a:t>ІІІ </a:t>
            </a:r>
            <a:r>
              <a:rPr lang="uk-UA" sz="1800" b="1" dirty="0">
                <a:solidFill>
                  <a:schemeClr val="tx1"/>
                </a:solidFill>
              </a:rPr>
              <a:t>місце </a:t>
            </a:r>
            <a:r>
              <a:rPr lang="uk-UA" sz="1800" dirty="0">
                <a:solidFill>
                  <a:schemeClr val="tx1"/>
                </a:solidFill>
              </a:rPr>
              <a:t>олімпіада з історії, учениця 9 класу КЗ «</a:t>
            </a:r>
            <a:r>
              <a:rPr lang="uk-UA" sz="1800" dirty="0" err="1">
                <a:solidFill>
                  <a:schemeClr val="tx1"/>
                </a:solidFill>
              </a:rPr>
              <a:t>Мотузівська</a:t>
            </a:r>
            <a:r>
              <a:rPr lang="uk-UA" sz="1800" dirty="0">
                <a:solidFill>
                  <a:schemeClr val="tx1"/>
                </a:solidFill>
              </a:rPr>
              <a:t> гімназія» - </a:t>
            </a:r>
            <a:r>
              <a:rPr lang="uk-UA" sz="1800" dirty="0" err="1">
                <a:solidFill>
                  <a:schemeClr val="tx1"/>
                </a:solidFill>
              </a:rPr>
              <a:t>Краснокуцька</a:t>
            </a:r>
            <a:r>
              <a:rPr lang="uk-UA" sz="1800" dirty="0">
                <a:solidFill>
                  <a:schemeClr val="tx1"/>
                </a:solidFill>
              </a:rPr>
              <a:t>  Валерія (вчитель Шеремет Людмила Петрівна)</a:t>
            </a:r>
            <a:endParaRPr lang="ru-RU" sz="1800" dirty="0">
              <a:solidFill>
                <a:schemeClr val="tx1"/>
              </a:solidFill>
            </a:endParaRPr>
          </a:p>
          <a:p>
            <a:endParaRPr lang="uk-UA" sz="18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44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852140"/>
          </a:xfrm>
        </p:spPr>
        <p:txBody>
          <a:bodyPr/>
          <a:lstStyle/>
          <a:p>
            <a:r>
              <a:rPr lang="uk-UA" dirty="0" smtClean="0"/>
              <a:t>МАН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908720"/>
            <a:ext cx="7641605" cy="5215855"/>
          </a:xfrm>
        </p:spPr>
        <p:txBody>
          <a:bodyPr/>
          <a:lstStyle/>
          <a:p>
            <a:r>
              <a:rPr lang="uk-UA" sz="2400" dirty="0" smtClean="0"/>
              <a:t>У І (територіальному) етапі Всеукраїнського конкурсу – захисту науково-дослідницьких робіт МАН взяли участь 5 учнів-членів  із 3 закладів загальної середньої освіти, а саме: КЗ «</a:t>
            </a:r>
            <a:r>
              <a:rPr lang="uk-UA" sz="2400" dirty="0" err="1" smtClean="0"/>
              <a:t>Багаточернещинський</a:t>
            </a:r>
            <a:r>
              <a:rPr lang="uk-UA" sz="2400" dirty="0" smtClean="0"/>
              <a:t> ліцей», КЗ «</a:t>
            </a:r>
            <a:r>
              <a:rPr lang="uk-UA" sz="2400" dirty="0" err="1" smtClean="0"/>
              <a:t>Новоолександрівський</a:t>
            </a:r>
            <a:r>
              <a:rPr lang="uk-UA" sz="2400" dirty="0" smtClean="0"/>
              <a:t> ліцей», КЗ «</a:t>
            </a:r>
            <a:r>
              <a:rPr lang="uk-UA" sz="2400" dirty="0" err="1" smtClean="0"/>
              <a:t>Сахновщинський</a:t>
            </a:r>
            <a:r>
              <a:rPr lang="uk-UA" sz="2400" dirty="0" smtClean="0"/>
              <a:t> ліцей №1».</a:t>
            </a:r>
          </a:p>
          <a:p>
            <a:r>
              <a:rPr lang="uk-UA" sz="2400" dirty="0" smtClean="0"/>
              <a:t>На ІІ (обласний ) етап конкурсу  було подано 4 роботи. </a:t>
            </a:r>
          </a:p>
          <a:p>
            <a:r>
              <a:rPr lang="uk-UA" sz="2400" dirty="0" smtClean="0"/>
              <a:t>Перемогу отримали: </a:t>
            </a:r>
          </a:p>
          <a:p>
            <a:pPr>
              <a:buNone/>
            </a:pPr>
            <a:r>
              <a:rPr lang="uk-UA" sz="2400" b="1" dirty="0" smtClean="0"/>
              <a:t>       ІІІ місце </a:t>
            </a:r>
            <a:r>
              <a:rPr lang="uk-UA" sz="2400" dirty="0" smtClean="0"/>
              <a:t>у секції «Програмна інженерія» відділення «Інформаційні технології», учень 11 класу КЗ «</a:t>
            </a:r>
            <a:r>
              <a:rPr lang="uk-UA" sz="2400" dirty="0" err="1" smtClean="0"/>
              <a:t>Сахновщинський</a:t>
            </a:r>
            <a:r>
              <a:rPr lang="uk-UA" sz="2400" dirty="0" smtClean="0"/>
              <a:t> ліцей №1» </a:t>
            </a:r>
            <a:r>
              <a:rPr lang="uk-UA" sz="2400" dirty="0" err="1" smtClean="0"/>
              <a:t>Бабакін</a:t>
            </a:r>
            <a:r>
              <a:rPr lang="uk-UA" sz="2400" dirty="0" smtClean="0"/>
              <a:t> Володимир (вчитель  Чумак Вікторія Володимирівна) </a:t>
            </a:r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0688"/>
            <a:ext cx="7776864" cy="5400601"/>
          </a:xfrm>
          <a:effectLst>
            <a:softEdge rad="127000"/>
          </a:effectLst>
        </p:spPr>
      </p:pic>
      <p:pic>
        <p:nvPicPr>
          <p:cNvPr id="3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79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8588"/>
            <a:ext cx="7353573" cy="708124"/>
          </a:xfrm>
        </p:spPr>
        <p:txBody>
          <a:bodyPr/>
          <a:lstStyle/>
          <a:p>
            <a:r>
              <a:rPr lang="uk-UA" dirty="0" smtClean="0"/>
              <a:t>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764704"/>
            <a:ext cx="7956376" cy="5688632"/>
          </a:xfrm>
        </p:spPr>
        <p:txBody>
          <a:bodyPr/>
          <a:lstStyle/>
          <a:p>
            <a:pPr>
              <a:buNone/>
            </a:pPr>
            <a:r>
              <a:rPr lang="uk-UA" sz="1800" b="1" dirty="0" smtClean="0"/>
              <a:t>        Міжнародного мовно-літературного конкурсу учнівської та студентської молоді імені Тараса Шевченка</a:t>
            </a:r>
            <a:r>
              <a:rPr lang="uk-UA" sz="1800" dirty="0" smtClean="0"/>
              <a:t>. </a:t>
            </a:r>
            <a:endParaRPr lang="ru-RU" sz="1800" dirty="0" smtClean="0"/>
          </a:p>
          <a:p>
            <a:r>
              <a:rPr lang="uk-UA" sz="1800" dirty="0"/>
              <a:t>Для участі у ІІІ (обласному) етапі конкурсу було направлено 7 робіт учнів закладів загальної середньої освіти: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2», КЗ «</a:t>
            </a:r>
            <a:r>
              <a:rPr lang="uk-UA" sz="1800" dirty="0" err="1"/>
              <a:t>Лигівський</a:t>
            </a:r>
            <a:r>
              <a:rPr lang="uk-UA" sz="1800" dirty="0"/>
              <a:t> ліцей», КЗ «</a:t>
            </a:r>
            <a:r>
              <a:rPr lang="uk-UA" sz="1800" dirty="0" err="1"/>
              <a:t>Огіївський</a:t>
            </a:r>
            <a:r>
              <a:rPr lang="uk-UA" sz="1800" dirty="0"/>
              <a:t> ліцей», КЗ «</a:t>
            </a:r>
            <a:r>
              <a:rPr lang="uk-UA" sz="1800" dirty="0" err="1"/>
              <a:t>Багаточернещинський</a:t>
            </a:r>
            <a:r>
              <a:rPr lang="uk-UA" sz="1800" dirty="0"/>
              <a:t> ліцей», КЗ «</a:t>
            </a:r>
            <a:r>
              <a:rPr lang="uk-UA" sz="1800" dirty="0" err="1"/>
              <a:t>Новоолександрівський</a:t>
            </a:r>
            <a:r>
              <a:rPr lang="uk-UA" sz="1800" dirty="0"/>
              <a:t> ліцей</a:t>
            </a:r>
            <a:r>
              <a:rPr lang="uk-UA" sz="1800" dirty="0" smtClean="0"/>
              <a:t>».</a:t>
            </a:r>
          </a:p>
          <a:p>
            <a:pPr>
              <a:buNone/>
            </a:pPr>
            <a:r>
              <a:rPr lang="uk-UA" sz="1800" b="1" dirty="0" smtClean="0"/>
              <a:t>        Міжнародного конкурсу з української мови імені Петра </a:t>
            </a:r>
            <a:r>
              <a:rPr lang="uk-UA" sz="1800" b="1" dirty="0" err="1" smtClean="0"/>
              <a:t>Яцика</a:t>
            </a:r>
            <a:r>
              <a:rPr lang="uk-UA" sz="1800" b="1" dirty="0" smtClean="0"/>
              <a:t>. </a:t>
            </a:r>
            <a:endParaRPr lang="ru-RU" sz="1800" b="1" dirty="0" smtClean="0"/>
          </a:p>
          <a:p>
            <a:r>
              <a:rPr lang="uk-UA" sz="1800" dirty="0" smtClean="0"/>
              <a:t>Для </a:t>
            </a:r>
            <a:r>
              <a:rPr lang="uk-UA" sz="1800" dirty="0"/>
              <a:t>участі у ІІІ (обласному) етапі конкурсу було направлено 9 робіт учнів закладів загальної середньої освіти: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1»,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2», «</a:t>
            </a:r>
            <a:r>
              <a:rPr lang="uk-UA" sz="1800" dirty="0" err="1"/>
              <a:t>Новоолександрівський</a:t>
            </a:r>
            <a:r>
              <a:rPr lang="uk-UA" sz="1800" dirty="0"/>
              <a:t> ліцей», КЗ «</a:t>
            </a:r>
            <a:r>
              <a:rPr lang="uk-UA" sz="1800" dirty="0" err="1"/>
              <a:t>Огіївський</a:t>
            </a:r>
            <a:r>
              <a:rPr lang="uk-UA" sz="1800" dirty="0"/>
              <a:t> ліцей</a:t>
            </a:r>
            <a:r>
              <a:rPr lang="uk-UA" sz="1800" dirty="0" smtClean="0"/>
              <a:t>.</a:t>
            </a:r>
          </a:p>
          <a:p>
            <a:r>
              <a:rPr lang="uk-UA" sz="1800" b="1" dirty="0" smtClean="0">
                <a:solidFill>
                  <a:srgbClr val="FF0000"/>
                </a:solidFill>
              </a:rPr>
              <a:t>І місце </a:t>
            </a:r>
            <a:r>
              <a:rPr lang="uk-UA" sz="1800" dirty="0" smtClean="0"/>
              <a:t>здобула </a:t>
            </a:r>
            <a:r>
              <a:rPr lang="uk-UA" sz="1800" dirty="0" err="1" smtClean="0"/>
              <a:t>Штефа</a:t>
            </a:r>
            <a:r>
              <a:rPr lang="uk-UA" sz="1800" dirty="0" smtClean="0"/>
              <a:t> </a:t>
            </a:r>
            <a:r>
              <a:rPr lang="uk-UA" sz="1800" dirty="0"/>
              <a:t>Олександра Юріївна, учениця 7 класу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2» (вчитель </a:t>
            </a:r>
            <a:r>
              <a:rPr lang="uk-UA" sz="1800" dirty="0" err="1"/>
              <a:t>Каніболоцька</a:t>
            </a:r>
            <a:r>
              <a:rPr lang="uk-UA" sz="1800" dirty="0"/>
              <a:t> Ольга Юріївна</a:t>
            </a:r>
            <a:r>
              <a:rPr lang="uk-UA" sz="1800" dirty="0" smtClean="0"/>
              <a:t>); </a:t>
            </a:r>
          </a:p>
          <a:p>
            <a:r>
              <a:rPr lang="uk-UA" sz="1800" b="1" dirty="0" smtClean="0">
                <a:solidFill>
                  <a:srgbClr val="FF0000"/>
                </a:solidFill>
              </a:rPr>
              <a:t>ІІ місце </a:t>
            </a:r>
            <a:r>
              <a:rPr lang="uk-UA" sz="1800" dirty="0" smtClean="0"/>
              <a:t>отримала Шпак </a:t>
            </a:r>
            <a:r>
              <a:rPr lang="uk-UA" sz="1800" dirty="0"/>
              <a:t>Анастасія Романівна, учениця 8 класу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2»  (вчитель </a:t>
            </a:r>
            <a:r>
              <a:rPr lang="uk-UA" sz="1800" dirty="0" err="1"/>
              <a:t>Грузіна</a:t>
            </a:r>
            <a:r>
              <a:rPr lang="uk-UA" sz="1800" dirty="0"/>
              <a:t> Віра Анатоліївна</a:t>
            </a:r>
            <a:r>
              <a:rPr lang="uk-UA" sz="1800" dirty="0" smtClean="0"/>
              <a:t>);</a:t>
            </a:r>
          </a:p>
          <a:p>
            <a:r>
              <a:rPr lang="uk-UA" sz="1800" dirty="0" smtClean="0"/>
              <a:t> </a:t>
            </a:r>
            <a:r>
              <a:rPr lang="uk-UA" sz="1800" b="1" dirty="0" smtClean="0">
                <a:solidFill>
                  <a:srgbClr val="FF0000"/>
                </a:solidFill>
              </a:rPr>
              <a:t>ІІІ місце </a:t>
            </a:r>
            <a:r>
              <a:rPr lang="uk-UA" sz="1800" dirty="0" smtClean="0"/>
              <a:t>виборола Гончарук </a:t>
            </a:r>
            <a:r>
              <a:rPr lang="uk-UA" sz="1800" dirty="0"/>
              <a:t>Анастасія Олександрівна, учениця 9 класу 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 2» (вчитель </a:t>
            </a:r>
            <a:r>
              <a:rPr lang="uk-UA" sz="1800" dirty="0" err="1"/>
              <a:t>Каніболоцька</a:t>
            </a:r>
            <a:r>
              <a:rPr lang="uk-UA" sz="1800" dirty="0"/>
              <a:t> Ольга Юріївна</a:t>
            </a:r>
            <a:r>
              <a:rPr lang="uk-UA" sz="1800" dirty="0" smtClean="0"/>
              <a:t>). </a:t>
            </a:r>
          </a:p>
          <a:p>
            <a:endParaRPr lang="uk-UA" sz="2000" dirty="0"/>
          </a:p>
          <a:p>
            <a:endParaRPr lang="ru-RU" sz="2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6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59632" y="548680"/>
            <a:ext cx="7776864" cy="583264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	</a:t>
            </a:r>
            <a:r>
              <a:rPr lang="uk-UA" sz="2200" dirty="0" smtClean="0"/>
              <a:t>В </a:t>
            </a:r>
            <a:r>
              <a:rPr lang="uk-UA" sz="2200" dirty="0"/>
              <a:t>час, коли наші мужні воїни відвойовують кожен міліметр української землі, ми тримаємо свій освітній фронт. </a:t>
            </a:r>
            <a:r>
              <a:rPr lang="uk-UA" sz="2200" dirty="0" smtClean="0"/>
              <a:t>Тому </a:t>
            </a:r>
            <a:r>
              <a:rPr lang="uk-UA" sz="2200" dirty="0"/>
              <a:t>що тільки школа має можливість сформувати той світогляд і ту позицію дитини, які в подальшому виллються у вчинках та впливатимуть на майбутнє держави. </a:t>
            </a:r>
            <a:endParaRPr lang="uk-UA" sz="2200" dirty="0" smtClean="0"/>
          </a:p>
          <a:p>
            <a:pPr>
              <a:buNone/>
            </a:pPr>
            <a:r>
              <a:rPr lang="uk-UA" sz="2200" dirty="0"/>
              <a:t>	</a:t>
            </a:r>
            <a:r>
              <a:rPr lang="uk-UA" sz="2200" dirty="0" smtClean="0"/>
              <a:t>		Ми </a:t>
            </a:r>
            <a:r>
              <a:rPr lang="uk-UA" sz="2200" dirty="0"/>
              <a:t>всі маємо організувати нашим дітям безпечний навчальний рік. Бо ж саме на плечі кожного вчителя покладається найвеличніша, найважливіша місія – виховати освічену, ерудовану, креативну, </a:t>
            </a:r>
            <a:r>
              <a:rPr lang="uk-UA" sz="2200" dirty="0" smtClean="0"/>
              <a:t>духовно багату </a:t>
            </a:r>
            <a:r>
              <a:rPr lang="uk-UA" sz="2200" dirty="0"/>
              <a:t>молодь. Бо якщо буде культ знань, то буде і культ боротьби. Якщо буде боротьба, то і Перемога буде за </a:t>
            </a:r>
            <a:r>
              <a:rPr lang="uk-UA" sz="2200" dirty="0" smtClean="0"/>
              <a:t>нами.</a:t>
            </a:r>
            <a:endParaRPr lang="ru-RU" sz="22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33164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36712"/>
            <a:ext cx="7416824" cy="4824536"/>
          </a:xfrm>
          <a:effectLst>
            <a:softEdge rad="127000"/>
          </a:effectLst>
        </p:spPr>
      </p:pic>
      <p:pic>
        <p:nvPicPr>
          <p:cNvPr id="5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52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188640"/>
            <a:ext cx="7704856" cy="1433512"/>
          </a:xfrm>
        </p:spPr>
        <p:txBody>
          <a:bodyPr/>
          <a:lstStyle/>
          <a:p>
            <a:r>
              <a:rPr lang="uk-UA" dirty="0" smtClean="0"/>
              <a:t>Відзначення переможців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268760"/>
            <a:ext cx="7560840" cy="5184576"/>
          </a:xfrm>
        </p:spPr>
        <p:txBody>
          <a:bodyPr/>
          <a:lstStyle/>
          <a:p>
            <a:r>
              <a:rPr lang="uk-UA" sz="2800" dirty="0" smtClean="0"/>
              <a:t>Відповідно до селищної програми розвитку освіти «Освіта </a:t>
            </a:r>
            <a:r>
              <a:rPr lang="uk-UA" sz="2800" dirty="0" err="1" smtClean="0"/>
              <a:t>Сахновщини</a:t>
            </a:r>
            <a:r>
              <a:rPr lang="uk-UA" sz="2800" dirty="0" smtClean="0"/>
              <a:t>» на 2025-2028 роки, виплачено одноразову стипендію учням переможцям ІІІ (обласного) етапу Всеукраїнських учнівських олімпіад з навчальних предметів,  ІІ (обласного) етапу Всеукраїнського конкурсу-захисту науково-дослідницьких робіт МАН та ІІІ (обласного) етапу</a:t>
            </a:r>
            <a:r>
              <a:rPr lang="uk-UA" sz="2800" b="1" dirty="0"/>
              <a:t> </a:t>
            </a:r>
            <a:r>
              <a:rPr lang="uk-UA" sz="2800" dirty="0"/>
              <a:t>Міжнародного конкурсу з української мови імені Петра </a:t>
            </a:r>
            <a:r>
              <a:rPr lang="uk-UA" sz="2800" dirty="0" err="1"/>
              <a:t>Яцика</a:t>
            </a:r>
            <a:r>
              <a:rPr lang="uk-UA" sz="2800" dirty="0" smtClean="0"/>
              <a:t>  у 2024/2025 навчальному році в розмірі </a:t>
            </a:r>
            <a:r>
              <a:rPr lang="uk-UA" sz="2800" b="1" dirty="0" smtClean="0">
                <a:solidFill>
                  <a:schemeClr val="tx1"/>
                </a:solidFill>
              </a:rPr>
              <a:t>58000 </a:t>
            </a:r>
            <a:r>
              <a:rPr lang="uk-UA" sz="2800" b="1" dirty="0" err="1" smtClean="0">
                <a:solidFill>
                  <a:schemeClr val="tx1"/>
                </a:solidFill>
              </a:rPr>
              <a:t>тис.грн</a:t>
            </a:r>
            <a:r>
              <a:rPr lang="uk-UA" sz="2800" dirty="0" smtClean="0"/>
              <a:t>.</a:t>
            </a:r>
            <a:endParaRPr lang="ru-RU" sz="2800" dirty="0" smtClean="0"/>
          </a:p>
          <a:p>
            <a:endParaRPr lang="ru-RU" sz="2000" dirty="0"/>
          </a:p>
        </p:txBody>
      </p:sp>
      <p:pic>
        <p:nvPicPr>
          <p:cNvPr id="5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08720"/>
            <a:ext cx="7848872" cy="4608512"/>
          </a:xfrm>
          <a:effectLst>
            <a:softEdge rad="127000"/>
          </a:effectLst>
        </p:spPr>
      </p:pic>
      <p:pic>
        <p:nvPicPr>
          <p:cNvPr id="3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240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8013" cy="1080120"/>
          </a:xfrm>
        </p:spPr>
        <p:txBody>
          <a:bodyPr/>
          <a:lstStyle/>
          <a:p>
            <a:r>
              <a:rPr lang="uk-UA" dirty="0" smtClean="0"/>
              <a:t>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9632" y="836712"/>
            <a:ext cx="3816424" cy="4524375"/>
          </a:xfrm>
        </p:spPr>
        <p:txBody>
          <a:bodyPr/>
          <a:lstStyle/>
          <a:p>
            <a:r>
              <a:rPr lang="uk-UA" sz="1800" b="1" dirty="0" smtClean="0">
                <a:solidFill>
                  <a:srgbClr val="FF0000"/>
                </a:solidFill>
              </a:rPr>
              <a:t>Фестиваль ораторського мистецтва</a:t>
            </a:r>
          </a:p>
          <a:p>
            <a:r>
              <a:rPr lang="uk-UA" sz="1800" dirty="0" smtClean="0"/>
              <a:t>у </a:t>
            </a:r>
            <a:r>
              <a:rPr lang="uk-UA" sz="1800" dirty="0"/>
              <a:t>жовтні 2024 року було проведено І (територіальний) етап фестивалю ораторського мистецтва серед учнів10-11-х класів закладів загальної середньої освіти.</a:t>
            </a:r>
          </a:p>
          <a:p>
            <a:r>
              <a:rPr lang="uk-UA" sz="1800" dirty="0"/>
              <a:t>Найбільш якісну підготовку </a:t>
            </a:r>
            <a:r>
              <a:rPr lang="uk-UA" sz="1800" dirty="0" smtClean="0"/>
              <a:t>та високу </a:t>
            </a:r>
            <a:r>
              <a:rPr lang="uk-UA" sz="1800" dirty="0"/>
              <a:t>результативність участі у фестивалі показав  </a:t>
            </a:r>
            <a:r>
              <a:rPr lang="uk-UA" sz="1800" dirty="0" err="1"/>
              <a:t>Жмура</a:t>
            </a:r>
            <a:r>
              <a:rPr lang="uk-UA" sz="1800" dirty="0"/>
              <a:t> Тимофій, учень 11-го класу КЗ «</a:t>
            </a:r>
            <a:r>
              <a:rPr lang="uk-UA" sz="1800" dirty="0" err="1"/>
              <a:t>Катеринівський</a:t>
            </a:r>
            <a:r>
              <a:rPr lang="uk-UA" sz="1800" dirty="0"/>
              <a:t>  ліцей» (вчитель Данильченко Ганна Хомівна). Учня визнано переможцем І (територіального) етапу фестивалю ораторського мистецтва та направлено виступ на участь у ІІ (обласному) етапі фестивалю.</a:t>
            </a:r>
          </a:p>
          <a:p>
            <a:endParaRPr lang="ru-RU" sz="18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6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12776"/>
            <a:ext cx="3240360" cy="4711799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8588"/>
            <a:ext cx="7497589" cy="996156"/>
          </a:xfrm>
        </p:spPr>
        <p:txBody>
          <a:bodyPr/>
          <a:lstStyle/>
          <a:p>
            <a:r>
              <a:rPr lang="uk-UA" dirty="0" smtClean="0"/>
              <a:t>Конкурси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196752"/>
            <a:ext cx="7956376" cy="5472608"/>
          </a:xfrm>
        </p:spPr>
        <p:txBody>
          <a:bodyPr/>
          <a:lstStyle/>
          <a:p>
            <a:pPr>
              <a:buNone/>
            </a:pPr>
            <a:r>
              <a:rPr lang="uk-UA" sz="2800" dirty="0" smtClean="0"/>
              <a:t>    Всеукраїнський відкритий інтерактивний конкурс </a:t>
            </a:r>
            <a:r>
              <a:rPr lang="uk-UA" sz="2800" dirty="0" err="1" smtClean="0"/>
              <a:t>“МАН-Юніор</a:t>
            </a:r>
            <a:r>
              <a:rPr lang="uk-UA" sz="2800" dirty="0" smtClean="0"/>
              <a:t> </a:t>
            </a:r>
            <a:r>
              <a:rPr lang="uk-UA" sz="2800" dirty="0" err="1" smtClean="0"/>
              <a:t>Ерудит”</a:t>
            </a:r>
            <a:r>
              <a:rPr lang="uk-UA" sz="2800" dirty="0" smtClean="0"/>
              <a:t>, номінація Історик-Юніор: </a:t>
            </a:r>
          </a:p>
          <a:p>
            <a:r>
              <a:rPr lang="uk-UA" sz="2800" dirty="0" smtClean="0"/>
              <a:t>11 </a:t>
            </a:r>
            <a:r>
              <a:rPr lang="uk-UA" sz="2800" dirty="0"/>
              <a:t>учнів  - </a:t>
            </a:r>
            <a:r>
              <a:rPr lang="uk-UA" sz="2800" dirty="0" smtClean="0"/>
              <a:t>нагороджені сертифікатами  </a:t>
            </a:r>
            <a:r>
              <a:rPr lang="uk-UA" sz="2800" dirty="0"/>
              <a:t>І ступеня, 1 учень – сертифікатом ІІ </a:t>
            </a:r>
            <a:r>
              <a:rPr lang="uk-UA" sz="2800" dirty="0" smtClean="0"/>
              <a:t>ступеня.</a:t>
            </a:r>
          </a:p>
          <a:p>
            <a:pPr marL="0" indent="0">
              <a:buNone/>
            </a:pPr>
            <a:r>
              <a:rPr lang="uk-UA" sz="2800" dirty="0" smtClean="0"/>
              <a:t>	Всеукраїнський інтерактивний конкурс “МАН-	Юніор Дослідник”,  номінація Історія:</a:t>
            </a:r>
          </a:p>
          <a:p>
            <a:r>
              <a:rPr lang="uk-UA" sz="2800" dirty="0" smtClean="0"/>
              <a:t>ІІ місце зайняла Листопад Юлія, учениця КЗ “</a:t>
            </a:r>
            <a:r>
              <a:rPr lang="uk-UA" sz="2800" dirty="0" err="1" smtClean="0"/>
              <a:t>Огіївський</a:t>
            </a:r>
            <a:r>
              <a:rPr lang="uk-UA" sz="2800" dirty="0" smtClean="0"/>
              <a:t> ліцей” (вчитель Вальковська Наталія Володимирівна)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46" y="2946042"/>
            <a:ext cx="2592388" cy="3913187"/>
          </a:xfrm>
          <a:effectLst>
            <a:softEdge rad="63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3184259"/>
            <a:ext cx="2997398" cy="367497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7736" y="3184166"/>
            <a:ext cx="2376264" cy="31683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23" y="2708920"/>
            <a:ext cx="2236321" cy="367496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22" y="0"/>
            <a:ext cx="2756227" cy="332701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-1"/>
            <a:ext cx="2880320" cy="325744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200" y="-54923"/>
            <a:ext cx="2376264" cy="31683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5565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8588"/>
            <a:ext cx="7425581" cy="1433512"/>
          </a:xfrm>
        </p:spPr>
        <p:txBody>
          <a:bodyPr/>
          <a:lstStyle/>
          <a:p>
            <a:r>
              <a:rPr lang="uk-UA" dirty="0" smtClean="0"/>
              <a:t>   </a:t>
            </a:r>
            <a:r>
              <a:rPr lang="en-US" dirty="0" smtClean="0"/>
              <a:t>C</a:t>
            </a:r>
            <a:r>
              <a:rPr lang="uk-UA" dirty="0" err="1" smtClean="0"/>
              <a:t>портивно-масова</a:t>
            </a:r>
            <a:r>
              <a:rPr lang="uk-UA" dirty="0" smtClean="0"/>
              <a:t> робота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704856" cy="4524375"/>
          </a:xfrm>
        </p:spPr>
        <p:txBody>
          <a:bodyPr/>
          <a:lstStyle/>
          <a:p>
            <a:pPr marL="0" indent="0">
              <a:buNone/>
            </a:pPr>
            <a:r>
              <a:rPr lang="uk-UA" sz="2000" b="1" dirty="0" smtClean="0"/>
              <a:t>Команди </a:t>
            </a:r>
            <a:r>
              <a:rPr lang="uk-UA" sz="2000" b="1" dirty="0"/>
              <a:t>КЗ «</a:t>
            </a:r>
            <a:r>
              <a:rPr lang="uk-UA" sz="2000" b="1" dirty="0" err="1"/>
              <a:t>Катеринівський</a:t>
            </a:r>
            <a:r>
              <a:rPr lang="uk-UA" sz="2000" b="1" dirty="0"/>
              <a:t> ліцей», КЗ «</a:t>
            </a:r>
            <a:r>
              <a:rPr lang="uk-UA" sz="2000" b="1" dirty="0" err="1"/>
              <a:t>Багаточернещинський</a:t>
            </a:r>
            <a:r>
              <a:rPr lang="uk-UA" sz="2000" b="1" dirty="0"/>
              <a:t> ліцей», КЗ «</a:t>
            </a:r>
            <a:r>
              <a:rPr lang="uk-UA" sz="2000" b="1" dirty="0" err="1"/>
              <a:t>Сахновщинський</a:t>
            </a:r>
            <a:r>
              <a:rPr lang="uk-UA" sz="2000" b="1" dirty="0"/>
              <a:t> ліцей № 2» </a:t>
            </a:r>
            <a:r>
              <a:rPr lang="uk-UA" sz="2000" dirty="0"/>
              <a:t>представляли </a:t>
            </a:r>
            <a:r>
              <a:rPr lang="uk-UA" sz="2000" dirty="0" err="1"/>
              <a:t>Берестинський</a:t>
            </a:r>
            <a:r>
              <a:rPr lang="uk-UA" sz="2000" dirty="0"/>
              <a:t> район на обласному етапі  фізкультурно-оздоровчих заходів та змагань «Пліч-о-пліч всеукраїнські шкільні ліги» серед учнів та учениць закладів загальної середньої освіти у </a:t>
            </a:r>
            <a:r>
              <a:rPr lang="uk-UA" sz="2000" dirty="0" smtClean="0"/>
              <a:t>2024/2025 </a:t>
            </a:r>
            <a:r>
              <a:rPr lang="uk-UA" sz="2000" dirty="0"/>
              <a:t>навчальному році під гаслом «Разом переможемо». Продемонструвавши, відмінну фізичну підготовку команда дівчат КЗ «</a:t>
            </a:r>
            <a:r>
              <a:rPr lang="uk-UA" sz="2000" dirty="0" err="1"/>
              <a:t>Катеринівський</a:t>
            </a:r>
            <a:r>
              <a:rPr lang="uk-UA" sz="2000" dirty="0"/>
              <a:t> ліцей» (вчитель Афанасьєв Артем Олександрович) стала найкращою у змаганнях  з баскетболу та представляла Харківщину на всеукраїнському етапі у м</a:t>
            </a:r>
            <a:r>
              <a:rPr lang="uk-UA" sz="2000" dirty="0" smtClean="0"/>
              <a:t>. Рівне</a:t>
            </a:r>
            <a:r>
              <a:rPr lang="uk-UA" sz="2000" dirty="0"/>
              <a:t>. Команда дівчат КЗ «</a:t>
            </a:r>
            <a:r>
              <a:rPr lang="uk-UA" sz="2000" dirty="0" err="1"/>
              <a:t>Багаточернещинський</a:t>
            </a:r>
            <a:r>
              <a:rPr lang="uk-UA" sz="2000" dirty="0"/>
              <a:t> ліцей» (вчитель </a:t>
            </a:r>
            <a:r>
              <a:rPr lang="uk-UA" sz="2000" dirty="0" err="1"/>
              <a:t>Пшикун</a:t>
            </a:r>
            <a:r>
              <a:rPr lang="uk-UA" sz="2000" dirty="0"/>
              <a:t> Олександр Миколайович) здобули перемогу у змаганнях з волейболу  та стали учасниками всеукраїнського етапу змагань у м</a:t>
            </a:r>
            <a:r>
              <a:rPr lang="uk-UA" sz="2000" dirty="0" smtClean="0"/>
              <a:t>. Києві</a:t>
            </a:r>
            <a:r>
              <a:rPr lang="uk-UA" sz="2000" dirty="0"/>
              <a:t>, а команда юнаків КЗ «</a:t>
            </a:r>
            <a:r>
              <a:rPr lang="uk-UA" sz="2000" dirty="0" err="1"/>
              <a:t>Сахновщинський</a:t>
            </a:r>
            <a:r>
              <a:rPr lang="uk-UA" sz="2000" dirty="0"/>
              <a:t> ліцей № 2» (вчитель </a:t>
            </a:r>
            <a:r>
              <a:rPr lang="uk-UA" sz="2000" dirty="0" err="1"/>
              <a:t>Смірнов</a:t>
            </a:r>
            <a:r>
              <a:rPr lang="uk-UA" sz="2000" dirty="0"/>
              <a:t> Віктор Володимирович) у змаганнях з волейболу здобули </a:t>
            </a:r>
            <a:r>
              <a:rPr lang="uk-UA" sz="2000" dirty="0" smtClean="0"/>
              <a:t>ІІ </a:t>
            </a:r>
            <a:r>
              <a:rPr lang="uk-UA" sz="2000" dirty="0"/>
              <a:t>місце. </a:t>
            </a:r>
          </a:p>
          <a:p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40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5546"/>
            <a:ext cx="5715000" cy="4286251"/>
          </a:xfrm>
          <a:effectLst>
            <a:softEdge rad="1270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755021"/>
            <a:ext cx="4647611" cy="308350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1410" y="3068960"/>
            <a:ext cx="4162590" cy="308350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8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612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1142976" y="260648"/>
            <a:ext cx="3977332" cy="6264696"/>
          </a:xfrm>
        </p:spPr>
        <p:txBody>
          <a:bodyPr/>
          <a:lstStyle/>
          <a:p>
            <a:r>
              <a:rPr lang="uk-UA" sz="2000" dirty="0"/>
              <a:t>У травні 2025 року відбувся обласний етап Всеукраїнських змагань </a:t>
            </a:r>
            <a:r>
              <a:rPr lang="uk-UA" sz="2000" b="1" dirty="0"/>
              <a:t>«Шкільний м’яч» </a:t>
            </a:r>
            <a:r>
              <a:rPr lang="uk-UA" sz="2000" dirty="0"/>
              <a:t>серед учнів 2013 року народження. Переможцем обласного етапу стала команда учнів </a:t>
            </a:r>
            <a:r>
              <a:rPr lang="uk-UA" sz="2000" b="1" dirty="0"/>
              <a:t>КЗ</a:t>
            </a:r>
            <a:r>
              <a:rPr lang="uk-UA" sz="2000" dirty="0"/>
              <a:t> </a:t>
            </a:r>
            <a:r>
              <a:rPr lang="uk-UA" sz="2000" b="1" dirty="0"/>
              <a:t>«</a:t>
            </a:r>
            <a:r>
              <a:rPr lang="uk-UA" sz="2000" b="1" dirty="0" err="1"/>
              <a:t>Сахновщинський</a:t>
            </a:r>
            <a:r>
              <a:rPr lang="uk-UA" sz="2000" b="1" dirty="0"/>
              <a:t> ліцей № 1» </a:t>
            </a:r>
            <a:r>
              <a:rPr lang="uk-UA" sz="2000" dirty="0"/>
              <a:t>(тренер </a:t>
            </a:r>
            <a:r>
              <a:rPr lang="uk-UA" sz="2000" dirty="0" err="1"/>
              <a:t>Какадій</a:t>
            </a:r>
            <a:r>
              <a:rPr lang="uk-UA" sz="2000" dirty="0"/>
              <a:t> Роман Сергійович, вчитель </a:t>
            </a:r>
            <a:r>
              <a:rPr lang="uk-UA" sz="2000" dirty="0" err="1"/>
              <a:t>Боюка</a:t>
            </a:r>
            <a:r>
              <a:rPr lang="uk-UA" sz="2000" dirty="0"/>
              <a:t> Роман Якович), які стали учасниками фінальних змагань у м</a:t>
            </a:r>
            <a:r>
              <a:rPr lang="uk-UA" sz="2000" dirty="0" smtClean="0"/>
              <a:t>. Києві</a:t>
            </a:r>
            <a:r>
              <a:rPr lang="uk-UA" sz="2000" dirty="0"/>
              <a:t>. Усі команди-учасниці фіналу </a:t>
            </a:r>
            <a:r>
              <a:rPr lang="uk-UA" sz="2000" dirty="0" smtClean="0"/>
              <a:t>Всеукраїнських </a:t>
            </a:r>
            <a:r>
              <a:rPr lang="uk-UA" sz="2000" dirty="0"/>
              <a:t>змагань продемонстрували відмінну спортивну підготовку та командну гру, впевнено потрапивши до десятки найкращих команд України.</a:t>
            </a:r>
          </a:p>
          <a:p>
            <a:endParaRPr lang="uk-UA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348880"/>
            <a:ext cx="3923928" cy="3528392"/>
          </a:xfrm>
          <a:effectLst>
            <a:softEdge rad="127000"/>
          </a:effectLst>
        </p:spPr>
      </p:pic>
      <p:pic>
        <p:nvPicPr>
          <p:cNvPr id="10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967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8588"/>
            <a:ext cx="7353573" cy="1433512"/>
          </a:xfrm>
        </p:spPr>
        <p:txBody>
          <a:bodyPr/>
          <a:lstStyle/>
          <a:p>
            <a:r>
              <a:rPr lang="uk-UA" sz="3600" dirty="0" smtClean="0"/>
              <a:t>Співпраця з благодійними фондами та організаціями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340768"/>
            <a:ext cx="7632848" cy="4783807"/>
          </a:xfrm>
        </p:spPr>
        <p:txBody>
          <a:bodyPr/>
          <a:lstStyle/>
          <a:p>
            <a:r>
              <a:rPr lang="ru-RU" sz="1800" b="1" dirty="0"/>
              <a:t>ГО «</a:t>
            </a:r>
            <a:r>
              <a:rPr lang="ru-RU" sz="1800" b="1" dirty="0" err="1"/>
              <a:t>Українські</a:t>
            </a:r>
            <a:r>
              <a:rPr lang="ru-RU" sz="1800" b="1" dirty="0"/>
              <a:t> </a:t>
            </a:r>
            <a:r>
              <a:rPr lang="ru-RU" sz="1800" b="1" dirty="0" err="1"/>
              <a:t>гуманітарні</a:t>
            </a:r>
            <a:r>
              <a:rPr lang="ru-RU" sz="1800" b="1" dirty="0"/>
              <a:t> </a:t>
            </a:r>
            <a:r>
              <a:rPr lang="ru-RU" sz="1800" b="1" dirty="0" err="1"/>
              <a:t>ініціативи</a:t>
            </a:r>
            <a:r>
              <a:rPr lang="ru-RU" sz="1800" b="1" dirty="0"/>
              <a:t>» </a:t>
            </a:r>
            <a:r>
              <a:rPr lang="ru-RU" sz="1800" dirty="0" err="1"/>
              <a:t>забезпечили</a:t>
            </a:r>
            <a:r>
              <a:rPr lang="ru-RU" sz="1800" dirty="0"/>
              <a:t> </a:t>
            </a:r>
            <a:r>
              <a:rPr lang="ru-RU" sz="1800" dirty="0" err="1"/>
              <a:t>проведення</a:t>
            </a:r>
            <a:r>
              <a:rPr lang="ru-RU" sz="1800" dirty="0"/>
              <a:t> циклу </a:t>
            </a:r>
            <a:r>
              <a:rPr lang="ru-RU" sz="1800" dirty="0" err="1"/>
              <a:t>тренінгів</a:t>
            </a:r>
            <a:r>
              <a:rPr lang="ru-RU" sz="1800" dirty="0"/>
              <a:t> для </a:t>
            </a:r>
            <a:r>
              <a:rPr lang="ru-RU" sz="1800" dirty="0" err="1"/>
              <a:t>педагогічних</a:t>
            </a:r>
            <a:r>
              <a:rPr lang="ru-RU" sz="1800" dirty="0"/>
              <a:t> </a:t>
            </a:r>
            <a:r>
              <a:rPr lang="ru-RU" sz="1800" dirty="0" err="1"/>
              <a:t>працівників</a:t>
            </a:r>
            <a:r>
              <a:rPr lang="ru-RU" sz="1800" dirty="0"/>
              <a:t> </a:t>
            </a:r>
            <a:r>
              <a:rPr lang="ru-RU" sz="1800" dirty="0" err="1"/>
              <a:t>громади</a:t>
            </a:r>
            <a:r>
              <a:rPr lang="ru-RU" sz="1800" dirty="0"/>
              <a:t> з </a:t>
            </a:r>
            <a:r>
              <a:rPr lang="ru-RU" sz="1800" dirty="0" err="1"/>
              <a:t>надолуження</a:t>
            </a:r>
            <a:r>
              <a:rPr lang="ru-RU" sz="1800" dirty="0"/>
              <a:t> </a:t>
            </a:r>
            <a:r>
              <a:rPr lang="ru-RU" sz="1800" dirty="0" err="1"/>
              <a:t>освітніх</a:t>
            </a:r>
            <a:r>
              <a:rPr lang="ru-RU" sz="1800" dirty="0"/>
              <a:t> </a:t>
            </a:r>
            <a:r>
              <a:rPr lang="ru-RU" sz="1800" dirty="0" err="1"/>
              <a:t>втрат</a:t>
            </a:r>
            <a:r>
              <a:rPr lang="ru-RU" sz="1800" dirty="0"/>
              <a:t> з </a:t>
            </a:r>
            <a:r>
              <a:rPr lang="ru-RU" sz="1800" dirty="0" err="1"/>
              <a:t>навчальних</a:t>
            </a:r>
            <a:r>
              <a:rPr lang="ru-RU" sz="1800" dirty="0"/>
              <a:t> </a:t>
            </a:r>
            <a:r>
              <a:rPr lang="ru-RU" sz="1800" dirty="0" err="1"/>
              <a:t>предметів</a:t>
            </a:r>
            <a:r>
              <a:rPr lang="ru-RU" sz="1800" dirty="0"/>
              <a:t> та </a:t>
            </a:r>
            <a:r>
              <a:rPr lang="ru-RU" sz="1800" dirty="0" err="1"/>
              <a:t>першої</a:t>
            </a:r>
            <a:r>
              <a:rPr lang="ru-RU" sz="1800" dirty="0"/>
              <a:t> </a:t>
            </a:r>
            <a:r>
              <a:rPr lang="ru-RU" sz="1800" dirty="0" err="1"/>
              <a:t>психологічної</a:t>
            </a:r>
            <a:r>
              <a:rPr lang="ru-RU" sz="1800" dirty="0"/>
              <a:t> </a:t>
            </a:r>
            <a:r>
              <a:rPr lang="ru-RU" sz="1800" dirty="0" err="1"/>
              <a:t>допомоги</a:t>
            </a:r>
            <a:r>
              <a:rPr lang="ru-RU" sz="1800" dirty="0"/>
              <a:t>. </a:t>
            </a:r>
            <a:r>
              <a:rPr lang="ru-RU" sz="1800" dirty="0" err="1"/>
              <a:t>Всього</a:t>
            </a:r>
            <a:r>
              <a:rPr lang="ru-RU" sz="1800" dirty="0"/>
              <a:t> у </a:t>
            </a:r>
            <a:r>
              <a:rPr lang="ru-RU" sz="1800" dirty="0" err="1"/>
              <a:t>тренінгах</a:t>
            </a:r>
            <a:r>
              <a:rPr lang="ru-RU" sz="1800" dirty="0"/>
              <a:t> взяло участь 147 </a:t>
            </a:r>
            <a:r>
              <a:rPr lang="ru-RU" sz="1800" dirty="0" err="1"/>
              <a:t>педагогічних</a:t>
            </a:r>
            <a:r>
              <a:rPr lang="ru-RU" sz="1800" dirty="0"/>
              <a:t> </a:t>
            </a:r>
            <a:r>
              <a:rPr lang="ru-RU" sz="1800" dirty="0" err="1"/>
              <a:t>працівників</a:t>
            </a:r>
            <a:r>
              <a:rPr lang="ru-RU" sz="1800" dirty="0"/>
              <a:t> </a:t>
            </a:r>
            <a:r>
              <a:rPr lang="ru-RU" sz="1800" dirty="0" err="1"/>
              <a:t>закладів</a:t>
            </a:r>
            <a:r>
              <a:rPr lang="ru-RU" sz="1800" dirty="0"/>
              <a:t> </a:t>
            </a:r>
            <a:r>
              <a:rPr lang="ru-RU" sz="1800" dirty="0" err="1"/>
              <a:t>загальної</a:t>
            </a:r>
            <a:r>
              <a:rPr lang="ru-RU" sz="1800" dirty="0"/>
              <a:t> </a:t>
            </a:r>
            <a:r>
              <a:rPr lang="ru-RU" sz="1800" dirty="0" err="1"/>
              <a:t>середньої</a:t>
            </a:r>
            <a:r>
              <a:rPr lang="ru-RU" sz="1800" dirty="0"/>
              <a:t> </a:t>
            </a:r>
            <a:r>
              <a:rPr lang="ru-RU" sz="1800" dirty="0" err="1"/>
              <a:t>освіти</a:t>
            </a:r>
            <a:r>
              <a:rPr lang="ru-RU" sz="1800" dirty="0" smtClean="0"/>
              <a:t>.</a:t>
            </a:r>
          </a:p>
          <a:p>
            <a:r>
              <a:rPr lang="ru-RU" sz="1800" b="1" dirty="0" smtClean="0"/>
              <a:t>ХОМГО </a:t>
            </a:r>
            <a:r>
              <a:rPr lang="ru-RU" sz="1800" b="1" dirty="0"/>
              <a:t>«</a:t>
            </a:r>
            <a:r>
              <a:rPr lang="ru-RU" sz="1800" b="1" dirty="0" err="1"/>
              <a:t>Освічена</a:t>
            </a:r>
            <a:r>
              <a:rPr lang="ru-RU" sz="1800" b="1" dirty="0"/>
              <a:t> </a:t>
            </a:r>
            <a:r>
              <a:rPr lang="ru-RU" sz="1800" b="1" dirty="0" err="1"/>
              <a:t>ініціатива</a:t>
            </a:r>
            <a:r>
              <a:rPr lang="ru-RU" sz="1800" b="1" dirty="0"/>
              <a:t>» </a:t>
            </a:r>
            <a:r>
              <a:rPr lang="ru-RU" sz="1800" dirty="0"/>
              <a:t>провела </a:t>
            </a:r>
            <a:r>
              <a:rPr lang="ru-RU" sz="1800" dirty="0" err="1"/>
              <a:t>тренінг</a:t>
            </a:r>
            <a:r>
              <a:rPr lang="ru-RU" sz="1800" dirty="0"/>
              <a:t> з </a:t>
            </a:r>
            <a:r>
              <a:rPr lang="ru-RU" sz="1800" dirty="0" err="1"/>
              <a:t>першої</a:t>
            </a:r>
            <a:r>
              <a:rPr lang="ru-RU" sz="1800" dirty="0"/>
              <a:t> </a:t>
            </a:r>
            <a:r>
              <a:rPr lang="ru-RU" sz="1800" dirty="0" err="1"/>
              <a:t>психологічної</a:t>
            </a:r>
            <a:r>
              <a:rPr lang="ru-RU" sz="1800" dirty="0"/>
              <a:t> </a:t>
            </a:r>
            <a:r>
              <a:rPr lang="ru-RU" sz="1800" dirty="0" err="1"/>
              <a:t>допомоги</a:t>
            </a:r>
            <a:r>
              <a:rPr lang="ru-RU" sz="1800" dirty="0"/>
              <a:t> для </a:t>
            </a:r>
            <a:r>
              <a:rPr lang="ru-RU" sz="1800" dirty="0" err="1"/>
              <a:t>педагогів</a:t>
            </a:r>
            <a:r>
              <a:rPr lang="ru-RU" sz="1800" dirty="0"/>
              <a:t>  та </a:t>
            </a:r>
            <a:r>
              <a:rPr lang="ru-RU" sz="1800" dirty="0" err="1"/>
              <a:t>рекреаційні</a:t>
            </a:r>
            <a:r>
              <a:rPr lang="ru-RU" sz="1800" dirty="0"/>
              <a:t> </a:t>
            </a:r>
            <a:r>
              <a:rPr lang="ru-RU" sz="1800" dirty="0" err="1"/>
              <a:t>активності</a:t>
            </a:r>
            <a:r>
              <a:rPr lang="ru-RU" sz="1800" dirty="0"/>
              <a:t> </a:t>
            </a:r>
            <a:r>
              <a:rPr lang="ru-RU" sz="1800" dirty="0" err="1"/>
              <a:t>щодо</a:t>
            </a:r>
            <a:r>
              <a:rPr lang="ru-RU" sz="1800" dirty="0"/>
              <a:t> </a:t>
            </a:r>
            <a:r>
              <a:rPr lang="ru-RU" sz="1800" dirty="0" err="1"/>
              <a:t>психологічної</a:t>
            </a:r>
            <a:r>
              <a:rPr lang="ru-RU" sz="1800" dirty="0"/>
              <a:t> </a:t>
            </a:r>
            <a:r>
              <a:rPr lang="ru-RU" sz="1800" dirty="0" err="1"/>
              <a:t>підтримки</a:t>
            </a:r>
            <a:r>
              <a:rPr lang="ru-RU" sz="1800" dirty="0"/>
              <a:t> </a:t>
            </a:r>
            <a:r>
              <a:rPr lang="ru-RU" sz="1800" dirty="0" err="1"/>
              <a:t>дітей</a:t>
            </a:r>
            <a:r>
              <a:rPr lang="ru-RU" sz="1800" dirty="0"/>
              <a:t> </a:t>
            </a:r>
            <a:r>
              <a:rPr lang="ru-RU" sz="1800" dirty="0" err="1"/>
              <a:t>під</a:t>
            </a:r>
            <a:r>
              <a:rPr lang="ru-RU" sz="1800" dirty="0"/>
              <a:t> час </a:t>
            </a:r>
            <a:r>
              <a:rPr lang="ru-RU" sz="1800" dirty="0" err="1"/>
              <a:t>війни</a:t>
            </a:r>
            <a:r>
              <a:rPr lang="ru-RU" sz="1800" dirty="0"/>
              <a:t> в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 № 2», КЗ «</a:t>
            </a:r>
            <a:r>
              <a:rPr lang="ru-RU" sz="1800" dirty="0" err="1"/>
              <a:t>Лигівський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», КЗ «</a:t>
            </a:r>
            <a:r>
              <a:rPr lang="ru-RU" sz="1800" dirty="0" err="1"/>
              <a:t>Огіївський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» та  </a:t>
            </a:r>
            <a:r>
              <a:rPr lang="ru-RU" sz="1800" dirty="0" err="1"/>
              <a:t>Тавежнянській</a:t>
            </a:r>
            <a:r>
              <a:rPr lang="ru-RU" sz="1800" dirty="0"/>
              <a:t> </a:t>
            </a:r>
            <a:r>
              <a:rPr lang="ru-RU" sz="1800" dirty="0" err="1"/>
              <a:t>філії</a:t>
            </a:r>
            <a:r>
              <a:rPr lang="ru-RU" sz="1800" dirty="0"/>
              <a:t>.  </a:t>
            </a:r>
            <a:endParaRPr lang="uk-UA" sz="1800" dirty="0"/>
          </a:p>
          <a:p>
            <a:r>
              <a:rPr lang="ru-RU" sz="1800" dirty="0"/>
              <a:t> У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 № 1» за </a:t>
            </a:r>
            <a:r>
              <a:rPr lang="ru-RU" sz="1800" dirty="0" err="1"/>
              <a:t>підтримки</a:t>
            </a:r>
            <a:r>
              <a:rPr lang="ru-RU" sz="1800" dirty="0"/>
              <a:t> </a:t>
            </a:r>
            <a:r>
              <a:rPr lang="ru-RU" sz="1800" b="1" dirty="0" err="1"/>
              <a:t>Агенства</a:t>
            </a:r>
            <a:r>
              <a:rPr lang="ru-RU" sz="1800" b="1" dirty="0"/>
              <a:t> ООН у справах </a:t>
            </a:r>
            <a:r>
              <a:rPr lang="ru-RU" sz="1800" b="1" dirty="0" err="1"/>
              <a:t>біженців</a:t>
            </a:r>
            <a:r>
              <a:rPr lang="ru-RU" sz="1800" b="1" dirty="0"/>
              <a:t> </a:t>
            </a:r>
            <a:r>
              <a:rPr lang="ru-RU" sz="1800" b="1" dirty="0" err="1"/>
              <a:t>Гуманітарною</a:t>
            </a:r>
            <a:r>
              <a:rPr lang="ru-RU" sz="1800" b="1" dirty="0"/>
              <a:t> </a:t>
            </a:r>
            <a:r>
              <a:rPr lang="ru-RU" sz="1800" b="1" dirty="0" err="1"/>
              <a:t>місією</a:t>
            </a:r>
            <a:r>
              <a:rPr lang="ru-RU" sz="1800" b="1" dirty="0"/>
              <a:t> «</a:t>
            </a:r>
            <a:r>
              <a:rPr lang="ru-RU" sz="1800" b="1" dirty="0" err="1"/>
              <a:t>Проліска</a:t>
            </a:r>
            <a:r>
              <a:rPr lang="ru-RU" sz="1800" b="1" dirty="0"/>
              <a:t>» </a:t>
            </a:r>
            <a:r>
              <a:rPr lang="ru-RU" sz="1800" dirty="0"/>
              <a:t>створено </a:t>
            </a:r>
            <a:r>
              <a:rPr lang="ru-RU" sz="1800" dirty="0" err="1"/>
              <a:t>простір</a:t>
            </a:r>
            <a:r>
              <a:rPr lang="ru-RU" sz="1800" dirty="0"/>
              <a:t> </a:t>
            </a:r>
            <a:r>
              <a:rPr lang="ru-RU" sz="1800" dirty="0" err="1"/>
              <a:t>дружній</a:t>
            </a:r>
            <a:r>
              <a:rPr lang="ru-RU" sz="1800" dirty="0"/>
              <a:t> для </a:t>
            </a:r>
            <a:r>
              <a:rPr lang="ru-RU" sz="1800" dirty="0" err="1"/>
              <a:t>дітей</a:t>
            </a:r>
            <a:r>
              <a:rPr lang="ru-RU" sz="1800" dirty="0"/>
              <a:t> та </a:t>
            </a:r>
            <a:r>
              <a:rPr lang="ru-RU" sz="1800" dirty="0" err="1"/>
              <a:t>підлітків</a:t>
            </a:r>
            <a:r>
              <a:rPr lang="ru-RU" sz="1800" dirty="0"/>
              <a:t>, </a:t>
            </a:r>
            <a:r>
              <a:rPr lang="ru-RU" sz="1800" dirty="0" err="1"/>
              <a:t>головна</a:t>
            </a:r>
            <a:r>
              <a:rPr lang="ru-RU" sz="1800" dirty="0"/>
              <a:t> мета </a:t>
            </a:r>
            <a:r>
              <a:rPr lang="ru-RU" sz="1800" dirty="0" err="1"/>
              <a:t>якого</a:t>
            </a:r>
            <a:r>
              <a:rPr lang="ru-RU" sz="1800" dirty="0"/>
              <a:t> – </a:t>
            </a:r>
            <a:r>
              <a:rPr lang="ru-RU" sz="1800" dirty="0" err="1"/>
              <a:t>забезпечення</a:t>
            </a:r>
            <a:r>
              <a:rPr lang="ru-RU" sz="1800" dirty="0"/>
              <a:t> доступу </a:t>
            </a:r>
            <a:r>
              <a:rPr lang="ru-RU" sz="1800" dirty="0" err="1"/>
              <a:t>дітей</a:t>
            </a:r>
            <a:r>
              <a:rPr lang="ru-RU" sz="1800" dirty="0"/>
              <a:t> та </a:t>
            </a:r>
            <a:r>
              <a:rPr lang="ru-RU" sz="1800" dirty="0" err="1"/>
              <a:t>підлітків</a:t>
            </a:r>
            <a:r>
              <a:rPr lang="ru-RU" sz="1800" dirty="0"/>
              <a:t> до </a:t>
            </a:r>
            <a:r>
              <a:rPr lang="ru-RU" sz="1800" dirty="0" err="1"/>
              <a:t>безпечного</a:t>
            </a:r>
            <a:r>
              <a:rPr lang="ru-RU" sz="1800" dirty="0"/>
              <a:t> </a:t>
            </a:r>
            <a:r>
              <a:rPr lang="ru-RU" sz="1800" dirty="0" err="1"/>
              <a:t>середовища</a:t>
            </a:r>
            <a:r>
              <a:rPr lang="ru-RU" sz="1800" dirty="0"/>
              <a:t>, </a:t>
            </a:r>
            <a:r>
              <a:rPr lang="ru-RU" sz="1800" dirty="0" err="1"/>
              <a:t>сприяння</a:t>
            </a:r>
            <a:r>
              <a:rPr lang="ru-RU" sz="1800" dirty="0"/>
              <a:t> </a:t>
            </a:r>
            <a:r>
              <a:rPr lang="ru-RU" sz="1800" dirty="0" err="1"/>
              <a:t>їхньому</a:t>
            </a:r>
            <a:r>
              <a:rPr lang="ru-RU" sz="1800" dirty="0"/>
              <a:t> </a:t>
            </a:r>
            <a:r>
              <a:rPr lang="ru-RU" sz="1800" dirty="0" err="1"/>
              <a:t>соціальному</a:t>
            </a:r>
            <a:r>
              <a:rPr lang="ru-RU" sz="1800" dirty="0"/>
              <a:t> </a:t>
            </a:r>
            <a:r>
              <a:rPr lang="ru-RU" sz="1800" dirty="0" err="1"/>
              <a:t>благополуччю</a:t>
            </a:r>
            <a:r>
              <a:rPr lang="ru-RU" sz="1800" dirty="0"/>
              <a:t> та </a:t>
            </a:r>
            <a:r>
              <a:rPr lang="ru-RU" sz="1800" dirty="0" err="1"/>
              <a:t>підтримці</a:t>
            </a:r>
            <a:r>
              <a:rPr lang="ru-RU" sz="1800" dirty="0"/>
              <a:t> </a:t>
            </a:r>
            <a:r>
              <a:rPr lang="ru-RU" sz="1800" dirty="0" err="1"/>
              <a:t>гармонійного</a:t>
            </a:r>
            <a:r>
              <a:rPr lang="ru-RU" sz="1800" dirty="0"/>
              <a:t> </a:t>
            </a:r>
            <a:r>
              <a:rPr lang="ru-RU" sz="1800" dirty="0" err="1"/>
              <a:t>розвитку</a:t>
            </a:r>
            <a:r>
              <a:rPr lang="ru-RU" sz="1800" dirty="0"/>
              <a:t>.</a:t>
            </a:r>
            <a:endParaRPr lang="uk-UA" sz="1800" dirty="0"/>
          </a:p>
          <a:p>
            <a:r>
              <a:rPr lang="ru-RU" sz="1800" b="1" dirty="0" err="1"/>
              <a:t>Гуманітарною</a:t>
            </a:r>
            <a:r>
              <a:rPr lang="ru-RU" sz="1800" b="1" dirty="0"/>
              <a:t> </a:t>
            </a:r>
            <a:r>
              <a:rPr lang="ru-RU" sz="1800" b="1" dirty="0" err="1"/>
              <a:t>організацією</a:t>
            </a:r>
            <a:r>
              <a:rPr lang="ru-RU" sz="1800" b="1" dirty="0"/>
              <a:t> «Людина в </a:t>
            </a:r>
            <a:r>
              <a:rPr lang="ru-RU" sz="1800" b="1" dirty="0" err="1"/>
              <a:t>біді</a:t>
            </a:r>
            <a:r>
              <a:rPr lang="ru-RU" sz="1800" b="1" dirty="0"/>
              <a:t>» </a:t>
            </a:r>
            <a:r>
              <a:rPr lang="ru-RU" sz="1800" dirty="0"/>
              <a:t>за </a:t>
            </a:r>
            <a:r>
              <a:rPr lang="ru-RU" sz="1800" dirty="0" err="1"/>
              <a:t>фінансової</a:t>
            </a:r>
            <a:r>
              <a:rPr lang="ru-RU" sz="1800" dirty="0"/>
              <a:t> </a:t>
            </a:r>
            <a:r>
              <a:rPr lang="ru-RU" sz="1800" dirty="0" err="1"/>
              <a:t>підтримки</a:t>
            </a:r>
            <a:r>
              <a:rPr lang="ru-RU" sz="1800" dirty="0"/>
              <a:t> </a:t>
            </a:r>
            <a:r>
              <a:rPr lang="ru-RU" sz="1800" dirty="0" err="1"/>
              <a:t>чеського</a:t>
            </a:r>
            <a:r>
              <a:rPr lang="ru-RU" sz="1800" dirty="0"/>
              <a:t> народу проведено цикл </a:t>
            </a:r>
            <a:r>
              <a:rPr lang="ru-RU" sz="1800" dirty="0" err="1"/>
              <a:t>психологічних</a:t>
            </a:r>
            <a:r>
              <a:rPr lang="ru-RU" sz="1800" dirty="0"/>
              <a:t> </a:t>
            </a:r>
            <a:r>
              <a:rPr lang="ru-RU" sz="1800" dirty="0" err="1"/>
              <a:t>тренінгів</a:t>
            </a:r>
            <a:r>
              <a:rPr lang="ru-RU" sz="1800" dirty="0"/>
              <a:t> для </a:t>
            </a:r>
            <a:r>
              <a:rPr lang="ru-RU" sz="1800" dirty="0" err="1"/>
              <a:t>педагогів</a:t>
            </a:r>
            <a:r>
              <a:rPr lang="ru-RU" sz="1800" dirty="0"/>
              <a:t> та </a:t>
            </a:r>
            <a:r>
              <a:rPr lang="ru-RU" sz="1800" dirty="0" err="1"/>
              <a:t>здобувачів</a:t>
            </a:r>
            <a:r>
              <a:rPr lang="ru-RU" sz="1800" dirty="0"/>
              <a:t> </a:t>
            </a:r>
            <a:r>
              <a:rPr lang="ru-RU" sz="1800" dirty="0" err="1"/>
              <a:t>освіти</a:t>
            </a:r>
            <a:r>
              <a:rPr lang="ru-RU" sz="1800" dirty="0"/>
              <a:t> КЗ «</a:t>
            </a:r>
            <a:r>
              <a:rPr lang="ru-RU" sz="1800" dirty="0" err="1"/>
              <a:t>Сахновщинський</a:t>
            </a:r>
            <a:r>
              <a:rPr lang="ru-RU" sz="1800" dirty="0"/>
              <a:t> </a:t>
            </a:r>
            <a:r>
              <a:rPr lang="ru-RU" sz="1800" dirty="0" err="1"/>
              <a:t>ліцей</a:t>
            </a:r>
            <a:r>
              <a:rPr lang="ru-RU" sz="1800" dirty="0"/>
              <a:t> № 2».</a:t>
            </a:r>
            <a:endParaRPr lang="uk-UA" sz="1800" dirty="0"/>
          </a:p>
          <a:p>
            <a:endParaRPr lang="uk-UA" sz="18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50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331641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8588"/>
            <a:ext cx="8507288" cy="1433512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Мережа закладів освіти </a:t>
            </a:r>
            <a:r>
              <a:rPr lang="uk-UA" b="1" dirty="0" err="1" smtClean="0">
                <a:solidFill>
                  <a:srgbClr val="FF0000"/>
                </a:solidFill>
              </a:rPr>
              <a:t>Сахновщинської</a:t>
            </a:r>
            <a:r>
              <a:rPr lang="uk-UA" b="1" dirty="0" smtClean="0">
                <a:solidFill>
                  <a:srgbClr val="FF0000"/>
                </a:solidFill>
              </a:rPr>
              <a:t> громади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87624" y="1600200"/>
            <a:ext cx="7956376" cy="5069160"/>
          </a:xfrm>
        </p:spPr>
        <p:txBody>
          <a:bodyPr/>
          <a:lstStyle/>
          <a:p>
            <a:r>
              <a:rPr lang="uk-UA" sz="2000" dirty="0" smtClean="0"/>
              <a:t>7 ЗДО – 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№ 1; 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№ 2; </a:t>
            </a:r>
            <a:r>
              <a:rPr lang="uk-UA" sz="2000" dirty="0" err="1" smtClean="0"/>
              <a:t>Дубовогрядський</a:t>
            </a:r>
            <a:r>
              <a:rPr lang="uk-UA" sz="2000" dirty="0" smtClean="0"/>
              <a:t>; Костянтинівський; </a:t>
            </a:r>
            <a:r>
              <a:rPr lang="uk-UA" sz="2000" dirty="0" err="1" smtClean="0"/>
              <a:t>Новоолександрівський</a:t>
            </a:r>
            <a:r>
              <a:rPr lang="uk-UA" sz="2000" dirty="0" smtClean="0"/>
              <a:t>; </a:t>
            </a:r>
            <a:r>
              <a:rPr lang="uk-UA" sz="2000" dirty="0" err="1" smtClean="0"/>
              <a:t>Сугарівський</a:t>
            </a:r>
            <a:r>
              <a:rPr lang="uk-UA" sz="2000" dirty="0" smtClean="0"/>
              <a:t>; Шевченківський та </a:t>
            </a:r>
            <a:r>
              <a:rPr lang="uk-UA" sz="2000" dirty="0" smtClean="0">
                <a:solidFill>
                  <a:srgbClr val="FF0000"/>
                </a:solidFill>
              </a:rPr>
              <a:t>6</a:t>
            </a:r>
            <a:r>
              <a:rPr lang="uk-UA" sz="2000" dirty="0" smtClean="0"/>
              <a:t> дошкільних підрозділів.</a:t>
            </a:r>
          </a:p>
          <a:p>
            <a:r>
              <a:rPr lang="uk-UA" sz="2000" dirty="0"/>
              <a:t>3</a:t>
            </a:r>
            <a:r>
              <a:rPr lang="uk-UA" sz="2000" dirty="0" smtClean="0"/>
              <a:t> гімназії </a:t>
            </a:r>
            <a:r>
              <a:rPr lang="uk-UA" sz="2000" dirty="0" err="1" smtClean="0"/>
              <a:t>–Дубовогрядська</a:t>
            </a:r>
            <a:r>
              <a:rPr lang="uk-UA" sz="2000" dirty="0" smtClean="0"/>
              <a:t>, </a:t>
            </a:r>
            <a:r>
              <a:rPr lang="uk-UA" sz="2000" dirty="0" err="1" smtClean="0"/>
              <a:t>Мотузівська</a:t>
            </a:r>
            <a:r>
              <a:rPr lang="uk-UA" sz="2000" dirty="0" smtClean="0"/>
              <a:t>, </a:t>
            </a:r>
            <a:r>
              <a:rPr lang="uk-UA" sz="2000" dirty="0" err="1" smtClean="0"/>
              <a:t>Новочернещинська</a:t>
            </a:r>
            <a:r>
              <a:rPr lang="uk-UA" sz="2000" dirty="0" smtClean="0"/>
              <a:t>;</a:t>
            </a:r>
            <a:endParaRPr lang="ru-RU" sz="2000" dirty="0" smtClean="0"/>
          </a:p>
          <a:p>
            <a:r>
              <a:rPr lang="uk-UA" sz="2000" dirty="0" smtClean="0"/>
              <a:t>10 ліцеїв – </a:t>
            </a:r>
            <a:r>
              <a:rPr lang="uk-UA" sz="2000" dirty="0" err="1" smtClean="0"/>
              <a:t>Багаточернещинський</a:t>
            </a:r>
            <a:r>
              <a:rPr lang="uk-UA" sz="2000" dirty="0" smtClean="0"/>
              <a:t>, </a:t>
            </a:r>
            <a:r>
              <a:rPr lang="uk-UA" sz="2000" dirty="0" err="1" smtClean="0"/>
              <a:t>Гришівський</a:t>
            </a:r>
            <a:r>
              <a:rPr lang="uk-UA" sz="2000" dirty="0" smtClean="0"/>
              <a:t>, </a:t>
            </a:r>
            <a:r>
              <a:rPr lang="uk-UA" sz="2000" dirty="0" err="1" smtClean="0"/>
              <a:t>Катеринівський</a:t>
            </a:r>
            <a:r>
              <a:rPr lang="uk-UA" sz="2000" dirty="0" smtClean="0"/>
              <a:t>, Костянтинівський, </a:t>
            </a:r>
            <a:r>
              <a:rPr lang="uk-UA" sz="2000" dirty="0" err="1" smtClean="0"/>
              <a:t>Лигівський</a:t>
            </a:r>
            <a:r>
              <a:rPr lang="uk-UA" sz="2000" dirty="0" smtClean="0"/>
              <a:t>, </a:t>
            </a:r>
            <a:r>
              <a:rPr lang="uk-UA" sz="2000" dirty="0" err="1" smtClean="0"/>
              <a:t>Новоолександрівський</a:t>
            </a:r>
            <a:r>
              <a:rPr lang="uk-UA" sz="2000" dirty="0" smtClean="0"/>
              <a:t>, </a:t>
            </a:r>
            <a:r>
              <a:rPr lang="uk-UA" sz="2000" dirty="0" err="1" smtClean="0"/>
              <a:t>Огіївський</a:t>
            </a:r>
            <a:r>
              <a:rPr lang="uk-UA" sz="2000" dirty="0" smtClean="0"/>
              <a:t>, 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№ 1, 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№ 2, Шевченківський;</a:t>
            </a:r>
            <a:endParaRPr lang="ru-RU" sz="2000" dirty="0" smtClean="0"/>
          </a:p>
          <a:p>
            <a:r>
              <a:rPr lang="uk-UA" sz="2000" dirty="0"/>
              <a:t>3</a:t>
            </a:r>
            <a:r>
              <a:rPr lang="uk-UA" sz="2000" dirty="0" smtClean="0"/>
              <a:t> філії – </a:t>
            </a:r>
            <a:r>
              <a:rPr lang="uk-UA" sz="2000" dirty="0" err="1" smtClean="0"/>
              <a:t>Сугарівська</a:t>
            </a:r>
            <a:r>
              <a:rPr lang="uk-UA" sz="2000" dirty="0" smtClean="0"/>
              <a:t> філія КЗ «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ліцей № 1»; Лебедівська філія КЗ «</a:t>
            </a:r>
            <a:r>
              <a:rPr lang="uk-UA" sz="2000" dirty="0" err="1" smtClean="0"/>
              <a:t>Лигівський</a:t>
            </a:r>
            <a:r>
              <a:rPr lang="uk-UA" sz="2000" dirty="0" smtClean="0"/>
              <a:t> ліцей»; </a:t>
            </a:r>
            <a:r>
              <a:rPr lang="uk-UA" sz="2000" dirty="0" err="1" smtClean="0"/>
              <a:t>Тавежнянська</a:t>
            </a:r>
            <a:r>
              <a:rPr lang="uk-UA" sz="2000" dirty="0" smtClean="0"/>
              <a:t> філія КЗ «</a:t>
            </a:r>
            <a:r>
              <a:rPr lang="uk-UA" sz="2000" dirty="0" err="1" smtClean="0"/>
              <a:t>Огіївський</a:t>
            </a:r>
            <a:r>
              <a:rPr lang="uk-UA" sz="2000" dirty="0" smtClean="0"/>
              <a:t> ліцей».</a:t>
            </a:r>
          </a:p>
          <a:p>
            <a:r>
              <a:rPr lang="uk-UA" sz="2000" dirty="0" smtClean="0"/>
              <a:t>2 ПЗО – 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БДЮТ; ДЮКФП «Олімп».</a:t>
            </a:r>
          </a:p>
          <a:p>
            <a:r>
              <a:rPr lang="uk-UA" sz="2000" dirty="0" smtClean="0"/>
              <a:t>1 – КУ «</a:t>
            </a:r>
            <a:r>
              <a:rPr lang="uk-UA" sz="2000" dirty="0" err="1" smtClean="0"/>
              <a:t>Сахновщинський</a:t>
            </a:r>
            <a:r>
              <a:rPr lang="uk-UA" sz="2000" dirty="0" smtClean="0"/>
              <a:t> ІРЦ».</a:t>
            </a:r>
          </a:p>
          <a:p>
            <a:r>
              <a:rPr lang="uk-UA" sz="2000" dirty="0" smtClean="0"/>
              <a:t>1 – Позаміський заклад оздоровлення та відпочинку «Лісовичок».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899592" y="404664"/>
            <a:ext cx="4176464" cy="5721499"/>
          </a:xfrm>
        </p:spPr>
        <p:txBody>
          <a:bodyPr/>
          <a:lstStyle/>
          <a:p>
            <a:r>
              <a:rPr lang="ru-RU" sz="1400" b="1" dirty="0" err="1"/>
              <a:t>Громадська</a:t>
            </a:r>
            <a:r>
              <a:rPr lang="ru-RU" sz="1400" b="1" dirty="0"/>
              <a:t> </a:t>
            </a:r>
            <a:r>
              <a:rPr lang="ru-RU" sz="1400" b="1" dirty="0" err="1"/>
              <a:t>організація</a:t>
            </a:r>
            <a:r>
              <a:rPr lang="ru-RU" sz="1400" b="1" dirty="0"/>
              <a:t> «Точка </a:t>
            </a:r>
            <a:r>
              <a:rPr lang="ru-RU" sz="1400" b="1" dirty="0" err="1"/>
              <a:t>рівноваги</a:t>
            </a:r>
            <a:r>
              <a:rPr lang="ru-RU" sz="1400" dirty="0"/>
              <a:t>»/</a:t>
            </a:r>
            <a:r>
              <a:rPr lang="en-US" sz="1400" dirty="0"/>
              <a:t>E</a:t>
            </a:r>
            <a:r>
              <a:rPr lang="ru-RU" sz="1400" dirty="0" err="1"/>
              <a:t>quilibrium</a:t>
            </a:r>
            <a:r>
              <a:rPr lang="ru-RU" sz="1400" dirty="0"/>
              <a:t>  в </a:t>
            </a:r>
            <a:r>
              <a:rPr lang="ru-RU" sz="1400" dirty="0" err="1"/>
              <a:t>партнерстві</a:t>
            </a:r>
            <a:r>
              <a:rPr lang="ru-RU" sz="1400" dirty="0"/>
              <a:t> з </a:t>
            </a:r>
            <a:r>
              <a:rPr lang="ru-RU" sz="1400" dirty="0" err="1"/>
              <a:t>міжнародною</a:t>
            </a:r>
            <a:r>
              <a:rPr lang="ru-RU" sz="1400" dirty="0"/>
              <a:t> </a:t>
            </a:r>
            <a:r>
              <a:rPr lang="ru-RU" sz="1400" dirty="0" err="1"/>
              <a:t>організацією</a:t>
            </a:r>
            <a:r>
              <a:rPr lang="ru-RU" sz="1400" dirty="0"/>
              <a:t>  </a:t>
            </a:r>
            <a:r>
              <a:rPr lang="en-US" sz="1400" b="1" dirty="0"/>
              <a:t>Plan International</a:t>
            </a:r>
            <a:r>
              <a:rPr lang="ru-RU" sz="1400" b="1" dirty="0"/>
              <a:t> </a:t>
            </a:r>
            <a:r>
              <a:rPr lang="ru-RU" sz="1400" dirty="0"/>
              <a:t>в рамках </a:t>
            </a:r>
            <a:r>
              <a:rPr lang="ru-RU" sz="1400" dirty="0" err="1"/>
              <a:t>реалізації</a:t>
            </a:r>
            <a:r>
              <a:rPr lang="ru-RU" sz="1400" dirty="0"/>
              <a:t> </a:t>
            </a:r>
            <a:r>
              <a:rPr lang="ru-RU" sz="1400" dirty="0" err="1" smtClean="0"/>
              <a:t>проєкту</a:t>
            </a:r>
            <a:r>
              <a:rPr lang="ru-RU" sz="1400" dirty="0" smtClean="0"/>
              <a:t>  </a:t>
            </a:r>
            <a:r>
              <a:rPr lang="ru-RU" sz="1400" dirty="0"/>
              <a:t>«</a:t>
            </a:r>
            <a:r>
              <a:rPr lang="ru-RU" sz="1400" dirty="0" err="1"/>
              <a:t>Підвищення</a:t>
            </a:r>
            <a:r>
              <a:rPr lang="ru-RU" sz="1400" dirty="0"/>
              <a:t> </a:t>
            </a:r>
            <a:r>
              <a:rPr lang="ru-RU" sz="1400" dirty="0" err="1"/>
              <a:t>рівня</a:t>
            </a:r>
            <a:r>
              <a:rPr lang="ru-RU" sz="1400" dirty="0"/>
              <a:t> </a:t>
            </a:r>
            <a:r>
              <a:rPr lang="ru-RU" sz="1400" dirty="0" err="1"/>
              <a:t>безпечної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для </a:t>
            </a:r>
            <a:r>
              <a:rPr lang="ru-RU" sz="1400" dirty="0" err="1"/>
              <a:t>дітей</a:t>
            </a:r>
            <a:r>
              <a:rPr lang="ru-RU" sz="1400" dirty="0"/>
              <a:t> та </a:t>
            </a:r>
            <a:r>
              <a:rPr lang="ru-RU" sz="1400" dirty="0" err="1"/>
              <a:t>підлітків</a:t>
            </a:r>
            <a:r>
              <a:rPr lang="ru-RU" sz="1400" dirty="0"/>
              <a:t>, </a:t>
            </a:r>
            <a:r>
              <a:rPr lang="ru-RU" sz="1400" dirty="0" err="1"/>
              <a:t>які</a:t>
            </a:r>
            <a:r>
              <a:rPr lang="ru-RU" sz="1400" dirty="0"/>
              <a:t> </a:t>
            </a:r>
            <a:r>
              <a:rPr lang="ru-RU" sz="1400" dirty="0" err="1"/>
              <a:t>постраждали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</a:t>
            </a:r>
            <a:r>
              <a:rPr lang="ru-RU" sz="1400" dirty="0" err="1"/>
              <a:t>війни</a:t>
            </a:r>
            <a:r>
              <a:rPr lang="ru-RU" sz="1400" dirty="0"/>
              <a:t>, у </a:t>
            </a:r>
            <a:r>
              <a:rPr lang="ru-RU" sz="1400" dirty="0" err="1"/>
              <a:t>Харківській</a:t>
            </a:r>
            <a:r>
              <a:rPr lang="ru-RU" sz="1400" dirty="0"/>
              <a:t>, </a:t>
            </a:r>
            <a:r>
              <a:rPr lang="ru-RU" sz="1400" dirty="0" err="1"/>
              <a:t>Сумській</a:t>
            </a:r>
            <a:r>
              <a:rPr lang="ru-RU" sz="1400" dirty="0"/>
              <a:t> та </a:t>
            </a:r>
            <a:r>
              <a:rPr lang="ru-RU" sz="1400" dirty="0" err="1"/>
              <a:t>Донецькій</a:t>
            </a:r>
            <a:r>
              <a:rPr lang="ru-RU" sz="1400" dirty="0"/>
              <a:t> областях </a:t>
            </a:r>
            <a:r>
              <a:rPr lang="ru-RU" sz="1400" dirty="0" err="1"/>
              <a:t>України</a:t>
            </a:r>
            <a:r>
              <a:rPr lang="ru-RU" sz="1400" dirty="0"/>
              <a:t>», </a:t>
            </a:r>
            <a:r>
              <a:rPr lang="ru-RU" sz="1400" dirty="0" err="1"/>
              <a:t>що</a:t>
            </a:r>
            <a:r>
              <a:rPr lang="ru-RU" sz="1400" dirty="0"/>
              <a:t> </a:t>
            </a:r>
            <a:r>
              <a:rPr lang="ru-RU" sz="1400" dirty="0" err="1"/>
              <a:t>впроваджується</a:t>
            </a:r>
            <a:r>
              <a:rPr lang="ru-RU" sz="1400" dirty="0"/>
              <a:t> за </a:t>
            </a:r>
            <a:r>
              <a:rPr lang="ru-RU" sz="1400" dirty="0" err="1"/>
              <a:t>фінансової</a:t>
            </a:r>
            <a:r>
              <a:rPr lang="ru-RU" sz="1400" dirty="0"/>
              <a:t> </a:t>
            </a:r>
            <a:r>
              <a:rPr lang="ru-RU" sz="1400" dirty="0" err="1"/>
              <a:t>підтримки</a:t>
            </a:r>
            <a:r>
              <a:rPr lang="ru-RU" sz="1400" dirty="0"/>
              <a:t> Департаменту </a:t>
            </a:r>
            <a:r>
              <a:rPr lang="ru-RU" sz="1400" dirty="0" err="1"/>
              <a:t>Європейської</a:t>
            </a:r>
            <a:r>
              <a:rPr lang="ru-RU" sz="1400" dirty="0"/>
              <a:t> </a:t>
            </a:r>
            <a:r>
              <a:rPr lang="ru-RU" sz="1400" dirty="0" err="1"/>
              <a:t>Комісії</a:t>
            </a:r>
            <a:r>
              <a:rPr lang="ru-RU" sz="1400" dirty="0"/>
              <a:t> з </a:t>
            </a:r>
            <a:r>
              <a:rPr lang="ru-RU" sz="1400" dirty="0" err="1"/>
              <a:t>питань</a:t>
            </a:r>
            <a:r>
              <a:rPr lang="ru-RU" sz="1400" dirty="0"/>
              <a:t> </a:t>
            </a:r>
            <a:r>
              <a:rPr lang="ru-RU" sz="1400" dirty="0" err="1"/>
              <a:t>цивільного</a:t>
            </a:r>
            <a:r>
              <a:rPr lang="ru-RU" sz="1400" dirty="0"/>
              <a:t> </a:t>
            </a:r>
            <a:r>
              <a:rPr lang="ru-RU" sz="1400" dirty="0" err="1"/>
              <a:t>захисту</a:t>
            </a:r>
            <a:r>
              <a:rPr lang="ru-RU" sz="1400" dirty="0"/>
              <a:t> та </a:t>
            </a:r>
            <a:r>
              <a:rPr lang="ru-RU" sz="1400" dirty="0" err="1"/>
              <a:t>гуманітарної</a:t>
            </a:r>
            <a:r>
              <a:rPr lang="ru-RU" sz="1400" dirty="0"/>
              <a:t> </a:t>
            </a:r>
            <a:r>
              <a:rPr lang="ru-RU" sz="1400" dirty="0" err="1"/>
              <a:t>допомоги</a:t>
            </a:r>
            <a:r>
              <a:rPr lang="ru-RU" sz="1400" dirty="0"/>
              <a:t> (ECHO) </a:t>
            </a:r>
            <a:r>
              <a:rPr lang="ru-RU" sz="1400" dirty="0" err="1"/>
              <a:t>здійснили</a:t>
            </a:r>
            <a:r>
              <a:rPr lang="ru-RU" sz="1400" dirty="0"/>
              <a:t> </a:t>
            </a:r>
            <a:r>
              <a:rPr lang="ru-RU" sz="1400" dirty="0" err="1"/>
              <a:t>видачу</a:t>
            </a:r>
            <a:r>
              <a:rPr lang="ru-RU" sz="1400" dirty="0"/>
              <a:t>  </a:t>
            </a:r>
            <a:r>
              <a:rPr lang="ru-RU" sz="1400" dirty="0" err="1"/>
              <a:t>сучасних</a:t>
            </a:r>
            <a:r>
              <a:rPr lang="ru-RU" sz="1400" dirty="0"/>
              <a:t> </a:t>
            </a:r>
            <a:r>
              <a:rPr lang="ru-RU" sz="1400" dirty="0" err="1"/>
              <a:t>рюкзаків</a:t>
            </a:r>
            <a:r>
              <a:rPr lang="ru-RU" sz="1400" dirty="0"/>
              <a:t>, </a:t>
            </a:r>
            <a:r>
              <a:rPr lang="ru-RU" sz="1400" dirty="0" err="1"/>
              <a:t>які</a:t>
            </a:r>
            <a:r>
              <a:rPr lang="ru-RU" sz="1400" dirty="0"/>
              <a:t> </a:t>
            </a:r>
            <a:r>
              <a:rPr lang="ru-RU" sz="1400" dirty="0" err="1"/>
              <a:t>наповнені</a:t>
            </a:r>
            <a:r>
              <a:rPr lang="ru-RU" sz="1400" dirty="0"/>
              <a:t> </a:t>
            </a:r>
            <a:r>
              <a:rPr lang="ru-RU" sz="1400" dirty="0" err="1"/>
              <a:t>корисними</a:t>
            </a:r>
            <a:r>
              <a:rPr lang="ru-RU" sz="1400" dirty="0"/>
              <a:t> </a:t>
            </a:r>
            <a:r>
              <a:rPr lang="ru-RU" sz="1400" dirty="0" err="1"/>
              <a:t>дидактичними</a:t>
            </a:r>
            <a:r>
              <a:rPr lang="ru-RU" sz="1400" dirty="0"/>
              <a:t> </a:t>
            </a:r>
            <a:r>
              <a:rPr lang="ru-RU" sz="1400" dirty="0" err="1"/>
              <a:t>матеріалами</a:t>
            </a:r>
            <a:r>
              <a:rPr lang="ru-RU" sz="1400" dirty="0"/>
              <a:t> та </a:t>
            </a:r>
            <a:r>
              <a:rPr lang="ru-RU" sz="1400" dirty="0" err="1"/>
              <a:t>необхідним</a:t>
            </a:r>
            <a:r>
              <a:rPr lang="ru-RU" sz="1400" dirty="0"/>
              <a:t> </a:t>
            </a:r>
            <a:r>
              <a:rPr lang="ru-RU" sz="1400" dirty="0" err="1"/>
              <a:t>канцелярським</a:t>
            </a:r>
            <a:r>
              <a:rPr lang="ru-RU" sz="1400" dirty="0"/>
              <a:t> </a:t>
            </a:r>
            <a:r>
              <a:rPr lang="ru-RU" sz="1400" dirty="0" err="1"/>
              <a:t>приладдям</a:t>
            </a:r>
            <a:r>
              <a:rPr lang="ru-RU" sz="1400" dirty="0"/>
              <a:t> для </a:t>
            </a:r>
            <a:r>
              <a:rPr lang="ru-RU" sz="1400" dirty="0" err="1"/>
              <a:t>більше</a:t>
            </a:r>
            <a:r>
              <a:rPr lang="ru-RU" sz="1400" dirty="0"/>
              <a:t> </a:t>
            </a:r>
            <a:r>
              <a:rPr lang="ru-RU" sz="1400" dirty="0" err="1"/>
              <a:t>ніж</a:t>
            </a:r>
            <a:r>
              <a:rPr lang="ru-RU" sz="1400" dirty="0"/>
              <a:t> 300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пільгових</a:t>
            </a:r>
            <a:r>
              <a:rPr lang="ru-RU" sz="1400" dirty="0"/>
              <a:t> </a:t>
            </a:r>
            <a:r>
              <a:rPr lang="ru-RU" sz="1400" dirty="0" err="1"/>
              <a:t>категорій</a:t>
            </a:r>
            <a:r>
              <a:rPr lang="ru-RU" sz="1400" dirty="0"/>
              <a:t> з КЗ «</a:t>
            </a:r>
            <a:r>
              <a:rPr lang="ru-RU" sz="1400" dirty="0" err="1"/>
              <a:t>Багаточернещинський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», КЗ «</a:t>
            </a:r>
            <a:r>
              <a:rPr lang="ru-RU" sz="1400" dirty="0" err="1"/>
              <a:t>Шевченківський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», КЗ «</a:t>
            </a:r>
            <a:r>
              <a:rPr lang="ru-RU" sz="1400" dirty="0" err="1"/>
              <a:t>Катеринівський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», КЗ «</a:t>
            </a:r>
            <a:r>
              <a:rPr lang="ru-RU" sz="1400" dirty="0" err="1"/>
              <a:t>Новоолександрівський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», КЗ «</a:t>
            </a:r>
            <a:r>
              <a:rPr lang="ru-RU" sz="1400" dirty="0" err="1"/>
              <a:t>Сахновщинський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 № 2», КЗ «</a:t>
            </a:r>
            <a:r>
              <a:rPr lang="ru-RU" sz="1400" dirty="0" err="1"/>
              <a:t>Сахновщинський</a:t>
            </a:r>
            <a:r>
              <a:rPr lang="ru-RU" sz="1400" dirty="0"/>
              <a:t> </a:t>
            </a:r>
            <a:r>
              <a:rPr lang="ru-RU" sz="1400" dirty="0" err="1"/>
              <a:t>ліцей</a:t>
            </a:r>
            <a:r>
              <a:rPr lang="ru-RU" sz="1400" dirty="0"/>
              <a:t> № 1» та </a:t>
            </a:r>
            <a:r>
              <a:rPr lang="ru-RU" sz="1400" dirty="0" err="1"/>
              <a:t>Сугарівської</a:t>
            </a:r>
            <a:r>
              <a:rPr lang="ru-RU" sz="1400" dirty="0"/>
              <a:t> </a:t>
            </a:r>
            <a:r>
              <a:rPr lang="ru-RU" sz="1400" dirty="0" err="1"/>
              <a:t>філії</a:t>
            </a:r>
            <a:r>
              <a:rPr lang="ru-RU" sz="1400" dirty="0"/>
              <a:t>. </a:t>
            </a:r>
            <a:r>
              <a:rPr lang="ru-RU" sz="1400" dirty="0" err="1"/>
              <a:t>Упродовж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року </a:t>
            </a:r>
            <a:r>
              <a:rPr lang="ru-RU" sz="1400" dirty="0" err="1"/>
              <a:t>мобільна</a:t>
            </a:r>
            <a:r>
              <a:rPr lang="ru-RU" sz="1400" dirty="0"/>
              <a:t> команда ГО «Точка </a:t>
            </a:r>
            <a:r>
              <a:rPr lang="ru-RU" sz="1400" dirty="0" err="1"/>
              <a:t>рівноваги</a:t>
            </a:r>
            <a:r>
              <a:rPr lang="ru-RU" sz="1400" dirty="0"/>
              <a:t>» </a:t>
            </a:r>
            <a:r>
              <a:rPr lang="ru-RU" sz="1400" dirty="0" err="1"/>
              <a:t>працювали</a:t>
            </a:r>
            <a:r>
              <a:rPr lang="ru-RU" sz="1400" dirty="0"/>
              <a:t> на </a:t>
            </a:r>
            <a:r>
              <a:rPr lang="ru-RU" sz="1400" dirty="0" err="1"/>
              <a:t>базі</a:t>
            </a:r>
            <a:r>
              <a:rPr lang="ru-RU" sz="1400" dirty="0"/>
              <a:t> </a:t>
            </a:r>
            <a:r>
              <a:rPr lang="ru-RU" sz="1400" dirty="0" err="1"/>
              <a:t>цих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</a:t>
            </a:r>
            <a:r>
              <a:rPr lang="ru-RU" sz="1400" dirty="0" err="1"/>
              <a:t>із</a:t>
            </a:r>
            <a:r>
              <a:rPr lang="ru-RU" sz="1400" dirty="0"/>
              <a:t> </a:t>
            </a:r>
            <a:r>
              <a:rPr lang="ru-RU" sz="1400" dirty="0" err="1"/>
              <a:t>наданням</a:t>
            </a:r>
            <a:r>
              <a:rPr lang="ru-RU" sz="1400" dirty="0"/>
              <a:t> </a:t>
            </a:r>
            <a:r>
              <a:rPr lang="ru-RU" sz="1400" dirty="0" err="1"/>
              <a:t>психо-соціальної</a:t>
            </a:r>
            <a:r>
              <a:rPr lang="ru-RU" sz="1400" dirty="0"/>
              <a:t> </a:t>
            </a:r>
            <a:r>
              <a:rPr lang="ru-RU" sz="1400" dirty="0" err="1"/>
              <a:t>допомоги</a:t>
            </a:r>
            <a:r>
              <a:rPr lang="ru-RU" sz="1400" dirty="0"/>
              <a:t> </a:t>
            </a:r>
            <a:r>
              <a:rPr lang="ru-RU" sz="1400" dirty="0" err="1"/>
              <a:t>учасникам</a:t>
            </a:r>
            <a:r>
              <a:rPr lang="ru-RU" sz="1400" dirty="0"/>
              <a:t> </a:t>
            </a:r>
            <a:r>
              <a:rPr lang="ru-RU" sz="1400" dirty="0" err="1"/>
              <a:t>освітнього</a:t>
            </a:r>
            <a:r>
              <a:rPr lang="ru-RU" sz="1400" dirty="0"/>
              <a:t> </a:t>
            </a:r>
            <a:r>
              <a:rPr lang="ru-RU" sz="1400" dirty="0" err="1"/>
              <a:t>процесу</a:t>
            </a:r>
            <a:r>
              <a:rPr lang="ru-RU" sz="1400" dirty="0"/>
              <a:t>, </a:t>
            </a:r>
            <a:r>
              <a:rPr lang="ru-RU" sz="1400" dirty="0" err="1"/>
              <a:t>забезпечуючи</a:t>
            </a:r>
            <a:r>
              <a:rPr lang="ru-RU" sz="1400" dirty="0"/>
              <a:t> </a:t>
            </a:r>
            <a:r>
              <a:rPr lang="ru-RU" sz="1400" dirty="0" err="1"/>
              <a:t>створення</a:t>
            </a:r>
            <a:r>
              <a:rPr lang="ru-RU" sz="1400" dirty="0"/>
              <a:t> </a:t>
            </a:r>
            <a:r>
              <a:rPr lang="ru-RU" sz="1400" dirty="0" err="1"/>
              <a:t>безпечного</a:t>
            </a:r>
            <a:r>
              <a:rPr lang="ru-RU" sz="1400" dirty="0"/>
              <a:t> та </a:t>
            </a:r>
            <a:r>
              <a:rPr lang="ru-RU" sz="1400" dirty="0" err="1"/>
              <a:t>мотивуючого</a:t>
            </a:r>
            <a:r>
              <a:rPr lang="ru-RU" sz="1400" dirty="0"/>
              <a:t> </a:t>
            </a:r>
            <a:r>
              <a:rPr lang="ru-RU" sz="1400" dirty="0" err="1"/>
              <a:t>освітнього</a:t>
            </a:r>
            <a:r>
              <a:rPr lang="ru-RU" sz="1400" dirty="0"/>
              <a:t> </a:t>
            </a:r>
            <a:r>
              <a:rPr lang="ru-RU" sz="1400" dirty="0" err="1"/>
              <a:t>середовища</a:t>
            </a:r>
            <a:r>
              <a:rPr lang="ru-RU" sz="1400" dirty="0"/>
              <a:t>.</a:t>
            </a:r>
            <a:endParaRPr lang="uk-UA" sz="1400" dirty="0"/>
          </a:p>
          <a:p>
            <a:endParaRPr lang="uk-UA" sz="18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225" y="260648"/>
            <a:ext cx="4041775" cy="3030538"/>
          </a:xfrm>
          <a:effectLst>
            <a:softEdge rad="127000"/>
          </a:effectLst>
        </p:spPr>
      </p:pic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-11589"/>
            <a:ext cx="1259633" cy="6858000"/>
          </a:xfrm>
          <a:prstGeom prst="rect">
            <a:avLst/>
          </a:prstGeom>
          <a:noFill/>
        </p:spPr>
      </p:pic>
      <p:pic>
        <p:nvPicPr>
          <p:cNvPr id="10" name="Объект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0535" y="3417411"/>
            <a:ext cx="4041774" cy="303133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8084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4677"/>
            <a:ext cx="3613150" cy="4524375"/>
          </a:xfrm>
          <a:effectLst>
            <a:softEdge rad="1270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9803" y="26832"/>
            <a:ext cx="3614197" cy="45243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4136058"/>
            <a:ext cx="3614197" cy="27219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221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8588"/>
            <a:ext cx="7281565" cy="1068164"/>
          </a:xfrm>
        </p:spPr>
        <p:txBody>
          <a:bodyPr/>
          <a:lstStyle/>
          <a:p>
            <a:r>
              <a:rPr lang="uk-UA" dirty="0" err="1" smtClean="0"/>
              <a:t>Сахновщинський</a:t>
            </a:r>
            <a:r>
              <a:rPr lang="uk-UA" dirty="0" smtClean="0"/>
              <a:t> </a:t>
            </a:r>
            <a:r>
              <a:rPr lang="uk-UA" dirty="0" err="1" smtClean="0"/>
              <a:t>ІРЦ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68760"/>
            <a:ext cx="7497589" cy="4855815"/>
          </a:xfrm>
        </p:spPr>
        <p:txBody>
          <a:bodyPr/>
          <a:lstStyle/>
          <a:p>
            <a:r>
              <a:rPr lang="ru-RU" b="1" dirty="0" err="1" smtClean="0"/>
              <a:t>Однією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важливих</a:t>
            </a:r>
            <a:r>
              <a:rPr lang="ru-RU" b="1" dirty="0" smtClean="0"/>
              <a:t>  </a:t>
            </a:r>
            <a:r>
              <a:rPr lang="ru-RU" b="1" dirty="0" err="1" smtClean="0"/>
              <a:t>функцій</a:t>
            </a:r>
            <a:r>
              <a:rPr lang="ru-RU" b="1" dirty="0" smtClean="0"/>
              <a:t> ІРЦ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проведення</a:t>
            </a:r>
            <a:r>
              <a:rPr lang="ru-RU" b="1" dirty="0" smtClean="0"/>
              <a:t> </a:t>
            </a:r>
            <a:r>
              <a:rPr lang="ru-RU" b="1" dirty="0" err="1" smtClean="0"/>
              <a:t>корекційно-розвиткових</a:t>
            </a:r>
            <a:r>
              <a:rPr lang="ru-RU" b="1" dirty="0" smtClean="0"/>
              <a:t> занять</a:t>
            </a:r>
            <a:r>
              <a:rPr lang="ru-RU" dirty="0" smtClean="0"/>
              <a:t>. Д</a:t>
            </a:r>
            <a:r>
              <a:rPr lang="uk-UA" dirty="0" smtClean="0"/>
              <a:t>ані</a:t>
            </a:r>
            <a:r>
              <a:rPr lang="ru-RU" dirty="0" smtClean="0"/>
              <a:t> </a:t>
            </a:r>
            <a:r>
              <a:rPr lang="ru-RU" dirty="0" err="1" smtClean="0"/>
              <a:t>послуги</a:t>
            </a:r>
            <a:r>
              <a:rPr lang="ru-RU" dirty="0" smtClean="0"/>
              <a:t> </a:t>
            </a:r>
            <a:r>
              <a:rPr lang="ru-RU" dirty="0" err="1" smtClean="0"/>
              <a:t>надаються</a:t>
            </a:r>
            <a:r>
              <a:rPr lang="ru-RU" dirty="0" smtClean="0"/>
              <a:t> </a:t>
            </a:r>
            <a:r>
              <a:rPr lang="ru-RU" dirty="0" err="1" smtClean="0"/>
              <a:t>дітям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uk-UA" dirty="0" smtClean="0"/>
              <a:t>пройшли комплексну оцінку,  навчаються в школі за індивідуальною формою навчання та ті, які не відвідують ЗДО.</a:t>
            </a:r>
            <a:endParaRPr lang="ru-RU" dirty="0" smtClean="0"/>
          </a:p>
          <a:p>
            <a:r>
              <a:rPr lang="uk-UA" b="1" dirty="0" smtClean="0"/>
              <a:t>На початок 2025 року </a:t>
            </a:r>
            <a:r>
              <a:rPr lang="uk-UA" b="1" dirty="0" err="1" smtClean="0"/>
              <a:t>корекційно-розвиткові</a:t>
            </a:r>
            <a:r>
              <a:rPr lang="uk-UA" b="1" dirty="0" smtClean="0"/>
              <a:t> заняття в </a:t>
            </a:r>
            <a:r>
              <a:rPr lang="uk-UA" b="1" dirty="0" err="1" smtClean="0"/>
              <a:t>Сахновщинському</a:t>
            </a:r>
            <a:r>
              <a:rPr lang="uk-UA" b="1" dirty="0" smtClean="0"/>
              <a:t> ІРЦ, згідно графіка,  відвідувало </a:t>
            </a:r>
            <a:r>
              <a:rPr lang="uk-UA" b="1" dirty="0" smtClean="0">
                <a:solidFill>
                  <a:schemeClr val="tx1"/>
                </a:solidFill>
              </a:rPr>
              <a:t>32</a:t>
            </a:r>
            <a:r>
              <a:rPr lang="uk-UA" b="1" dirty="0" smtClean="0"/>
              <a:t> особи з ООП.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057347"/>
            <a:ext cx="3394075" cy="4524375"/>
          </a:xfrm>
          <a:effectLst>
            <a:softEdge rad="1270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8596" y="188640"/>
            <a:ext cx="3393281" cy="25449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6865" y="4319535"/>
            <a:ext cx="3392475" cy="25449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0"/>
            <a:ext cx="3392475" cy="25443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4170202"/>
            <a:ext cx="3392474" cy="25443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9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0"/>
            <a:ext cx="111561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013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8588"/>
            <a:ext cx="7497589" cy="708124"/>
          </a:xfrm>
        </p:spPr>
        <p:txBody>
          <a:bodyPr/>
          <a:lstStyle/>
          <a:p>
            <a:r>
              <a:rPr lang="uk-UA" dirty="0" smtClean="0"/>
              <a:t>ЮНІСЕФ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836712"/>
            <a:ext cx="8100392" cy="5760640"/>
          </a:xfrm>
        </p:spPr>
        <p:txBody>
          <a:bodyPr/>
          <a:lstStyle/>
          <a:p>
            <a:r>
              <a:rPr lang="uk-UA" sz="1800" dirty="0" smtClean="0"/>
              <a:t>Департамент науки і освіти Харківської обласної військової адміністрації, представництво </a:t>
            </a:r>
            <a:r>
              <a:rPr lang="uk-UA" sz="1800" b="1" dirty="0" smtClean="0"/>
              <a:t>ЮНІСЕФ </a:t>
            </a:r>
            <a:r>
              <a:rPr lang="uk-UA" sz="1800" dirty="0" smtClean="0"/>
              <a:t>у Харківській області та </a:t>
            </a:r>
            <a:r>
              <a:rPr lang="uk-UA" sz="1800" b="1" dirty="0" smtClean="0"/>
              <a:t>Благодійний фонд "Харків з тобою" </a:t>
            </a:r>
            <a:r>
              <a:rPr lang="uk-UA" sz="1800" dirty="0" smtClean="0"/>
              <a:t>розпочали з </a:t>
            </a:r>
            <a:r>
              <a:rPr lang="en-US" sz="1800" dirty="0" smtClean="0"/>
              <a:t>5</a:t>
            </a:r>
            <a:r>
              <a:rPr lang="uk-UA" sz="1800" dirty="0" smtClean="0"/>
              <a:t> червня 2024 року реалізацію </a:t>
            </a:r>
            <a:r>
              <a:rPr lang="uk-UA" sz="1800" dirty="0" err="1" smtClean="0"/>
              <a:t>проєкту</a:t>
            </a:r>
            <a:r>
              <a:rPr lang="uk-UA" sz="1800" dirty="0" smtClean="0"/>
              <a:t> "Посилення інклюзивної освіти для дітей з особливими освітніми потребами в Харківській області". </a:t>
            </a:r>
          </a:p>
          <a:p>
            <a:r>
              <a:rPr lang="uk-UA" sz="1800" dirty="0"/>
              <a:t>Так, на базі КУ «</a:t>
            </a:r>
            <a:r>
              <a:rPr lang="uk-UA" sz="1800" dirty="0" err="1"/>
              <a:t>Сахновщинський</a:t>
            </a:r>
            <a:r>
              <a:rPr lang="uk-UA" sz="1800" dirty="0"/>
              <a:t> інклюзивно-ресурсний центр», з липня 2024 року по червень 2025 року проводилися індивідуальні </a:t>
            </a:r>
            <a:r>
              <a:rPr lang="uk-UA" sz="1800" dirty="0" err="1"/>
              <a:t>корекційно-розвиткові</a:t>
            </a:r>
            <a:r>
              <a:rPr lang="uk-UA" sz="1800" dirty="0"/>
              <a:t> заняття. </a:t>
            </a:r>
          </a:p>
          <a:p>
            <a:r>
              <a:rPr lang="uk-UA" sz="1800" dirty="0" smtClean="0"/>
              <a:t>Завдяки втіленню ініціативи вдалось забезпечити можливість надання психолого-педагогічних, </a:t>
            </a:r>
            <a:r>
              <a:rPr lang="uk-UA" sz="1800" dirty="0" err="1" smtClean="0"/>
              <a:t>корекційно-розвиткових</a:t>
            </a:r>
            <a:r>
              <a:rPr lang="uk-UA" sz="1800" dirty="0" smtClean="0"/>
              <a:t> послуг у цей період 12 дітям громади. Для корекції та розвитку психофізичних функцій послуги надавали фахівці ІРЦ та залучені спеціалісти, використовували елементи арт-терапії: </a:t>
            </a:r>
            <a:r>
              <a:rPr lang="uk-UA" sz="1800" dirty="0" err="1" smtClean="0"/>
              <a:t>ізо-</a:t>
            </a:r>
            <a:r>
              <a:rPr lang="uk-UA" sz="1800" dirty="0" smtClean="0"/>
              <a:t>, </a:t>
            </a:r>
            <a:r>
              <a:rPr lang="uk-UA" sz="1800" dirty="0" err="1" smtClean="0"/>
              <a:t>казко-</a:t>
            </a:r>
            <a:r>
              <a:rPr lang="uk-UA" sz="1800" dirty="0" smtClean="0"/>
              <a:t>, </a:t>
            </a:r>
            <a:r>
              <a:rPr lang="uk-UA" sz="1800" dirty="0" err="1" smtClean="0"/>
              <a:t>музико-</a:t>
            </a:r>
            <a:r>
              <a:rPr lang="uk-UA" sz="1800" dirty="0" smtClean="0"/>
              <a:t>, </a:t>
            </a:r>
            <a:r>
              <a:rPr lang="uk-UA" sz="1800" dirty="0" err="1" smtClean="0"/>
              <a:t>піско-</a:t>
            </a:r>
            <a:r>
              <a:rPr lang="uk-UA" sz="1800" dirty="0" smtClean="0"/>
              <a:t>, </a:t>
            </a:r>
            <a:r>
              <a:rPr lang="uk-UA" sz="1800" dirty="0" err="1" smtClean="0"/>
              <a:t>ігро-</a:t>
            </a:r>
            <a:r>
              <a:rPr lang="uk-UA" sz="1800" dirty="0" smtClean="0"/>
              <a:t>, </a:t>
            </a:r>
            <a:r>
              <a:rPr lang="uk-UA" sz="1800" dirty="0" err="1" smtClean="0"/>
              <a:t>кольоро-</a:t>
            </a:r>
            <a:r>
              <a:rPr lang="uk-UA" sz="1800" dirty="0" smtClean="0"/>
              <a:t>, пластилінової та танцювальної терапії тощо.</a:t>
            </a:r>
          </a:p>
          <a:p>
            <a:r>
              <a:rPr lang="ru-RU" sz="1800" dirty="0" err="1"/>
              <a:t>Корекційно-розвиткові</a:t>
            </a:r>
            <a:r>
              <a:rPr lang="ru-RU" sz="1800" dirty="0"/>
              <a:t> </a:t>
            </a:r>
            <a:r>
              <a:rPr lang="ru-RU" sz="1800" dirty="0" err="1"/>
              <a:t>послуги</a:t>
            </a:r>
            <a:r>
              <a:rPr lang="ru-RU" sz="1800" dirty="0"/>
              <a:t> </a:t>
            </a:r>
            <a:r>
              <a:rPr lang="ru-RU" sz="1800" dirty="0" err="1"/>
              <a:t>були</a:t>
            </a:r>
            <a:r>
              <a:rPr lang="ru-RU" sz="1800" dirty="0"/>
              <a:t> б </a:t>
            </a:r>
            <a:r>
              <a:rPr lang="ru-RU" sz="1800" dirty="0" err="1"/>
              <a:t>малоефективними</a:t>
            </a:r>
            <a:r>
              <a:rPr lang="ru-RU" sz="1800" dirty="0"/>
              <a:t> без </a:t>
            </a:r>
            <a:r>
              <a:rPr lang="ru-RU" sz="1800" dirty="0" err="1"/>
              <a:t>матеріально-технічної</a:t>
            </a:r>
            <a:r>
              <a:rPr lang="ru-RU" sz="1800" dirty="0"/>
              <a:t> </a:t>
            </a:r>
            <a:r>
              <a:rPr lang="ru-RU" sz="1800" dirty="0" err="1"/>
              <a:t>підтримки</a:t>
            </a:r>
            <a:r>
              <a:rPr lang="ru-RU" sz="1800" dirty="0"/>
              <a:t>, яка надавалась </a:t>
            </a:r>
            <a:r>
              <a:rPr lang="ru-RU" sz="1800" b="1" dirty="0" err="1"/>
              <a:t>Благодійною</a:t>
            </a:r>
            <a:r>
              <a:rPr lang="ru-RU" sz="1800" b="1" dirty="0"/>
              <a:t> </a:t>
            </a:r>
            <a:r>
              <a:rPr lang="ru-RU" sz="1800" b="1" dirty="0" err="1"/>
              <a:t>організацією</a:t>
            </a:r>
            <a:r>
              <a:rPr lang="ru-RU" sz="1800" b="1" dirty="0"/>
              <a:t> «</a:t>
            </a:r>
            <a:r>
              <a:rPr lang="ru-RU" sz="1800" b="1" dirty="0" err="1"/>
              <a:t>Благодійний</a:t>
            </a:r>
            <a:r>
              <a:rPr lang="ru-RU" sz="1800" b="1" dirty="0"/>
              <a:t> фонд «</a:t>
            </a:r>
            <a:r>
              <a:rPr lang="ru-RU" sz="1800" b="1" dirty="0" err="1"/>
              <a:t>Харків</a:t>
            </a:r>
            <a:r>
              <a:rPr lang="ru-RU" sz="1800" b="1" dirty="0"/>
              <a:t> з тобою» </a:t>
            </a:r>
            <a:r>
              <a:rPr lang="ru-RU" sz="1800" dirty="0"/>
              <a:t>та ГО </a:t>
            </a:r>
            <a:r>
              <a:rPr lang="ru-RU" sz="1800" b="1" dirty="0"/>
              <a:t>«</a:t>
            </a:r>
            <a:r>
              <a:rPr lang="ru-RU" sz="1800" b="1" dirty="0" err="1"/>
              <a:t>Спільнота</a:t>
            </a:r>
            <a:r>
              <a:rPr lang="ru-RU" sz="1800" b="1" dirty="0"/>
              <a:t> </a:t>
            </a:r>
            <a:r>
              <a:rPr lang="ru-RU" sz="1800" b="1" dirty="0" err="1"/>
              <a:t>небайдужих</a:t>
            </a:r>
            <a:r>
              <a:rPr lang="ru-RU" sz="1800" b="1" dirty="0"/>
              <a:t> «</a:t>
            </a:r>
            <a:r>
              <a:rPr lang="ru-RU" sz="1800" b="1" dirty="0" smtClean="0"/>
              <a:t>ДІЯ».</a:t>
            </a:r>
          </a:p>
          <a:p>
            <a:endParaRPr lang="uk-UA" sz="800" dirty="0"/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       У </a:t>
            </a:r>
            <a:r>
              <a:rPr lang="ru-RU" sz="1800" dirty="0"/>
              <a:t>рамках </a:t>
            </a:r>
            <a:r>
              <a:rPr lang="ru-RU" sz="1800" dirty="0" err="1"/>
              <a:t>проєкту</a:t>
            </a:r>
            <a:r>
              <a:rPr lang="ru-RU" sz="1800" dirty="0"/>
              <a:t> </a:t>
            </a:r>
            <a:r>
              <a:rPr lang="ru-RU" sz="1800" dirty="0" err="1"/>
              <a:t>інклюзивно-ресурсний</a:t>
            </a:r>
            <a:r>
              <a:rPr lang="ru-RU" sz="1800" dirty="0"/>
              <a:t> центр </a:t>
            </a:r>
            <a:r>
              <a:rPr lang="ru-RU" sz="1800" dirty="0" err="1"/>
              <a:t>отримав</a:t>
            </a:r>
            <a:r>
              <a:rPr lang="ru-RU" sz="1800" dirty="0"/>
              <a:t> </a:t>
            </a:r>
            <a:r>
              <a:rPr lang="ru-RU" sz="1800" dirty="0" err="1"/>
              <a:t>значну</a:t>
            </a:r>
            <a:r>
              <a:rPr lang="ru-RU" sz="1800" dirty="0"/>
              <a:t> </a:t>
            </a:r>
            <a:r>
              <a:rPr lang="ru-RU" sz="1800" dirty="0" err="1" smtClean="0"/>
              <a:t>матеріально</a:t>
            </a:r>
            <a:r>
              <a:rPr lang="ru-RU" sz="1800" dirty="0" smtClean="0"/>
              <a:t>-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       </a:t>
            </a:r>
            <a:r>
              <a:rPr lang="ru-RU" sz="1800" dirty="0" err="1" smtClean="0"/>
              <a:t>технічну</a:t>
            </a:r>
            <a:r>
              <a:rPr lang="ru-RU" sz="1800" dirty="0" smtClean="0"/>
              <a:t> </a:t>
            </a:r>
            <a:r>
              <a:rPr lang="ru-RU" sz="1800" dirty="0" err="1" smtClean="0"/>
              <a:t>підтримку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 smtClean="0"/>
          </a:p>
          <a:p>
            <a:endParaRPr lang="ru-RU" sz="2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-4226"/>
            <a:ext cx="5329237" cy="3995738"/>
          </a:xfrm>
          <a:effectLst>
            <a:softEdge rad="1270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5448" y="3073319"/>
            <a:ext cx="4968552" cy="372641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578" y="2996952"/>
            <a:ext cx="4696214" cy="35240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04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987" y="0"/>
            <a:ext cx="8228013" cy="1433512"/>
          </a:xfrm>
        </p:spPr>
        <p:txBody>
          <a:bodyPr/>
          <a:lstStyle/>
          <a:p>
            <a:r>
              <a:rPr lang="uk-UA" dirty="0" smtClean="0"/>
              <a:t>ЮНІСЕФ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96752"/>
            <a:ext cx="7425581" cy="4927823"/>
          </a:xfrm>
        </p:spPr>
        <p:txBody>
          <a:bodyPr/>
          <a:lstStyle/>
          <a:p>
            <a:r>
              <a:rPr lang="uk-UA" dirty="0" smtClean="0"/>
              <a:t>У межах реалізації </a:t>
            </a:r>
            <a:r>
              <a:rPr lang="uk-UA" dirty="0" err="1" smtClean="0"/>
              <a:t>проєкту</a:t>
            </a:r>
            <a:r>
              <a:rPr lang="uk-UA" dirty="0" smtClean="0"/>
              <a:t> "Посилення інклюзивної освіти для дітей з особливими освітніми потребами в Харківській області“ 5 педагогів  громади навчалися у Харківському державному національному університеті ім. Г.С. Сковороди. Ці спеціалісти будуть залучені до надання кваліфікованого супроводу дітям під час  інклюзивного навчання в ЗЗСО та ЗДО.</a:t>
            </a:r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8588"/>
            <a:ext cx="7569597" cy="996156"/>
          </a:xfrm>
        </p:spPr>
        <p:txBody>
          <a:bodyPr/>
          <a:lstStyle/>
          <a:p>
            <a:r>
              <a:rPr lang="uk-UA" sz="2800" b="1" dirty="0"/>
              <a:t>Професійна підтримка педагогічних працівників закладів освіти. </a:t>
            </a:r>
            <a:r>
              <a:rPr lang="uk-UA" sz="2800" dirty="0"/>
              <a:t/>
            </a:r>
            <a:br>
              <a:rPr lang="uk-UA" sz="2800" dirty="0"/>
            </a:b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80728"/>
            <a:ext cx="7848872" cy="5143847"/>
          </a:xfrm>
        </p:spPr>
        <p:txBody>
          <a:bodyPr/>
          <a:lstStyle/>
          <a:p>
            <a:r>
              <a:rPr lang="uk-UA" sz="1800" dirty="0"/>
              <a:t>Протягом 2024/2025 н. р. </a:t>
            </a:r>
            <a:r>
              <a:rPr lang="uk-UA" sz="1800" b="1" dirty="0"/>
              <a:t>314</a:t>
            </a:r>
            <a:r>
              <a:rPr lang="uk-UA" sz="1800" dirty="0"/>
              <a:t> педагогічних працівників закладів та установ освіти </a:t>
            </a:r>
            <a:r>
              <a:rPr lang="uk-UA" sz="1800" dirty="0" err="1"/>
              <a:t>Сахновщинської</a:t>
            </a:r>
            <a:r>
              <a:rPr lang="uk-UA" sz="1800" dirty="0"/>
              <a:t> селищної ради </a:t>
            </a:r>
            <a:r>
              <a:rPr lang="uk-UA" sz="1800" dirty="0" smtClean="0"/>
              <a:t>підвищили </a:t>
            </a:r>
            <a:r>
              <a:rPr lang="uk-UA" sz="1800" dirty="0"/>
              <a:t>свій фаховий рівень шляхом навчання на курсах, спецкурсах, відвідування конференцій, семінарів, </a:t>
            </a:r>
            <a:r>
              <a:rPr lang="uk-UA" sz="1800" dirty="0" err="1"/>
              <a:t>вебінарів</a:t>
            </a:r>
            <a:r>
              <a:rPr lang="uk-UA" sz="1800" dirty="0"/>
              <a:t> та інших заходів у дистанційному форматі та отримали відповідні свідоцтва та сертифікати.</a:t>
            </a:r>
          </a:p>
          <a:p>
            <a:r>
              <a:rPr lang="uk-UA" sz="1800" dirty="0"/>
              <a:t>Ці заходи сприяли формуванню відповідного ментального середовища та підвищили готовність педагогічних працівників: керівників, заступників керівників та учителів закладів загальної середньої </a:t>
            </a:r>
            <a:r>
              <a:rPr lang="uk-UA" sz="1800" dirty="0" smtClean="0"/>
              <a:t>освіти, вихователів закладів дошкільної освіти </a:t>
            </a:r>
            <a:r>
              <a:rPr lang="uk-UA" sz="1800" dirty="0"/>
              <a:t>до забезпечення реалізації Базового компонента дошкільної освіти, Державного стандарту базової середньої освіти у 2024/2025 навчальному році. </a:t>
            </a:r>
          </a:p>
          <a:p>
            <a:r>
              <a:rPr lang="uk-UA" sz="1800" dirty="0"/>
              <a:t>Протягом 2024/2025 н. р. було проведено 53 засідання професійних спільнот, у рамках яких проводилася робота з вибору підручників, професійного зростання, профільного навчання, удосконалення майстерності, вироблення стійкої мотивації до безперервного підвищення свого фахового рівня. А також на підвищення якості освітнього процесу та супроводу впровадження нового Державного стандарту базової середньої освіти. </a:t>
            </a:r>
            <a:r>
              <a:rPr lang="uk-UA" sz="1800" dirty="0" smtClean="0"/>
              <a:t>Надавалась </a:t>
            </a:r>
            <a:r>
              <a:rPr lang="uk-UA" sz="1800" dirty="0"/>
              <a:t>консультаційна допомога керівникам професійних спільнот з питань планування та координування спільної роботи.</a:t>
            </a:r>
          </a:p>
          <a:p>
            <a:endParaRPr lang="uk-UA" sz="2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32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8588"/>
            <a:ext cx="7704856" cy="996156"/>
          </a:xfrm>
        </p:spPr>
        <p:txBody>
          <a:bodyPr/>
          <a:lstStyle/>
          <a:p>
            <a:r>
              <a:rPr lang="uk-UA" dirty="0" smtClean="0"/>
              <a:t>Укриття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96752"/>
            <a:ext cx="7704856" cy="5256584"/>
          </a:xfrm>
        </p:spPr>
        <p:txBody>
          <a:bodyPr/>
          <a:lstStyle/>
          <a:p>
            <a:pPr marL="0" indent="0">
              <a:buNone/>
            </a:pPr>
            <a:r>
              <a:rPr lang="uk-UA" sz="2000" dirty="0" smtClean="0">
                <a:solidFill>
                  <a:schemeClr val="tx1"/>
                </a:solidFill>
              </a:rPr>
              <a:t>Наші плани та дії щодо розширення укриттів та ремонту ПРУ: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Для </a:t>
            </a:r>
            <a:r>
              <a:rPr lang="uk-UA" sz="2000" dirty="0" smtClean="0">
                <a:solidFill>
                  <a:schemeClr val="tx1"/>
                </a:solidFill>
              </a:rPr>
              <a:t>забезпечення безпечних умов навчання в 2023 році було проведено капітальний ремонт </a:t>
            </a:r>
            <a:r>
              <a:rPr lang="uk-UA" sz="2000" dirty="0">
                <a:solidFill>
                  <a:schemeClr val="tx1"/>
                </a:solidFill>
              </a:rPr>
              <a:t>укриттів</a:t>
            </a:r>
            <a:r>
              <a:rPr lang="uk-UA" sz="2000" dirty="0" smtClean="0">
                <a:solidFill>
                  <a:schemeClr val="tx1"/>
                </a:solidFill>
              </a:rPr>
              <a:t>: КЗ </a:t>
            </a:r>
            <a:r>
              <a:rPr lang="uk-UA" sz="2000" dirty="0">
                <a:solidFill>
                  <a:schemeClr val="tx1"/>
                </a:solidFill>
              </a:rPr>
              <a:t>«</a:t>
            </a:r>
            <a:r>
              <a:rPr lang="uk-UA" sz="2000" dirty="0" err="1">
                <a:solidFill>
                  <a:schemeClr val="tx1"/>
                </a:solidFill>
              </a:rPr>
              <a:t>Сахновщинський</a:t>
            </a:r>
            <a:r>
              <a:rPr lang="uk-UA" sz="2000" dirty="0">
                <a:solidFill>
                  <a:schemeClr val="tx1"/>
                </a:solidFill>
              </a:rPr>
              <a:t> ліцей № 1</a:t>
            </a:r>
            <a:r>
              <a:rPr lang="uk-UA" sz="2000" dirty="0" smtClean="0">
                <a:solidFill>
                  <a:schemeClr val="tx1"/>
                </a:solidFill>
              </a:rPr>
              <a:t>», </a:t>
            </a:r>
            <a:r>
              <a:rPr lang="uk-UA" sz="2000" dirty="0">
                <a:solidFill>
                  <a:schemeClr val="tx1"/>
                </a:solidFill>
              </a:rPr>
              <a:t>КЗ «</a:t>
            </a:r>
            <a:r>
              <a:rPr lang="uk-UA" sz="2000" dirty="0" err="1">
                <a:solidFill>
                  <a:schemeClr val="tx1"/>
                </a:solidFill>
              </a:rPr>
              <a:t>Сахновщинський</a:t>
            </a:r>
            <a:r>
              <a:rPr lang="uk-UA" sz="2000" dirty="0">
                <a:solidFill>
                  <a:schemeClr val="tx1"/>
                </a:solidFill>
              </a:rPr>
              <a:t> ліцей № 2» </a:t>
            </a:r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У </a:t>
            </a:r>
            <a:r>
              <a:rPr lang="uk-UA" sz="2000" dirty="0">
                <a:solidFill>
                  <a:schemeClr val="tx1"/>
                </a:solidFill>
              </a:rPr>
              <a:t>2024/2025 навчальному році згідно акту РУ ГУ ДСНС стану готовності захисних споруд  цивільного захисту,  укриття приведено у відповідність до Вимог щодо утримання та експлуатації ЗСЦЗ. </a:t>
            </a:r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Для </a:t>
            </a:r>
            <a:r>
              <a:rPr lang="uk-UA" sz="2000" dirty="0">
                <a:solidFill>
                  <a:schemeClr val="tx1"/>
                </a:solidFill>
              </a:rPr>
              <a:t>цього було придбано обладнання та матеріали для найпростішого укриття у КЗ «</a:t>
            </a:r>
            <a:r>
              <a:rPr lang="uk-UA" sz="2000" dirty="0" err="1">
                <a:solidFill>
                  <a:schemeClr val="tx1"/>
                </a:solidFill>
              </a:rPr>
              <a:t>Сахновщинський</a:t>
            </a:r>
            <a:r>
              <a:rPr lang="uk-UA" sz="2000" dirty="0">
                <a:solidFill>
                  <a:schemeClr val="tx1"/>
                </a:solidFill>
              </a:rPr>
              <a:t> ліцей № 1» </a:t>
            </a:r>
            <a:r>
              <a:rPr lang="uk-UA" sz="2000" dirty="0" smtClean="0">
                <a:solidFill>
                  <a:schemeClr val="tx1"/>
                </a:solidFill>
              </a:rPr>
              <a:t> та для протирадіаційного </a:t>
            </a:r>
            <a:r>
              <a:rPr lang="uk-UA" sz="2000" dirty="0">
                <a:solidFill>
                  <a:schemeClr val="tx1"/>
                </a:solidFill>
              </a:rPr>
              <a:t>укриття КЗ «</a:t>
            </a:r>
            <a:r>
              <a:rPr lang="uk-UA" sz="2000" dirty="0" err="1">
                <a:solidFill>
                  <a:schemeClr val="tx1"/>
                </a:solidFill>
              </a:rPr>
              <a:t>Сахновщинський</a:t>
            </a:r>
            <a:r>
              <a:rPr lang="uk-UA" sz="2000" dirty="0">
                <a:solidFill>
                  <a:schemeClr val="tx1"/>
                </a:solidFill>
              </a:rPr>
              <a:t> ліцей № 2</a:t>
            </a:r>
            <a:r>
              <a:rPr lang="uk-UA" sz="2000" dirty="0" smtClean="0">
                <a:solidFill>
                  <a:schemeClr val="tx1"/>
                </a:solidFill>
              </a:rPr>
              <a:t>» за рахунок бюджетних  та позабюджетних коштів.</a:t>
            </a:r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43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3" y="3686175"/>
            <a:ext cx="4751387" cy="2952750"/>
          </a:xfrm>
          <a:effectLst>
            <a:softEdge rad="63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47" y="81474"/>
            <a:ext cx="4860032" cy="29523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024" y="3717032"/>
            <a:ext cx="3779912" cy="2977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2564904"/>
            <a:ext cx="3132042" cy="20882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98225"/>
            <a:ext cx="2916018" cy="26274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8190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8588"/>
            <a:ext cx="8352928" cy="1433512"/>
          </a:xfrm>
        </p:spPr>
        <p:txBody>
          <a:bodyPr/>
          <a:lstStyle/>
          <a:p>
            <a:r>
              <a:rPr lang="uk-UA" dirty="0" smtClean="0"/>
              <a:t>Дошкільна освіта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84784"/>
            <a:ext cx="7776864" cy="5112568"/>
          </a:xfrm>
        </p:spPr>
        <p:txBody>
          <a:bodyPr/>
          <a:lstStyle/>
          <a:p>
            <a:r>
              <a:rPr lang="uk-UA" sz="2000" dirty="0" smtClean="0">
                <a:solidFill>
                  <a:schemeClr val="tx1"/>
                </a:solidFill>
              </a:rPr>
              <a:t>Заклади дошкільної освіти </a:t>
            </a:r>
            <a:r>
              <a:rPr lang="uk-UA" sz="2000" dirty="0" err="1" smtClean="0">
                <a:solidFill>
                  <a:schemeClr val="tx1"/>
                </a:solidFill>
              </a:rPr>
              <a:t>Сахновщинської</a:t>
            </a:r>
            <a:r>
              <a:rPr lang="uk-UA" sz="2000" dirty="0" smtClean="0">
                <a:solidFill>
                  <a:schemeClr val="tx1"/>
                </a:solidFill>
              </a:rPr>
              <a:t> громади на період дії правового режиму воєнного стану здійснюють освітню діяльність з використанням дистанційної форми організації освітнього процесу.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У 2025 році у громаді проживає 718 дітей віком від 0-6 років,з них дітей віком від 3 до 6 (7) років – 433 осіб, з них 362 дітей (84 %) охоплені дошкільною освітою в закладах дошкільної освіти.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У закладах дошкільної освіти діє 31 група (з них 7 – раннього віку, 5 – дошкільного віку, 15 – різновікових та 4- інклюзивні).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На території громади проживає  115 дітей старшого дошкільного віку, які 100% охоплені дошкільною освітою.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8588"/>
            <a:ext cx="7641605" cy="852140"/>
          </a:xfrm>
        </p:spPr>
        <p:txBody>
          <a:bodyPr/>
          <a:lstStyle/>
          <a:p>
            <a:r>
              <a:rPr lang="uk-UA" dirty="0" smtClean="0"/>
              <a:t>Укриття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80728"/>
            <a:ext cx="7776864" cy="5143847"/>
          </a:xfrm>
        </p:spPr>
        <p:txBody>
          <a:bodyPr/>
          <a:lstStyle/>
          <a:p>
            <a:r>
              <a:rPr lang="uk-UA" sz="1800" dirty="0" smtClean="0"/>
              <a:t>За програмою  «Програма стійкості в освіті: покращення формального та неформального навчання для дітей, постраждалих від конфлікту, на Сході України» </a:t>
            </a:r>
            <a:r>
              <a:rPr lang="uk-UA" sz="1800" b="1" dirty="0" err="1" smtClean="0"/>
              <a:t>Норвежською</a:t>
            </a:r>
            <a:r>
              <a:rPr lang="uk-UA" sz="1800" b="1" dirty="0" smtClean="0"/>
              <a:t> радою у справах біженців</a:t>
            </a:r>
            <a:r>
              <a:rPr lang="uk-UA" sz="1800" dirty="0" smtClean="0"/>
              <a:t> за підтримки Центру криз та підтримки Міністерства Європи та закордонних справ Франції розпочато ремонтні роботи ПРУ в КЗ «</a:t>
            </a:r>
            <a:r>
              <a:rPr lang="uk-UA" sz="1800" dirty="0" err="1" smtClean="0"/>
              <a:t>Багаточернещинський</a:t>
            </a:r>
            <a:r>
              <a:rPr lang="uk-UA" sz="1800" dirty="0" smtClean="0"/>
              <a:t> ліцей» та КЗ «Костянтинівський ліцей»</a:t>
            </a:r>
          </a:p>
          <a:p>
            <a:r>
              <a:rPr lang="uk-UA" sz="1800" dirty="0" smtClean="0"/>
              <a:t>За програмою «Відновлення шкіл в Україні» офісом управління ООН з обслуговування проектів (</a:t>
            </a:r>
            <a:r>
              <a:rPr lang="uk-UA" sz="1800" b="1" dirty="0" smtClean="0"/>
              <a:t>ЮНОПС</a:t>
            </a:r>
            <a:r>
              <a:rPr lang="uk-UA" sz="1800" dirty="0" smtClean="0"/>
              <a:t>) в Україні розпочато ремонт укриттів у КЗ «</a:t>
            </a:r>
            <a:r>
              <a:rPr lang="uk-UA" sz="1800" dirty="0" err="1" smtClean="0"/>
              <a:t>Сахновщинський</a:t>
            </a:r>
            <a:r>
              <a:rPr lang="uk-UA" sz="1800" dirty="0" smtClean="0"/>
              <a:t> ЗДО №2» та частини найпростішого укриття КЗ «</a:t>
            </a:r>
            <a:r>
              <a:rPr lang="uk-UA" sz="1800" dirty="0" err="1" smtClean="0"/>
              <a:t>Сахновщинський</a:t>
            </a:r>
            <a:r>
              <a:rPr lang="uk-UA" sz="1800" dirty="0" smtClean="0"/>
              <a:t> ліцей №1».</a:t>
            </a:r>
          </a:p>
          <a:p>
            <a:r>
              <a:rPr lang="uk-UA" sz="1800" dirty="0" smtClean="0"/>
              <a:t>За програмою «Покращення рівня безпечної освіти для дітей та підлітків, </a:t>
            </a:r>
            <a:r>
              <a:rPr lang="uk-UA" sz="1800" dirty="0"/>
              <a:t>я</a:t>
            </a:r>
            <a:r>
              <a:rPr lang="uk-UA" sz="1800" dirty="0" smtClean="0"/>
              <a:t>кі постраждали від війни у Сумській, Харківській та Донецькій областях України», Представництвом Іноземної Неурядової Організації </a:t>
            </a:r>
            <a:r>
              <a:rPr lang="uk-UA" sz="1800" b="1" dirty="0" smtClean="0"/>
              <a:t>План </a:t>
            </a:r>
            <a:r>
              <a:rPr lang="uk-UA" sz="1800" b="1" dirty="0" err="1" smtClean="0"/>
              <a:t>Інтернешенал</a:t>
            </a:r>
            <a:r>
              <a:rPr lang="uk-UA" sz="1800" dirty="0" smtClean="0"/>
              <a:t> Україна, Громадською організацією </a:t>
            </a:r>
            <a:r>
              <a:rPr lang="uk-UA" sz="1800" b="1" dirty="0" smtClean="0"/>
              <a:t>«Розвиток громадських </a:t>
            </a:r>
            <a:r>
              <a:rPr lang="uk-UA" sz="1800" b="1" dirty="0" err="1" smtClean="0"/>
              <a:t>компетентностей</a:t>
            </a:r>
            <a:r>
              <a:rPr lang="uk-UA" sz="1800" b="1" dirty="0" smtClean="0"/>
              <a:t> в Україні»</a:t>
            </a:r>
            <a:r>
              <a:rPr lang="uk-UA" sz="1800" dirty="0" smtClean="0"/>
              <a:t>, Громадською організацією </a:t>
            </a:r>
            <a:r>
              <a:rPr lang="uk-UA" sz="1800" b="1" dirty="0" smtClean="0"/>
              <a:t>«Точка рівноваги»</a:t>
            </a:r>
            <a:r>
              <a:rPr lang="uk-UA" sz="1800" dirty="0" smtClean="0"/>
              <a:t> за підтримки Генерального директорату з питань цивільного захисту та операцій з гуманітарної допомоги (ЕСНО) ремонтується частина найпростішого укриття </a:t>
            </a:r>
            <a:r>
              <a:rPr lang="uk-UA" sz="1800" dirty="0"/>
              <a:t>КЗ «</a:t>
            </a:r>
            <a:r>
              <a:rPr lang="uk-UA" sz="1800" dirty="0" err="1"/>
              <a:t>Сахновщинський</a:t>
            </a:r>
            <a:r>
              <a:rPr lang="uk-UA" sz="1800" dirty="0"/>
              <a:t> ліцей №1».</a:t>
            </a:r>
          </a:p>
          <a:p>
            <a:endParaRPr lang="uk-UA" sz="1800" dirty="0" smtClean="0"/>
          </a:p>
          <a:p>
            <a:endParaRPr lang="uk-UA" sz="24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725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2050" name="Picture 2" descr="C:\Users\пк\Desktop\1755783613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2664296" cy="42302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10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632"/>
            <a:ext cx="3241675" cy="4321175"/>
          </a:xfrm>
          <a:effectLst>
            <a:softEdge rad="317500"/>
          </a:effectLst>
        </p:spPr>
      </p:pic>
      <p:pic>
        <p:nvPicPr>
          <p:cNvPr id="6" name="Объект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2852935"/>
            <a:ext cx="2916323" cy="388843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Объект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2772763"/>
            <a:ext cx="3036580" cy="40487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0456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Покращення матеріально-технічної бази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0"/>
            <a:ext cx="7848872" cy="506916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 smtClean="0"/>
              <a:t>Створення </a:t>
            </a:r>
            <a:r>
              <a:rPr lang="uk-UA" sz="2400" dirty="0" err="1" smtClean="0"/>
              <a:t>Осередка</a:t>
            </a:r>
            <a:r>
              <a:rPr lang="uk-UA" sz="2400" dirty="0" smtClean="0"/>
              <a:t> </a:t>
            </a:r>
            <a:r>
              <a:rPr lang="uk-UA" sz="2400" dirty="0"/>
              <a:t>для вивчення предмету «Захист України» </a:t>
            </a:r>
            <a:endParaRPr lang="uk-UA" sz="2300" dirty="0" smtClean="0"/>
          </a:p>
          <a:p>
            <a:pPr algn="just"/>
            <a:r>
              <a:rPr lang="uk-UA" sz="2300" dirty="0" smtClean="0"/>
              <a:t>З </a:t>
            </a:r>
            <a:r>
              <a:rPr lang="uk-UA" sz="2300" dirty="0" smtClean="0"/>
              <a:t>01 вересня 2025 року освітній процес з викладання навчального предмета «Захист України» для учнів 10-11-х класів  буде здійснюватися на базі Осередку, що створений у КЗ «</a:t>
            </a:r>
            <a:r>
              <a:rPr lang="uk-UA" sz="2300" dirty="0" err="1" smtClean="0"/>
              <a:t>Сахновщинський</a:t>
            </a:r>
            <a:r>
              <a:rPr lang="uk-UA" sz="2300" dirty="0" smtClean="0"/>
              <a:t> ліцей №1»</a:t>
            </a:r>
          </a:p>
          <a:p>
            <a:pPr lvl="0" algn="just"/>
            <a:r>
              <a:rPr lang="uk-UA" sz="2300" dirty="0"/>
              <a:t>В</a:t>
            </a:r>
            <a:r>
              <a:rPr lang="uk-UA" sz="2300" dirty="0" smtClean="0"/>
              <a:t> </a:t>
            </a:r>
            <a:r>
              <a:rPr lang="uk-UA" sz="2300" dirty="0"/>
              <a:t>2025/2026 навчальному році </a:t>
            </a:r>
            <a:r>
              <a:rPr lang="uk-UA" sz="2300" dirty="0" smtClean="0"/>
              <a:t>навчатися </a:t>
            </a:r>
            <a:r>
              <a:rPr lang="uk-UA" sz="2300" dirty="0"/>
              <a:t>в Осередку б</a:t>
            </a:r>
            <a:r>
              <a:rPr lang="uk-UA" sz="2300" dirty="0" smtClean="0"/>
              <a:t>удуть здобувачі освіти </a:t>
            </a:r>
            <a:r>
              <a:rPr lang="uk-UA" sz="2300" dirty="0"/>
              <a:t>10-х, 11-х </a:t>
            </a:r>
            <a:r>
              <a:rPr lang="uk-UA" sz="2300" dirty="0" smtClean="0"/>
              <a:t>класів </a:t>
            </a:r>
          </a:p>
          <a:p>
            <a:pPr lvl="0" algn="just">
              <a:buNone/>
            </a:pPr>
            <a:r>
              <a:rPr lang="uk-UA" sz="2300" dirty="0" smtClean="0"/>
              <a:t>     </a:t>
            </a:r>
            <a:r>
              <a:rPr lang="uk-UA" sz="2300" dirty="0"/>
              <a:t>КЗ «</a:t>
            </a:r>
            <a:r>
              <a:rPr lang="uk-UA" sz="2300" dirty="0" err="1"/>
              <a:t>Багаточернещинський</a:t>
            </a:r>
            <a:r>
              <a:rPr lang="uk-UA" sz="2300" dirty="0"/>
              <a:t> ліцей», </a:t>
            </a:r>
            <a:r>
              <a:rPr lang="uk-UA" sz="2300" dirty="0" err="1" smtClean="0"/>
              <a:t>КЗ</a:t>
            </a:r>
            <a:r>
              <a:rPr lang="uk-UA" sz="2300" dirty="0" smtClean="0"/>
              <a:t> «</a:t>
            </a:r>
            <a:r>
              <a:rPr lang="uk-UA" sz="2300" dirty="0" err="1" smtClean="0"/>
              <a:t>Гришівський</a:t>
            </a:r>
            <a:r>
              <a:rPr lang="uk-UA" sz="2300" dirty="0" smtClean="0"/>
              <a:t> </a:t>
            </a:r>
            <a:r>
              <a:rPr lang="uk-UA" sz="2300" dirty="0"/>
              <a:t>ліцей», КЗ «</a:t>
            </a:r>
            <a:r>
              <a:rPr lang="uk-UA" sz="2300" dirty="0" err="1"/>
              <a:t>Катеринівський</a:t>
            </a:r>
            <a:r>
              <a:rPr lang="uk-UA" sz="2300" dirty="0"/>
              <a:t> ліцей», КЗ «Костянтинівський ліцей», КЗ «</a:t>
            </a:r>
            <a:r>
              <a:rPr lang="uk-UA" sz="2300" dirty="0" err="1"/>
              <a:t>Лигівський</a:t>
            </a:r>
            <a:r>
              <a:rPr lang="uk-UA" sz="2300" dirty="0"/>
              <a:t> ліцей», КЗ «</a:t>
            </a:r>
            <a:r>
              <a:rPr lang="uk-UA" sz="2300" dirty="0" err="1"/>
              <a:t>Новоолександрівський</a:t>
            </a:r>
            <a:r>
              <a:rPr lang="uk-UA" sz="2300" dirty="0"/>
              <a:t> ліцей», КЗ «</a:t>
            </a:r>
            <a:r>
              <a:rPr lang="uk-UA" sz="2300" dirty="0" err="1"/>
              <a:t>Огіївський</a:t>
            </a:r>
            <a:r>
              <a:rPr lang="uk-UA" sz="2300" dirty="0"/>
              <a:t> ліцей», КЗ «</a:t>
            </a:r>
            <a:r>
              <a:rPr lang="uk-UA" sz="2300" dirty="0" err="1"/>
              <a:t>Сахновщинський</a:t>
            </a:r>
            <a:r>
              <a:rPr lang="uk-UA" sz="2300" dirty="0"/>
              <a:t> ліцей №2», КЗ «Шевченківський ліцей».</a:t>
            </a:r>
          </a:p>
          <a:p>
            <a:endParaRPr lang="uk-UA" sz="24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183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13613" cy="1212180"/>
          </a:xfrm>
        </p:spPr>
        <p:txBody>
          <a:bodyPr/>
          <a:lstStyle/>
          <a:p>
            <a:r>
              <a:rPr lang="uk-UA" dirty="0"/>
              <a:t>Осередок для вивчення предмету «Захист України»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40768"/>
            <a:ext cx="7272808" cy="4968552"/>
          </a:xfrm>
          <a:effectLst>
            <a:softEdge rad="127000"/>
          </a:effectLst>
        </p:spPr>
      </p:pic>
      <p:pic>
        <p:nvPicPr>
          <p:cNvPr id="5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084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28588"/>
            <a:ext cx="7209557" cy="1433512"/>
          </a:xfrm>
        </p:spPr>
        <p:txBody>
          <a:bodyPr/>
          <a:lstStyle/>
          <a:p>
            <a:r>
              <a:rPr lang="uk-UA" dirty="0" smtClean="0"/>
              <a:t>ГАДЖЕТИ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7632848" cy="4853136"/>
          </a:xfrm>
        </p:spPr>
        <p:txBody>
          <a:bodyPr/>
          <a:lstStyle/>
          <a:p>
            <a:endParaRPr lang="uk-UA" dirty="0" smtClean="0"/>
          </a:p>
          <a:p>
            <a:r>
              <a:rPr lang="uk-UA" dirty="0" smtClean="0"/>
              <a:t>У </a:t>
            </a:r>
            <a:r>
              <a:rPr lang="uk-UA" dirty="0" smtClean="0"/>
              <a:t>квітні 2025 року </a:t>
            </a:r>
            <a:r>
              <a:rPr lang="uk-UA" b="1" dirty="0" smtClean="0"/>
              <a:t>ФОНДОМ ФІНСЬКА ЦЕРКОВНА ДОПОМОГА </a:t>
            </a:r>
            <a:r>
              <a:rPr lang="uk-UA" dirty="0" smtClean="0"/>
              <a:t>для забезпечення доступу до дистанційного навчання було передано в заклади загальної середньої освіти ноутбуки </a:t>
            </a:r>
          </a:p>
          <a:p>
            <a:pPr>
              <a:buNone/>
            </a:pPr>
            <a:r>
              <a:rPr lang="uk-UA" dirty="0" smtClean="0"/>
              <a:t>    (</a:t>
            </a:r>
            <a:r>
              <a:rPr lang="en-US" dirty="0" smtClean="0"/>
              <a:t>Acer </a:t>
            </a:r>
            <a:r>
              <a:rPr lang="en-US" dirty="0" err="1" smtClean="0"/>
              <a:t>Chromebook</a:t>
            </a:r>
            <a:r>
              <a:rPr lang="en-US" dirty="0" smtClean="0"/>
              <a:t> 311 C723</a:t>
            </a:r>
            <a:r>
              <a:rPr lang="uk-UA" dirty="0" smtClean="0"/>
              <a:t>, з програмним забезпеченням) в кількості 290 штук.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116635"/>
            <a:ext cx="2754304" cy="3672406"/>
          </a:xfrm>
          <a:effectLst>
            <a:softEdge rad="63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33" y="3920989"/>
            <a:ext cx="3096344" cy="26043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09" y="116634"/>
            <a:ext cx="2923615" cy="389815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13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1992" y="-27108"/>
            <a:ext cx="2754304" cy="367240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3197781"/>
            <a:ext cx="2929712" cy="366934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16634"/>
            <a:ext cx="1728192" cy="287040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16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3560" y="3168557"/>
            <a:ext cx="2754304" cy="36609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815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8588"/>
            <a:ext cx="7569597" cy="1433512"/>
          </a:xfrm>
        </p:spPr>
        <p:txBody>
          <a:bodyPr/>
          <a:lstStyle/>
          <a:p>
            <a:r>
              <a:rPr lang="uk-UA" dirty="0" smtClean="0"/>
              <a:t>НУШ кабінети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3533" cy="4524375"/>
          </a:xfrm>
        </p:spPr>
        <p:txBody>
          <a:bodyPr/>
          <a:lstStyle/>
          <a:p>
            <a:r>
              <a:rPr lang="uk-UA" dirty="0" smtClean="0"/>
              <a:t>У 2024 році надано субвенцію для придбання засобів навчання та обладнання, комп’ютерного  та мультимедійного обладнання для навчальних кабінетів закладів загальної середньої освіти </a:t>
            </a:r>
            <a:r>
              <a:rPr lang="uk-UA" dirty="0" err="1" smtClean="0"/>
              <a:t>Сахновщинської</a:t>
            </a:r>
            <a:r>
              <a:rPr lang="uk-UA" dirty="0" smtClean="0"/>
              <a:t> громади. Закупівлю обладнання здійснював Департамент науки і освіти ХОВА</a:t>
            </a:r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72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34990"/>
            <a:ext cx="4608512" cy="3455988"/>
          </a:xfrm>
          <a:effectLst>
            <a:softEdge rad="1270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0205" y="-28362"/>
            <a:ext cx="4320480" cy="32403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3587081"/>
            <a:ext cx="4224469" cy="31683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088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Обладнання для </a:t>
            </a:r>
            <a:r>
              <a:rPr lang="uk-UA" dirty="0"/>
              <a:t>ї</a:t>
            </a:r>
            <a:r>
              <a:rPr lang="uk-UA" dirty="0" smtClean="0"/>
              <a:t>дальні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0"/>
            <a:ext cx="7425581" cy="4524375"/>
          </a:xfrm>
        </p:spPr>
        <p:txBody>
          <a:bodyPr/>
          <a:lstStyle/>
          <a:p>
            <a:r>
              <a:rPr lang="uk-UA" dirty="0" smtClean="0"/>
              <a:t>За сприяння </a:t>
            </a:r>
            <a:r>
              <a:rPr lang="uk-UA" dirty="0" smtClean="0"/>
              <a:t>Всесвітньої </a:t>
            </a:r>
            <a:r>
              <a:rPr lang="uk-UA" dirty="0" smtClean="0"/>
              <a:t>продовольчої програми (</a:t>
            </a:r>
            <a:r>
              <a:rPr lang="en-US" dirty="0" smtClean="0"/>
              <a:t>Word Food </a:t>
            </a:r>
            <a:r>
              <a:rPr lang="en-US" dirty="0" err="1" smtClean="0"/>
              <a:t>Programme</a:t>
            </a:r>
            <a:r>
              <a:rPr lang="en-US" dirty="0" smtClean="0"/>
              <a:t>)</a:t>
            </a:r>
            <a:r>
              <a:rPr lang="uk-UA" dirty="0" smtClean="0"/>
              <a:t> для КЗ «</a:t>
            </a:r>
            <a:r>
              <a:rPr lang="uk-UA" dirty="0" err="1" smtClean="0"/>
              <a:t>Сахновщинський</a:t>
            </a:r>
            <a:r>
              <a:rPr lang="uk-UA" dirty="0" smtClean="0"/>
              <a:t> ліцей №1» та КЗ «</a:t>
            </a:r>
            <a:r>
              <a:rPr lang="uk-UA" dirty="0" err="1" smtClean="0"/>
              <a:t>Сахновщинський</a:t>
            </a:r>
            <a:r>
              <a:rPr lang="uk-UA" dirty="0" smtClean="0"/>
              <a:t> ліцей №2» надано обладнання для </a:t>
            </a:r>
            <a:r>
              <a:rPr lang="uk-UA" dirty="0"/>
              <a:t>ї</a:t>
            </a:r>
            <a:r>
              <a:rPr lang="uk-UA" dirty="0" smtClean="0"/>
              <a:t>далень</a:t>
            </a:r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596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04664"/>
            <a:ext cx="3394075" cy="4524375"/>
          </a:xfrm>
          <a:effectLst>
            <a:softEdge rad="1270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112059" y="2744925"/>
            <a:ext cx="4320480" cy="324035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6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310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90178"/>
            <a:ext cx="4315514" cy="3354845"/>
          </a:xfrm>
          <a:effectLst>
            <a:softEdge rad="63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17032"/>
            <a:ext cx="4680519" cy="2825863"/>
          </a:xfrm>
          <a:effectLst>
            <a:softEdge rad="63500"/>
          </a:effectLst>
        </p:spPr>
      </p:pic>
      <p:pic>
        <p:nvPicPr>
          <p:cNvPr id="9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5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4119" y="3717032"/>
            <a:ext cx="2771818" cy="29523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  <p:pic>
        <p:nvPicPr>
          <p:cNvPr id="6" name="Объект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540546"/>
            <a:ext cx="2771818" cy="27718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8976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28588"/>
            <a:ext cx="7209557" cy="1433512"/>
          </a:xfrm>
        </p:spPr>
        <p:txBody>
          <a:bodyPr/>
          <a:lstStyle/>
          <a:p>
            <a:r>
              <a:rPr lang="uk-UA" dirty="0" smtClean="0"/>
              <a:t>Автобус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600200"/>
            <a:ext cx="7344816" cy="4524375"/>
          </a:xfrm>
        </p:spPr>
        <p:txBody>
          <a:bodyPr/>
          <a:lstStyle/>
          <a:p>
            <a:r>
              <a:rPr lang="uk-UA" dirty="0"/>
              <a:t>За кошти державної субвенції  та </a:t>
            </a:r>
            <a:r>
              <a:rPr lang="uk-UA" dirty="0" err="1" smtClean="0"/>
              <a:t>співфінансування</a:t>
            </a:r>
            <a:r>
              <a:rPr lang="uk-UA" dirty="0" smtClean="0"/>
              <a:t> </a:t>
            </a:r>
            <a:r>
              <a:rPr lang="uk-UA" dirty="0"/>
              <a:t>з місцевого бюджету </a:t>
            </a:r>
            <a:r>
              <a:rPr lang="uk-UA" dirty="0" smtClean="0"/>
              <a:t>планується  придбати </a:t>
            </a:r>
            <a:r>
              <a:rPr lang="uk-UA" dirty="0"/>
              <a:t>три спеціальних автобуси. </a:t>
            </a:r>
            <a:r>
              <a:rPr lang="uk-UA" dirty="0" smtClean="0"/>
              <a:t> Два </a:t>
            </a:r>
            <a:r>
              <a:rPr lang="uk-UA" dirty="0"/>
              <a:t>автобуси для КЗ «</a:t>
            </a:r>
            <a:r>
              <a:rPr lang="uk-UA" dirty="0" err="1"/>
              <a:t>Сахновщинський</a:t>
            </a:r>
            <a:r>
              <a:rPr lang="uk-UA" dirty="0"/>
              <a:t> ліцей №1» та </a:t>
            </a:r>
            <a:r>
              <a:rPr lang="uk-UA" dirty="0" smtClean="0"/>
              <a:t>один автобус </a:t>
            </a:r>
            <a:r>
              <a:rPr lang="uk-UA" dirty="0"/>
              <a:t>для КЗ «</a:t>
            </a:r>
            <a:r>
              <a:rPr lang="uk-UA" dirty="0" err="1"/>
              <a:t>Сахновщинський</a:t>
            </a:r>
            <a:r>
              <a:rPr lang="uk-UA" dirty="0"/>
              <a:t> ліцей №2»</a:t>
            </a:r>
          </a:p>
          <a:p>
            <a:endParaRPr lang="ru-RU" dirty="0"/>
          </a:p>
        </p:txBody>
      </p:sp>
      <p:pic>
        <p:nvPicPr>
          <p:cNvPr id="5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49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28588"/>
            <a:ext cx="8083944" cy="1068164"/>
          </a:xfrm>
        </p:spPr>
        <p:txBody>
          <a:bodyPr/>
          <a:lstStyle/>
          <a:p>
            <a:r>
              <a:rPr lang="uk-UA" sz="3200" dirty="0" smtClean="0"/>
              <a:t>Матеріально-технічне забезпечення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124744"/>
            <a:ext cx="3816424" cy="4999831"/>
          </a:xfrm>
        </p:spPr>
        <p:txBody>
          <a:bodyPr/>
          <a:lstStyle/>
          <a:p>
            <a:r>
              <a:rPr lang="uk-UA" sz="1800" dirty="0" smtClean="0"/>
              <a:t>За рахунок коштів місцевого бюджету було придбано два потужні генератори для закладів освіти.</a:t>
            </a:r>
          </a:p>
          <a:p>
            <a:r>
              <a:rPr lang="uk-UA" sz="1800" dirty="0" smtClean="0"/>
              <a:t>За сприяння благодійних організацій  «Фундація Олени </a:t>
            </a:r>
            <a:r>
              <a:rPr lang="uk-UA" sz="1800" dirty="0" err="1" smtClean="0"/>
              <a:t>Зеленської</a:t>
            </a:r>
            <a:r>
              <a:rPr lang="uk-UA" sz="1800" dirty="0" smtClean="0"/>
              <a:t>», «Координаційний гуманітарний центр» надано генератори для закладів освіти громади.</a:t>
            </a:r>
            <a:endParaRPr lang="uk-UA" sz="1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4038600" cy="2616246"/>
          </a:xfrm>
          <a:effectLst>
            <a:softEdge rad="127000"/>
          </a:effectLst>
        </p:spPr>
      </p:pic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127964"/>
            <a:ext cx="3043384" cy="2282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335274"/>
            <a:ext cx="2088232" cy="2282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10" name="Объект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224" y="4143414"/>
            <a:ext cx="2575515" cy="271458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367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uk-UA" dirty="0" smtClean="0"/>
              <a:t>Харчування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899592" y="1412776"/>
            <a:ext cx="3816424" cy="4713387"/>
          </a:xfrm>
        </p:spPr>
        <p:txBody>
          <a:bodyPr/>
          <a:lstStyle/>
          <a:p>
            <a:r>
              <a:rPr lang="uk-UA" sz="2000" dirty="0" smtClean="0"/>
              <a:t>У закладах освіти зі змішаною формою навчання протягом 2024/2025 навчального року для учнів початкових класів та дітей пільгових категорій було організовано гаряче </a:t>
            </a:r>
            <a:r>
              <a:rPr lang="uk-UA" sz="2000" dirty="0" smtClean="0"/>
              <a:t>харчування</a:t>
            </a:r>
          </a:p>
          <a:p>
            <a:r>
              <a:rPr lang="uk-UA" sz="2000" dirty="0" smtClean="0"/>
              <a:t>В 2025/2026 навчальному році планується харчування всіх учнів 1-11-х класів, що будуть навчатися у змішаному форматі.</a:t>
            </a:r>
            <a:endParaRPr lang="uk-UA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72816"/>
            <a:ext cx="4499992" cy="4176464"/>
          </a:xfrm>
          <a:effectLst>
            <a:softEdge rad="127000"/>
          </a:effectLst>
        </p:spPr>
      </p:pic>
      <p:pic>
        <p:nvPicPr>
          <p:cNvPr id="8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070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Новорічні подарунки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75656" y="1052737"/>
            <a:ext cx="3018557" cy="2376264"/>
          </a:xfrm>
        </p:spPr>
        <p:txBody>
          <a:bodyPr/>
          <a:lstStyle/>
          <a:p>
            <a:r>
              <a:rPr lang="uk-UA" sz="2000" dirty="0" smtClean="0"/>
              <a:t>До Новорічних свят діти закладів освіти </a:t>
            </a:r>
            <a:r>
              <a:rPr lang="uk-UA" sz="2000" dirty="0" err="1" smtClean="0"/>
              <a:t>Сахновщинської</a:t>
            </a:r>
            <a:r>
              <a:rPr lang="uk-UA" sz="2000" dirty="0" smtClean="0"/>
              <a:t> громади щорічно отримують  солодкі подарунки</a:t>
            </a:r>
            <a:endParaRPr lang="uk-UA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234" y="1340768"/>
            <a:ext cx="4038600" cy="3028950"/>
          </a:xfrm>
          <a:effectLst>
            <a:softEdge rad="1270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4509120"/>
            <a:ext cx="4038600" cy="2271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2336" y="2882504"/>
            <a:ext cx="2271712" cy="2271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5154216"/>
            <a:ext cx="2271712" cy="170378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127000"/>
          </a:effectLst>
        </p:spPr>
      </p:pic>
      <p:pic>
        <p:nvPicPr>
          <p:cNvPr id="9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35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8588"/>
            <a:ext cx="7569597" cy="996156"/>
          </a:xfrm>
        </p:spPr>
        <p:txBody>
          <a:bodyPr/>
          <a:lstStyle/>
          <a:p>
            <a:r>
              <a:rPr lang="ru-RU" b="1" u="sng" dirty="0" err="1" smtClean="0"/>
              <a:t>Основні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завдання</a:t>
            </a:r>
            <a:r>
              <a:rPr lang="ru-RU" b="1" u="sng" dirty="0" smtClean="0"/>
              <a:t> на 202</a:t>
            </a:r>
            <a:r>
              <a:rPr lang="uk-UA" b="1" u="sng" dirty="0"/>
              <a:t>5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рік</a:t>
            </a:r>
            <a:r>
              <a:rPr lang="ru-RU" b="1" u="sng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052736"/>
            <a:ext cx="7497589" cy="5071839"/>
          </a:xfrm>
        </p:spPr>
        <p:txBody>
          <a:bodyPr/>
          <a:lstStyle/>
          <a:p>
            <a:pPr lvl="0"/>
            <a:r>
              <a:rPr lang="uk-UA" sz="2400" dirty="0" smtClean="0"/>
              <a:t>Розпочати освітній процес у закладах освіти за змішаною  та дистанційною формою навчання враховуючи </a:t>
            </a:r>
            <a:r>
              <a:rPr lang="uk-UA" sz="2400" dirty="0" err="1" smtClean="0"/>
              <a:t>безпекову</a:t>
            </a:r>
            <a:r>
              <a:rPr lang="uk-UA" sz="2400" dirty="0" smtClean="0"/>
              <a:t> ситуацію;</a:t>
            </a:r>
            <a:endParaRPr lang="ru-RU" sz="2400" dirty="0" smtClean="0"/>
          </a:p>
          <a:p>
            <a:pPr lvl="0"/>
            <a:r>
              <a:rPr lang="ru-RU" sz="2400" dirty="0" err="1" smtClean="0"/>
              <a:t>Створення</a:t>
            </a:r>
            <a:r>
              <a:rPr lang="ru-RU" sz="2400" dirty="0" smtClean="0"/>
              <a:t> у закладах </a:t>
            </a:r>
            <a:r>
              <a:rPr lang="ru-RU" sz="2400" dirty="0" err="1" smtClean="0"/>
              <a:t>освіти</a:t>
            </a:r>
            <a:r>
              <a:rPr lang="ru-RU" sz="2400" dirty="0" smtClean="0"/>
              <a:t> максимально </a:t>
            </a:r>
            <a:r>
              <a:rPr lang="ru-RU" sz="2400" dirty="0" err="1" smtClean="0"/>
              <a:t>безпечних</a:t>
            </a:r>
            <a:r>
              <a:rPr lang="ru-RU" sz="2400" dirty="0" smtClean="0"/>
              <a:t> умов для </a:t>
            </a:r>
            <a:r>
              <a:rPr lang="ru-RU" sz="2400" dirty="0" err="1" smtClean="0"/>
              <a:t>освітнього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процесу</a:t>
            </a:r>
            <a:r>
              <a:rPr lang="ru-RU" sz="2400" dirty="0" smtClean="0"/>
              <a:t>;</a:t>
            </a:r>
          </a:p>
          <a:p>
            <a:pPr lvl="0"/>
            <a:r>
              <a:rPr lang="uk-UA" sz="2400" dirty="0" smtClean="0"/>
              <a:t>Формування оптимальної  мережі закладів загальної середньої освіти;</a:t>
            </a:r>
            <a:endParaRPr lang="ru-RU" sz="2400" dirty="0" smtClean="0"/>
          </a:p>
          <a:p>
            <a:pPr lvl="0"/>
            <a:r>
              <a:rPr lang="ru-RU" sz="2400" dirty="0" err="1" smtClean="0"/>
              <a:t>Збереження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учнівського</a:t>
            </a:r>
            <a:r>
              <a:rPr lang="ru-RU" sz="2400" dirty="0" smtClean="0"/>
              <a:t> контингенту  </a:t>
            </a:r>
            <a:r>
              <a:rPr lang="ru-RU" sz="2400" dirty="0" err="1" smtClean="0"/>
              <a:t>закладів</a:t>
            </a:r>
            <a:r>
              <a:rPr lang="ru-RU" sz="2400" dirty="0" smtClean="0"/>
              <a:t> </a:t>
            </a:r>
            <a:r>
              <a:rPr lang="ru-RU" sz="2400" dirty="0" err="1" smtClean="0"/>
              <a:t>освіти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громади</a:t>
            </a:r>
            <a:r>
              <a:rPr lang="ru-RU" sz="2400" dirty="0" smtClean="0"/>
              <a:t>;</a:t>
            </a:r>
          </a:p>
          <a:p>
            <a:pPr lvl="0"/>
            <a:r>
              <a:rPr lang="ru-RU" sz="2400" dirty="0" err="1" smtClean="0"/>
              <a:t>Перезавантаження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Нової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школи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урахуванням</a:t>
            </a:r>
            <a:r>
              <a:rPr lang="ru-RU" sz="2400" dirty="0" smtClean="0"/>
              <a:t> </a:t>
            </a:r>
            <a:r>
              <a:rPr lang="ru-RU" sz="2400" dirty="0" err="1" smtClean="0"/>
              <a:t>реалій</a:t>
            </a:r>
            <a:r>
              <a:rPr lang="ru-RU" sz="2400" dirty="0" smtClean="0"/>
              <a:t> </a:t>
            </a:r>
            <a:r>
              <a:rPr lang="ru-RU" sz="2400" dirty="0" err="1" smtClean="0"/>
              <a:t>сьогодення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1979712" y="620688"/>
            <a:ext cx="6248301" cy="5904656"/>
          </a:xfrm>
        </p:spPr>
        <p:txBody>
          <a:bodyPr/>
          <a:lstStyle/>
          <a:p>
            <a:r>
              <a:rPr lang="uk-UA" dirty="0" smtClean="0"/>
              <a:t>Хочеться зазначити, що у цей нелегкий час всі заклади освіти, без винятку, не тільки займаються вихованням та навчанням підростаючого покоління, а й підтримують наших захисників та захисниць (плетуть сітки, проводять різні акції на підтримку ЗСУ</a:t>
            </a:r>
            <a:r>
              <a:rPr lang="uk-UA" dirty="0" smtClean="0"/>
              <a:t>), приймають участь у роботі волонтерських об’єднань.</a:t>
            </a:r>
            <a:endParaRPr lang="uk-UA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61967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062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12372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4" y="472685"/>
            <a:ext cx="723629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  <a:latin typeface="Book Antiqua" pitchFamily="18" charset="0"/>
              </a:rPr>
              <a:t>Шановні освітяни!</a:t>
            </a:r>
          </a:p>
          <a:p>
            <a:r>
              <a:rPr lang="uk-UA" sz="2800" b="1" i="1" dirty="0" smtClean="0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uk-UA" sz="2800" dirty="0">
                <a:solidFill>
                  <a:schemeClr val="tx1"/>
                </a:solidFill>
              </a:rPr>
              <a:t>Зичимо </a:t>
            </a:r>
            <a:r>
              <a:rPr lang="uk-UA" sz="2800" dirty="0" smtClean="0">
                <a:solidFill>
                  <a:schemeClr val="tx1"/>
                </a:solidFill>
              </a:rPr>
              <a:t>Вам витримки</a:t>
            </a:r>
            <a:r>
              <a:rPr lang="uk-UA" sz="2800" dirty="0">
                <a:solidFill>
                  <a:schemeClr val="tx1"/>
                </a:solidFill>
              </a:rPr>
              <a:t>, щедрих урожаїв на освітянській ниві, міцного здоров’я, любові і шани від людей, підтримки батьків, взаєморозуміння і взаємоповаги. </a:t>
            </a:r>
            <a:endParaRPr lang="uk-UA" sz="2800" dirty="0" smtClean="0">
              <a:solidFill>
                <a:schemeClr val="tx1"/>
              </a:solidFill>
            </a:endParaRPr>
          </a:p>
          <a:p>
            <a:r>
              <a:rPr lang="uk-UA" sz="2800" dirty="0">
                <a:solidFill>
                  <a:schemeClr val="tx1"/>
                </a:solidFill>
              </a:rPr>
              <a:t>	</a:t>
            </a:r>
            <a:r>
              <a:rPr lang="uk-UA" sz="2800" dirty="0" smtClean="0">
                <a:solidFill>
                  <a:schemeClr val="tx1"/>
                </a:solidFill>
              </a:rPr>
              <a:t>Бажаємо </a:t>
            </a:r>
            <a:r>
              <a:rPr lang="uk-UA" sz="2800" dirty="0">
                <a:solidFill>
                  <a:schemeClr val="tx1"/>
                </a:solidFill>
              </a:rPr>
              <a:t>далі продукувати нові ідеї, </a:t>
            </a:r>
            <a:r>
              <a:rPr lang="uk-UA" sz="2800" dirty="0" err="1">
                <a:solidFill>
                  <a:schemeClr val="tx1"/>
                </a:solidFill>
              </a:rPr>
              <a:t>проєкти</a:t>
            </a:r>
            <a:r>
              <a:rPr lang="uk-UA" sz="2800" dirty="0">
                <a:solidFill>
                  <a:schemeClr val="tx1"/>
                </a:solidFill>
              </a:rPr>
              <a:t>, розробки, своєчасно реагувати на нові виклики суспільства, працюючи на позитивний результат і імідж освітньої галузі </a:t>
            </a:r>
            <a:r>
              <a:rPr lang="uk-UA" sz="2800" dirty="0" err="1" smtClean="0">
                <a:solidFill>
                  <a:schemeClr val="tx1"/>
                </a:solidFill>
              </a:rPr>
              <a:t>Сахновщинської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800" dirty="0">
                <a:solidFill>
                  <a:schemeClr val="tx1"/>
                </a:solidFill>
              </a:rPr>
              <a:t>громади!</a:t>
            </a:r>
            <a:r>
              <a:rPr lang="uk-UA" sz="2800" b="1" i="1" dirty="0" smtClean="0">
                <a:latin typeface="Book Antiqua" pitchFamily="18" charset="0"/>
              </a:rPr>
              <a:t> </a:t>
            </a:r>
          </a:p>
          <a:p>
            <a:endParaRPr lang="uk-UA" sz="2800" b="1" i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algn="ctr"/>
            <a:r>
              <a:rPr lang="uk-UA" sz="3600" b="1" i="1" dirty="0" smtClean="0">
                <a:solidFill>
                  <a:schemeClr val="tx1"/>
                </a:solidFill>
                <a:latin typeface="Book Antiqua" pitchFamily="18" charset="0"/>
              </a:rPr>
              <a:t>Миру нам всім та перемоги!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8588"/>
            <a:ext cx="7425581" cy="924148"/>
          </a:xfrm>
        </p:spPr>
        <p:txBody>
          <a:bodyPr/>
          <a:lstStyle/>
          <a:p>
            <a:r>
              <a:rPr lang="uk-UA" dirty="0">
                <a:latin typeface="Arial" pitchFamily="34" charset="0"/>
              </a:rPr>
              <a:t>Загальна середня освіта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6921525" cy="4524375"/>
          </a:xfrm>
        </p:spPr>
        <p:txBody>
          <a:bodyPr/>
          <a:lstStyle/>
          <a:p>
            <a:r>
              <a:rPr lang="uk-UA" sz="3000" dirty="0" smtClean="0"/>
              <a:t>У 2024/2025 навчальному році у двох закладах освіти (КЗ «</a:t>
            </a:r>
            <a:r>
              <a:rPr lang="uk-UA" sz="3000" dirty="0" err="1" smtClean="0"/>
              <a:t>Сахновщинський</a:t>
            </a:r>
            <a:r>
              <a:rPr lang="uk-UA" sz="3000" dirty="0" smtClean="0"/>
              <a:t> ліцей №1» та КЗ «</a:t>
            </a:r>
            <a:r>
              <a:rPr lang="uk-UA" sz="3000" dirty="0" err="1" smtClean="0"/>
              <a:t>Сахновщинський</a:t>
            </a:r>
            <a:r>
              <a:rPr lang="uk-UA" sz="3000" dirty="0" smtClean="0"/>
              <a:t> ліцей №2») освітній процес здійснювався за очною (денною) формою із застосуванням змішаного навчання. Для всіх інших закладів освіти було визначено дистанційну форму навчання.</a:t>
            </a:r>
            <a:r>
              <a:rPr lang="en-US" sz="3000" dirty="0" smtClean="0"/>
              <a:t>   </a:t>
            </a:r>
            <a:endParaRPr lang="uk-UA" sz="3000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081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043607" y="333375"/>
            <a:ext cx="7654305" cy="792163"/>
          </a:xfrm>
        </p:spPr>
        <p:txBody>
          <a:bodyPr/>
          <a:lstStyle/>
          <a:p>
            <a:r>
              <a:rPr lang="uk-UA" sz="3600" dirty="0" smtClean="0">
                <a:latin typeface="Arial" pitchFamily="34" charset="0"/>
              </a:rPr>
              <a:t>Загальна середня освіта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1043608" y="1124744"/>
            <a:ext cx="7641605" cy="4999831"/>
          </a:xfrm>
        </p:spPr>
        <p:txBody>
          <a:bodyPr/>
          <a:lstStyle/>
          <a:p>
            <a:r>
              <a:rPr lang="uk-UA" sz="2400" dirty="0" smtClean="0"/>
              <a:t>У 2025/2026 навчальному році навчанням </a:t>
            </a:r>
            <a:r>
              <a:rPr lang="uk-UA" sz="2400" b="1" dirty="0" smtClean="0"/>
              <a:t>планується </a:t>
            </a:r>
            <a:r>
              <a:rPr lang="uk-UA" sz="2400" b="1" dirty="0" smtClean="0">
                <a:solidFill>
                  <a:schemeClr val="tx1"/>
                </a:solidFill>
              </a:rPr>
              <a:t>охопити 1855 учнів</a:t>
            </a:r>
            <a:r>
              <a:rPr lang="uk-UA" sz="2400" dirty="0" smtClean="0">
                <a:solidFill>
                  <a:schemeClr val="tx1"/>
                </a:solidFill>
              </a:rPr>
              <a:t>, а це на 105 осіб менше, ніж у минулому році. До перших класів зараховано </a:t>
            </a:r>
            <a:r>
              <a:rPr lang="uk-UA" sz="2400" b="1" dirty="0" smtClean="0">
                <a:solidFill>
                  <a:schemeClr val="tx1"/>
                </a:solidFill>
              </a:rPr>
              <a:t>115 учнів</a:t>
            </a:r>
            <a:r>
              <a:rPr lang="uk-UA" sz="2400" dirty="0" smtClean="0">
                <a:solidFill>
                  <a:schemeClr val="tx1"/>
                </a:solidFill>
              </a:rPr>
              <a:t>, продовжать навчання в десятих класах – </a:t>
            </a:r>
            <a:r>
              <a:rPr lang="uk-UA" sz="2400" b="1" dirty="0" smtClean="0">
                <a:solidFill>
                  <a:schemeClr val="tx1"/>
                </a:solidFill>
              </a:rPr>
              <a:t>158 учнів.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err="1" smtClean="0">
                <a:solidFill>
                  <a:schemeClr val="tx1"/>
                </a:solidFill>
              </a:rPr>
              <a:t>Всього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класів</a:t>
            </a:r>
            <a:r>
              <a:rPr lang="ru-RU" sz="2400" dirty="0" smtClean="0">
                <a:solidFill>
                  <a:schemeClr val="tx1"/>
                </a:solidFill>
              </a:rPr>
              <a:t> – </a:t>
            </a:r>
            <a:r>
              <a:rPr lang="uk-UA" sz="2400" b="1" dirty="0" smtClean="0">
                <a:solidFill>
                  <a:schemeClr val="tx1"/>
                </a:solidFill>
              </a:rPr>
              <a:t>162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uk-UA" sz="2400" dirty="0" smtClean="0">
                <a:solidFill>
                  <a:schemeClr val="tx1"/>
                </a:solidFill>
              </a:rPr>
              <a:t>Хочу зазначити, що у 11-х класах будуть навчатися всього </a:t>
            </a:r>
            <a:r>
              <a:rPr lang="uk-UA" sz="2400" b="1" dirty="0" smtClean="0">
                <a:solidFill>
                  <a:schemeClr val="tx1"/>
                </a:solidFill>
              </a:rPr>
              <a:t>143</a:t>
            </a:r>
            <a:r>
              <a:rPr lang="uk-UA" sz="2400" dirty="0" smtClean="0">
                <a:solidFill>
                  <a:schemeClr val="tx1"/>
                </a:solidFill>
              </a:rPr>
              <a:t> учні.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uk-UA" sz="2400" dirty="0" smtClean="0">
                <a:solidFill>
                  <a:schemeClr val="tx1"/>
                </a:solidFill>
              </a:rPr>
              <a:t>Планується організувати індивідуальне навчання для </a:t>
            </a:r>
            <a:r>
              <a:rPr lang="uk-UA" sz="2400" b="1" dirty="0">
                <a:solidFill>
                  <a:schemeClr val="tx1"/>
                </a:solidFill>
              </a:rPr>
              <a:t>5</a:t>
            </a:r>
            <a:r>
              <a:rPr lang="uk-UA" sz="2400" b="1" dirty="0" smtClean="0">
                <a:solidFill>
                  <a:schemeClr val="tx1"/>
                </a:solidFill>
              </a:rPr>
              <a:t> учнів</a:t>
            </a:r>
            <a:r>
              <a:rPr lang="uk-UA" sz="2400" dirty="0" smtClean="0">
                <a:solidFill>
                  <a:schemeClr val="tx1"/>
                </a:solidFill>
              </a:rPr>
              <a:t>  (</a:t>
            </a:r>
            <a:r>
              <a:rPr lang="uk-UA" sz="2400" dirty="0" smtClean="0">
                <a:solidFill>
                  <a:srgbClr val="FF0000"/>
                </a:solidFill>
              </a:rPr>
              <a:t>а це 2 клас</a:t>
            </a:r>
            <a:r>
              <a:rPr lang="uk-UA" sz="2400" dirty="0">
                <a:solidFill>
                  <a:srgbClr val="FF0000"/>
                </a:solidFill>
              </a:rPr>
              <a:t>и</a:t>
            </a:r>
            <a:r>
              <a:rPr lang="uk-UA" sz="2400" dirty="0" smtClean="0">
                <a:solidFill>
                  <a:schemeClr val="tx1"/>
                </a:solidFill>
              </a:rPr>
              <a:t>) через відсутність сформованих класів (у класах менше 5 осіб). 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sz="2800" b="1" u="sng" dirty="0" smtClean="0">
              <a:latin typeface="Arial" pitchFamily="34" charset="0"/>
            </a:endParaRPr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8588"/>
            <a:ext cx="7641605" cy="1433512"/>
          </a:xfrm>
        </p:spPr>
        <p:txBody>
          <a:bodyPr/>
          <a:lstStyle/>
          <a:p>
            <a:r>
              <a:rPr lang="uk-UA" dirty="0" smtClean="0"/>
              <a:t>Інклюзивне навчання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1605" cy="4524375"/>
          </a:xfrm>
        </p:spPr>
        <p:txBody>
          <a:bodyPr/>
          <a:lstStyle/>
          <a:p>
            <a:r>
              <a:rPr lang="uk-UA" dirty="0" smtClean="0"/>
              <a:t>У 2025/2026 навчальному році планується інклюзивна форма навчання для </a:t>
            </a:r>
            <a:r>
              <a:rPr lang="uk-UA" b="1" dirty="0" smtClean="0">
                <a:solidFill>
                  <a:srgbClr val="FF0000"/>
                </a:solidFill>
              </a:rPr>
              <a:t>55 дітей у 10 </a:t>
            </a:r>
            <a:r>
              <a:rPr lang="uk-UA" dirty="0" smtClean="0"/>
              <a:t>закладах освіти.</a:t>
            </a:r>
            <a:endParaRPr lang="ru-RU" dirty="0" smtClean="0"/>
          </a:p>
          <a:p>
            <a:r>
              <a:rPr lang="uk-UA" dirty="0" smtClean="0"/>
              <a:t>Для організації інклюзивного навчання введено посади асистента вчителя на кожний інклюзивний клас та групу.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Фото, автор Иришка-Манюшка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59633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28588"/>
            <a:ext cx="7713613" cy="1433512"/>
          </a:xfrm>
        </p:spPr>
        <p:txBody>
          <a:bodyPr/>
          <a:lstStyle/>
          <a:p>
            <a:r>
              <a:rPr lang="uk-UA" dirty="0" smtClean="0"/>
              <a:t>Позашкільна освіта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59632" y="1562100"/>
            <a:ext cx="7632848" cy="4562475"/>
          </a:xfrm>
        </p:spPr>
        <p:txBody>
          <a:bodyPr/>
          <a:lstStyle/>
          <a:p>
            <a:r>
              <a:rPr lang="uk-UA" sz="2400" dirty="0" smtClean="0"/>
              <a:t>У </a:t>
            </a:r>
            <a:r>
              <a:rPr lang="uk-UA" sz="2400" dirty="0" err="1" smtClean="0"/>
              <a:t>Сахновщинській</a:t>
            </a:r>
            <a:r>
              <a:rPr lang="uk-UA" sz="2400" dirty="0" smtClean="0"/>
              <a:t> громаді функціонує два заклади позашкільної освіти:</a:t>
            </a:r>
            <a:endParaRPr lang="ru-RU" sz="2400" dirty="0" smtClean="0"/>
          </a:p>
          <a:p>
            <a:r>
              <a:rPr lang="uk-UA" sz="2400" dirty="0" smtClean="0"/>
              <a:t>КЗ «</a:t>
            </a:r>
            <a:r>
              <a:rPr lang="uk-UA" sz="2400" dirty="0" err="1" smtClean="0"/>
              <a:t>Сахновщинський</a:t>
            </a:r>
            <a:r>
              <a:rPr lang="uk-UA" sz="2400" dirty="0" smtClean="0"/>
              <a:t> будинок дитячої та юнацької творчості» – </a:t>
            </a:r>
            <a:r>
              <a:rPr lang="uk-UA" sz="2400" b="1" dirty="0" smtClean="0">
                <a:solidFill>
                  <a:schemeClr val="tx1"/>
                </a:solidFill>
              </a:rPr>
              <a:t>25 гуртків, виховується 370 </a:t>
            </a:r>
            <a:r>
              <a:rPr lang="uk-UA" sz="2400" dirty="0" smtClean="0"/>
              <a:t>вихованців. Працюють гуртки художньої творчості, еколого-натуралістичні, науково-технічні;</a:t>
            </a:r>
            <a:endParaRPr lang="ru-RU" sz="2400" dirty="0" smtClean="0"/>
          </a:p>
          <a:p>
            <a:r>
              <a:rPr lang="uk-UA" sz="2400" dirty="0" smtClean="0"/>
              <a:t>КЗ «</a:t>
            </a:r>
            <a:r>
              <a:rPr lang="uk-UA" sz="2400" dirty="0" err="1" smtClean="0"/>
              <a:t>Сахновщинський</a:t>
            </a:r>
            <a:r>
              <a:rPr lang="uk-UA" sz="2400" dirty="0" smtClean="0"/>
              <a:t> дитячо-юнацький спортивний клуб фізичної підготовки «Олімп» </a:t>
            </a:r>
            <a:r>
              <a:rPr lang="uk-UA" sz="2400" dirty="0" smtClean="0">
                <a:solidFill>
                  <a:schemeClr val="tx1"/>
                </a:solidFill>
              </a:rPr>
              <a:t>– </a:t>
            </a:r>
            <a:r>
              <a:rPr lang="uk-UA" sz="2400" b="1" dirty="0" smtClean="0">
                <a:solidFill>
                  <a:schemeClr val="tx1"/>
                </a:solidFill>
              </a:rPr>
              <a:t>27 гуртків, охоплено 671</a:t>
            </a:r>
            <a:r>
              <a:rPr lang="uk-UA" sz="2400" dirty="0" smtClean="0">
                <a:solidFill>
                  <a:schemeClr val="tx1"/>
                </a:solidFill>
              </a:rPr>
              <a:t> вихованців в групах футболу, баскетболу</a:t>
            </a:r>
            <a:r>
              <a:rPr lang="uk-UA" sz="2400" dirty="0" smtClean="0"/>
              <a:t>,  легкої атлетики, спортивних танців, волейболу, важкої атлетики, настільного тенісу.  </a:t>
            </a:r>
            <a:endParaRPr lang="ru-RU" sz="24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Microsoft YaHei"/>
      </a:majorFont>
      <a:minorFont>
        <a:latin typeface="Calibri"/>
        <a:ea typeface="Microsoft YaHei"/>
        <a:cs typeface="Microsoft YaHei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5164</TotalTime>
  <Words>3479</Words>
  <Application>Microsoft Office PowerPoint</Application>
  <PresentationFormat>Экран (4:3)</PresentationFormat>
  <Paragraphs>159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Презентация PowerPoint</vt:lpstr>
      <vt:lpstr>Презентация PowerPoint</vt:lpstr>
      <vt:lpstr>Мережа закладів освіти Сахновщинської громади</vt:lpstr>
      <vt:lpstr>Дошкільна освіта</vt:lpstr>
      <vt:lpstr>Презентация PowerPoint</vt:lpstr>
      <vt:lpstr>Загальна середня освіта</vt:lpstr>
      <vt:lpstr>Загальна середня освіта</vt:lpstr>
      <vt:lpstr>Інклюзивне навчання</vt:lpstr>
      <vt:lpstr>Позашкільна освіта</vt:lpstr>
      <vt:lpstr>Професійні конкурси</vt:lpstr>
      <vt:lpstr>Професійні конкурси</vt:lpstr>
      <vt:lpstr>Професійні конкурси</vt:lpstr>
      <vt:lpstr>Атестація педагогічних працівників</vt:lpstr>
      <vt:lpstr>200 балів - НМТ</vt:lpstr>
      <vt:lpstr>Всеукраїнські учнівські олімпіади з навчальних предметів</vt:lpstr>
      <vt:lpstr>Всеукраїнські учнівські олімпіади з навчальних предметів</vt:lpstr>
      <vt:lpstr>МАН</vt:lpstr>
      <vt:lpstr>Презентация PowerPoint</vt:lpstr>
      <vt:lpstr>Конкурси</vt:lpstr>
      <vt:lpstr>Презентация PowerPoint</vt:lpstr>
      <vt:lpstr>Відзначення переможців</vt:lpstr>
      <vt:lpstr>Презентация PowerPoint</vt:lpstr>
      <vt:lpstr>Конкурси</vt:lpstr>
      <vt:lpstr>Конкурси</vt:lpstr>
      <vt:lpstr>Презентация PowerPoint</vt:lpstr>
      <vt:lpstr>   Cпортивно-масова робота</vt:lpstr>
      <vt:lpstr>Презентация PowerPoint</vt:lpstr>
      <vt:lpstr>Презентация PowerPoint</vt:lpstr>
      <vt:lpstr>Співпраця з благодійними фондами та організаціями</vt:lpstr>
      <vt:lpstr>Презентация PowerPoint</vt:lpstr>
      <vt:lpstr>Презентация PowerPoint</vt:lpstr>
      <vt:lpstr>Сахновщинський ІРЦ</vt:lpstr>
      <vt:lpstr>Презентация PowerPoint</vt:lpstr>
      <vt:lpstr>ЮНІСЕФ</vt:lpstr>
      <vt:lpstr>Презентация PowerPoint</vt:lpstr>
      <vt:lpstr>ЮНІСЕФ</vt:lpstr>
      <vt:lpstr>Професійна підтримка педагогічних працівників закладів освіти.  </vt:lpstr>
      <vt:lpstr>Укриття</vt:lpstr>
      <vt:lpstr>Презентация PowerPoint</vt:lpstr>
      <vt:lpstr>Укриття </vt:lpstr>
      <vt:lpstr>Презентация PowerPoint</vt:lpstr>
      <vt:lpstr> Покращення матеріально-технічної бази </vt:lpstr>
      <vt:lpstr>Осередок для вивчення предмету «Захист України» </vt:lpstr>
      <vt:lpstr>ГАДЖЕТИ</vt:lpstr>
      <vt:lpstr>Презентация PowerPoint</vt:lpstr>
      <vt:lpstr>НУШ кабінети</vt:lpstr>
      <vt:lpstr>Презентация PowerPoint</vt:lpstr>
      <vt:lpstr>Обладнання для їдальні</vt:lpstr>
      <vt:lpstr>Презентация PowerPoint</vt:lpstr>
      <vt:lpstr>Автобус</vt:lpstr>
      <vt:lpstr>Матеріально-технічне забезпечення</vt:lpstr>
      <vt:lpstr>Харчування</vt:lpstr>
      <vt:lpstr>Новорічні подарунки</vt:lpstr>
      <vt:lpstr>Основні завдання на 2025 рік: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пк</cp:lastModifiedBy>
  <cp:revision>340</cp:revision>
  <cp:lastPrinted>1601-01-01T00:00:00Z</cp:lastPrinted>
  <dcterms:created xsi:type="dcterms:W3CDTF">2011-07-08T19:52:49Z</dcterms:created>
  <dcterms:modified xsi:type="dcterms:W3CDTF">2025-08-27T05:07:14Z</dcterms:modified>
</cp:coreProperties>
</file>