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61" r:id="rId5"/>
    <p:sldId id="264" r:id="rId6"/>
    <p:sldId id="263" r:id="rId7"/>
    <p:sldId id="262" r:id="rId8"/>
    <p:sldId id="265" r:id="rId9"/>
    <p:sldId id="259" r:id="rId10"/>
    <p:sldId id="260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B99F1-D7A9-4BD0-AD23-9B64B2024FFB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B22B1-210A-4FDC-9DBE-3235A370FD9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9828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772A1-68D4-4EAC-AD81-2E3C18A18741}" type="datetimeFigureOut">
              <a:rPr lang="uk-UA" smtClean="0"/>
              <a:pPr/>
              <a:t>17.06.2025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5A475-9F4E-4A29-A780-2BDFCFD62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2357453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Особливості викладання предмета 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у закладах загальної середньої освіти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Сахновщинської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селищної ради у 2025/2026 навчальному році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uk-UA" sz="2400" dirty="0" smtClean="0"/>
          </a:p>
          <a:p>
            <a:pPr algn="r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Анна ЗРАЖЕВСЬКА, 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директор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КУ “Центр професійного розвитку педагогічних працівників”</a:t>
            </a:r>
            <a:endParaRPr lang="uk-UA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Особливості організації освітнього процесу з навчального предмета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на базі осередку</a:t>
            </a:r>
            <a:endParaRPr lang="uk-UA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Підвезення учнів до осередку буде здійснюватись шкільними автобусами згідно затверджених маршрутів </a:t>
            </a: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Керівникам закладів освіти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55000" lnSpcReduction="20000"/>
          </a:bodyPr>
          <a:lstStyle/>
          <a:p>
            <a:r>
              <a:rPr lang="uk-UA" sz="3600" dirty="0" smtClean="0"/>
              <a:t>Для своєчасного складання розкладу занять, організації підвезення та харчування дітей подати  у </a:t>
            </a:r>
            <a:r>
              <a:rPr lang="uk-UA" sz="3600" b="1" dirty="0" smtClean="0"/>
              <a:t>двох</a:t>
            </a:r>
            <a:r>
              <a:rPr lang="uk-UA" sz="3600" dirty="0" smtClean="0"/>
              <a:t> </a:t>
            </a:r>
            <a:r>
              <a:rPr lang="uk-UA" sz="3600" b="1" dirty="0" smtClean="0"/>
              <a:t>екземплярах</a:t>
            </a:r>
            <a:r>
              <a:rPr lang="uk-UA" sz="3600" dirty="0" smtClean="0"/>
              <a:t>  (ВОКМС – Приходько Н.М., </a:t>
            </a:r>
            <a:r>
              <a:rPr lang="uk-UA" sz="3600" dirty="0" err="1" smtClean="0"/>
              <a:t>КУ</a:t>
            </a:r>
            <a:r>
              <a:rPr lang="uk-UA" sz="3600" dirty="0" smtClean="0"/>
              <a:t> “ЦПРПП” </a:t>
            </a:r>
            <a:r>
              <a:rPr lang="uk-UA" sz="3600" dirty="0" err="1" smtClean="0"/>
              <a:t>Зражевська</a:t>
            </a:r>
            <a:r>
              <a:rPr lang="uk-UA" sz="3600" dirty="0" smtClean="0"/>
              <a:t> А.С.) списки учнів </a:t>
            </a:r>
            <a:r>
              <a:rPr lang="uk-UA" sz="3600" b="1" dirty="0" smtClean="0"/>
              <a:t>10-х класів (окремо)</a:t>
            </a:r>
            <a:r>
              <a:rPr lang="uk-UA" sz="3600" dirty="0" smtClean="0"/>
              <a:t>, </a:t>
            </a:r>
            <a:r>
              <a:rPr lang="uk-UA" sz="3600" b="1" dirty="0" smtClean="0"/>
              <a:t>11-х класів (окремо).</a:t>
            </a:r>
          </a:p>
          <a:p>
            <a:pPr algn="r">
              <a:buNone/>
            </a:pPr>
            <a:r>
              <a:rPr lang="uk-UA" sz="3600" b="1" u="sng" dirty="0" smtClean="0">
                <a:solidFill>
                  <a:srgbClr val="FF0000"/>
                </a:solidFill>
              </a:rPr>
              <a:t>До15.08.25</a:t>
            </a:r>
          </a:p>
          <a:p>
            <a:pPr>
              <a:buNone/>
            </a:pPr>
            <a:endParaRPr lang="uk-UA" b="1" dirty="0" smtClean="0"/>
          </a:p>
          <a:p>
            <a:pPr>
              <a:buNone/>
            </a:pPr>
            <a:endParaRPr lang="uk-UA" b="1" dirty="0" smtClean="0"/>
          </a:p>
          <a:p>
            <a:pPr>
              <a:buNone/>
            </a:pPr>
            <a:endParaRPr lang="uk-UA" b="1" dirty="0" smtClean="0"/>
          </a:p>
          <a:p>
            <a:pPr>
              <a:buNone/>
            </a:pPr>
            <a:r>
              <a:rPr lang="uk-UA" b="1" dirty="0" smtClean="0"/>
              <a:t>за формою: </a:t>
            </a:r>
          </a:p>
          <a:p>
            <a:pPr>
              <a:buNone/>
            </a:pPr>
            <a:r>
              <a:rPr lang="uk-UA" b="1" dirty="0" smtClean="0"/>
              <a:t> 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                                         </a:t>
            </a:r>
          </a:p>
          <a:p>
            <a:pPr>
              <a:buNone/>
            </a:pPr>
            <a:endParaRPr lang="uk-UA" dirty="0" smtClean="0"/>
          </a:p>
          <a:p>
            <a:pPr algn="r">
              <a:buNone/>
            </a:pPr>
            <a:endParaRPr lang="uk-UA" dirty="0" smtClean="0"/>
          </a:p>
          <a:p>
            <a:pPr algn="r">
              <a:buNone/>
            </a:pPr>
            <a:endParaRPr lang="uk-UA" dirty="0" smtClean="0"/>
          </a:p>
          <a:p>
            <a:pPr algn="r"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</a:t>
            </a:r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3786190"/>
          <a:ext cx="6096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/>
                <a:gridCol w="2357454"/>
                <a:gridCol w="2952728"/>
              </a:tblGrid>
              <a:tr h="381158">
                <a:tc>
                  <a:txBody>
                    <a:bodyPr/>
                    <a:lstStyle/>
                    <a:p>
                      <a:r>
                        <a:rPr lang="uk-UA" dirty="0" smtClean="0"/>
                        <a:t>№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Прізвіще</a:t>
                      </a:r>
                      <a:r>
                        <a:rPr lang="uk-UA" dirty="0" smtClean="0"/>
                        <a:t> ім’я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Примітка (вказати  пільгову категорію для харчування чи особливі умови навчання)</a:t>
                      </a:r>
                      <a:endParaRPr lang="uk-UA" dirty="0"/>
                    </a:p>
                  </a:txBody>
                  <a:tcPr/>
                </a:tc>
              </a:tr>
              <a:tr h="118908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6858048" cy="785818"/>
          </a:xfrm>
        </p:spPr>
        <p:txBody>
          <a:bodyPr>
            <a:norm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Нормативно-правове забезпечення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10000"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Розпорядження голови Харківської обласної військової адміністрації від 12.09.2024 № 637 В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затвердження переліку осередків викладання навчального предмета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 закладах освіти Харківської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області”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Наказ начальника відділу освіти, культури, молоді та спорту від 18.09.2024 № 79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створення осередку для викладання навчального предмета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Наказ начальника відділу освіти, культури, молоді та спорту від 12.06.2025 № 67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організацію викладання предмета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на базі осередку в 2025/2026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н.р.”</a:t>
            </a:r>
            <a:endParaRPr lang="uk-UA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Особливості організації освітнього процесу з навчального предмета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на базі осередку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sz="2800" u="sng" dirty="0" smtClean="0">
                <a:latin typeface="Times New Roman" pitchFamily="18" charset="0"/>
                <a:cs typeface="Times New Roman" pitchFamily="18" charset="0"/>
              </a:rPr>
              <a:t>Внесення змін до освітньої програми закладу загальної середньої освіти</a:t>
            </a:r>
          </a:p>
          <a:p>
            <a:pPr>
              <a:buNone/>
            </a:pP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З метою виконання програми предмету </a:t>
            </a:r>
            <a:r>
              <a:rPr lang="uk-UA" sz="2800" i="1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(10 кл. – 1,5 </a:t>
            </a:r>
            <a:r>
              <a:rPr lang="uk-UA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11 кл. – 1,5 </a:t>
            </a:r>
            <a:r>
              <a:rPr lang="uk-UA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уроки для учнів 10-11 класів проводяться на базі осередку </a:t>
            </a:r>
            <a:r>
              <a:rPr lang="uk-UA" sz="2800" i="1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 smtClean="0">
                <a:latin typeface="Times New Roman" pitchFamily="18" charset="0"/>
                <a:cs typeface="Times New Roman" pitchFamily="18" charset="0"/>
              </a:rPr>
              <a:t>“Сахновщинський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ліцей № 1” , який забезпечить виконання практичної складової програми з предмету в повному обсязі. Години, які відведені на викладання предмета виводяться з тарифікації закладу освіти.</a:t>
            </a:r>
          </a:p>
          <a:p>
            <a:pPr>
              <a:buNone/>
            </a:pP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Примітка: у разі внесення МОНУ змін до навчальних програм (10 кл. – 2 год., 11 кл. – 2 год.)</a:t>
            </a:r>
            <a:endParaRPr lang="uk-UA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Особливості організації освітнього процесу з навчального предмета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на базі осередку</a:t>
            </a:r>
            <a:endParaRPr lang="uk-UA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Згідно з наказом МОНУ (№1276) під час вивчення предмета </a:t>
            </a:r>
            <a:r>
              <a:rPr lang="uk-UA" dirty="0" err="1" smtClean="0"/>
              <a:t>“Захист</a:t>
            </a:r>
            <a:r>
              <a:rPr lang="uk-UA" dirty="0" smtClean="0"/>
              <a:t> </a:t>
            </a:r>
            <a:r>
              <a:rPr lang="uk-UA" dirty="0" err="1" smtClean="0"/>
              <a:t>України”</a:t>
            </a:r>
            <a:r>
              <a:rPr lang="uk-UA" dirty="0" smtClean="0"/>
              <a:t> класи мають бути поділені на групи по 8-15 чоловік;</a:t>
            </a:r>
          </a:p>
          <a:p>
            <a:r>
              <a:rPr lang="uk-UA" dirty="0" smtClean="0"/>
              <a:t>Заняття проводяться у формі тренінгу </a:t>
            </a:r>
            <a:r>
              <a:rPr lang="uk-UA" i="1" dirty="0" smtClean="0">
                <a:solidFill>
                  <a:srgbClr val="FF0000"/>
                </a:solidFill>
              </a:rPr>
              <a:t>(6 </a:t>
            </a:r>
            <a:r>
              <a:rPr lang="uk-UA" i="1" dirty="0" err="1" smtClean="0">
                <a:solidFill>
                  <a:srgbClr val="FF0000"/>
                </a:solidFill>
              </a:rPr>
              <a:t>год</a:t>
            </a:r>
            <a:r>
              <a:rPr lang="uk-UA" i="1" dirty="0" smtClean="0">
                <a:solidFill>
                  <a:srgbClr val="FF0000"/>
                </a:solidFill>
              </a:rPr>
              <a:t> – один раз в місяць)- </a:t>
            </a:r>
            <a:r>
              <a:rPr lang="uk-UA" i="1" dirty="0" smtClean="0"/>
              <a:t>рекомендації пілотних закладів</a:t>
            </a:r>
            <a:endParaRPr lang="uk-UA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Програмне забезпечення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Модельна навчальна програма </a:t>
            </a:r>
            <a:r>
              <a:rPr lang="uk-UA" dirty="0" err="1" smtClean="0"/>
              <a:t>“Захист</a:t>
            </a:r>
            <a:r>
              <a:rPr lang="uk-UA" dirty="0" smtClean="0"/>
              <a:t> України. Інтегрований </a:t>
            </a:r>
            <a:r>
              <a:rPr lang="uk-UA" dirty="0" err="1" smtClean="0"/>
              <a:t>курс”</a:t>
            </a:r>
            <a:r>
              <a:rPr lang="uk-UA" dirty="0" smtClean="0"/>
              <a:t> (наказ МОН від 08.08.2024 № 1116) – </a:t>
            </a:r>
            <a:r>
              <a:rPr lang="uk-UA" i="1" u="sng" dirty="0" smtClean="0"/>
              <a:t>для учнів 10 класу</a:t>
            </a:r>
          </a:p>
          <a:p>
            <a:pPr>
              <a:buNone/>
            </a:pPr>
            <a:endParaRPr lang="uk-UA" i="1" dirty="0" smtClean="0"/>
          </a:p>
          <a:p>
            <a:r>
              <a:rPr lang="uk-UA" dirty="0" smtClean="0"/>
              <a:t>Навчальна програма </a:t>
            </a:r>
            <a:r>
              <a:rPr lang="uk-UA" dirty="0" err="1" smtClean="0"/>
              <a:t>“Захист</a:t>
            </a:r>
            <a:r>
              <a:rPr lang="uk-UA" dirty="0" smtClean="0"/>
              <a:t> України. Рівень стандарту для 10-11 </a:t>
            </a:r>
            <a:r>
              <a:rPr lang="uk-UA" dirty="0" err="1" smtClean="0"/>
              <a:t>класів”</a:t>
            </a:r>
            <a:r>
              <a:rPr lang="uk-UA" dirty="0" smtClean="0"/>
              <a:t> (наказ МОНУ від 13.09.2023 № 1121-23) – </a:t>
            </a:r>
            <a:r>
              <a:rPr lang="uk-UA" i="1" u="sng" dirty="0" smtClean="0"/>
              <a:t>для учнів 11 класу</a:t>
            </a:r>
            <a:endParaRPr lang="uk-UA" i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Особливості організації освітнього процесу з навчального предмета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на базі осередку</a:t>
            </a:r>
            <a:endParaRPr lang="uk-UA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Учні на уроках з предмета </a:t>
            </a:r>
            <a:r>
              <a:rPr lang="uk-UA" dirty="0" err="1" smtClean="0"/>
              <a:t>“Захист</a:t>
            </a:r>
            <a:r>
              <a:rPr lang="uk-UA" dirty="0" smtClean="0"/>
              <a:t> </a:t>
            </a:r>
            <a:r>
              <a:rPr lang="uk-UA" dirty="0" err="1" smtClean="0"/>
              <a:t>України”</a:t>
            </a:r>
            <a:r>
              <a:rPr lang="uk-UA" dirty="0" smtClean="0"/>
              <a:t> повинні бути одягнені у зручний одяг для практичних відпрацювань (</a:t>
            </a:r>
            <a:r>
              <a:rPr lang="uk-UA" i="1" dirty="0" smtClean="0"/>
              <a:t>наприклад спортивна форма</a:t>
            </a:r>
            <a:r>
              <a:rPr lang="uk-UA" dirty="0" smtClean="0"/>
              <a:t>).</a:t>
            </a:r>
          </a:p>
          <a:p>
            <a:r>
              <a:rPr lang="uk-UA" dirty="0" smtClean="0"/>
              <a:t>Звертаємо увагу, що право на носіння форми мають військовослужбовці, а також особи, звільнені з військової служби в запас або відставку з наданням права носіння військової форми одягу </a:t>
            </a:r>
            <a:r>
              <a:rPr lang="uk-UA" b="1" u="sng" dirty="0" smtClean="0"/>
              <a:t>(наказ МОУ № 238)</a:t>
            </a:r>
            <a:endParaRPr lang="uk-UA" b="1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Зверніть увагу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Вивчення предмета </a:t>
            </a:r>
            <a:r>
              <a:rPr lang="uk-UA" dirty="0" err="1" smtClean="0"/>
              <a:t>“Захист</a:t>
            </a:r>
            <a:r>
              <a:rPr lang="uk-UA" dirty="0" smtClean="0"/>
              <a:t> </a:t>
            </a:r>
            <a:r>
              <a:rPr lang="uk-UA" dirty="0" err="1" smtClean="0"/>
              <a:t>України”</a:t>
            </a:r>
            <a:r>
              <a:rPr lang="uk-UA" dirty="0" smtClean="0"/>
              <a:t> є </a:t>
            </a:r>
            <a:r>
              <a:rPr lang="uk-UA" b="1" dirty="0" smtClean="0"/>
              <a:t>обов’язковим для усіх здобувачів освіти.</a:t>
            </a:r>
          </a:p>
          <a:p>
            <a:pPr>
              <a:buNone/>
            </a:pPr>
            <a:r>
              <a:rPr lang="uk-UA" b="1" dirty="0" smtClean="0"/>
              <a:t> Вивчення програмового матеріалу здійснюється без гендерного поділу</a:t>
            </a:r>
            <a:endParaRPr lang="uk-UA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Кадрове забезпечення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u="sng" dirty="0" smtClean="0"/>
              <a:t>2 ставки вчителя  - мають право викладати </a:t>
            </a:r>
            <a:r>
              <a:rPr lang="uk-UA" i="1" dirty="0" smtClean="0"/>
              <a:t>вчителі, які пройшли курси підвищення кваліфікації щодо викладання предмета в осередку</a:t>
            </a:r>
          </a:p>
          <a:p>
            <a:pPr>
              <a:buNone/>
            </a:pPr>
            <a:r>
              <a:rPr lang="uk-UA" b="1" i="1" u="sng" dirty="0" smtClean="0"/>
              <a:t>Станом на 01.06.2025 мають сертифікати:</a:t>
            </a:r>
            <a:endParaRPr lang="uk-UA" b="1" u="sng" dirty="0" smtClean="0"/>
          </a:p>
          <a:p>
            <a:pPr>
              <a:buNone/>
            </a:pPr>
            <a:r>
              <a:rPr lang="uk-UA" i="1" dirty="0" err="1" smtClean="0"/>
              <a:t>Боюка</a:t>
            </a:r>
            <a:r>
              <a:rPr lang="uk-UA" i="1" dirty="0" smtClean="0"/>
              <a:t> Роман Якович, </a:t>
            </a:r>
          </a:p>
          <a:p>
            <a:pPr>
              <a:buNone/>
            </a:pPr>
            <a:r>
              <a:rPr lang="uk-UA" i="1" dirty="0" err="1" smtClean="0"/>
              <a:t>Лимешко</a:t>
            </a:r>
            <a:r>
              <a:rPr lang="uk-UA" i="1" dirty="0" smtClean="0"/>
              <a:t> Геннадій Юрійович</a:t>
            </a:r>
            <a:endParaRPr lang="uk-UA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Особливості організації освітнього процесу з навчального предмета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“Захист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на базі осередку</a:t>
            </a:r>
            <a:endParaRPr lang="uk-UA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dirty="0" smtClean="0"/>
              <a:t>Організація гарячого харчування для здобувачів освіти мінімум один раз </a:t>
            </a:r>
          </a:p>
          <a:p>
            <a:r>
              <a:rPr lang="uk-UA" b="1" u="sng" dirty="0" smtClean="0"/>
              <a:t>Діти пільгових категорій харчуються безкоштовно:</a:t>
            </a:r>
          </a:p>
          <a:p>
            <a:pPr>
              <a:buFontTx/>
              <a:buChar char="-"/>
            </a:pPr>
            <a:r>
              <a:rPr lang="uk-UA" dirty="0" smtClean="0"/>
              <a:t>Сироти та ПБП,</a:t>
            </a:r>
          </a:p>
          <a:p>
            <a:pPr>
              <a:buFontTx/>
              <a:buChar char="-"/>
            </a:pPr>
            <a:r>
              <a:rPr lang="uk-UA" dirty="0" smtClean="0"/>
              <a:t>Діти з інвалідністю або ООП,</a:t>
            </a:r>
          </a:p>
          <a:p>
            <a:pPr>
              <a:buFontTx/>
              <a:buChar char="-"/>
            </a:pPr>
            <a:r>
              <a:rPr lang="uk-UA" dirty="0" smtClean="0"/>
              <a:t>Діти з малозабезпечених сімей,</a:t>
            </a:r>
          </a:p>
          <a:p>
            <a:pPr>
              <a:buFontTx/>
              <a:buChar char="-"/>
            </a:pPr>
            <a:r>
              <a:rPr lang="uk-UA" dirty="0" smtClean="0"/>
              <a:t>ВПО,</a:t>
            </a:r>
          </a:p>
          <a:p>
            <a:pPr>
              <a:buFontTx/>
              <a:buChar char="-"/>
            </a:pPr>
            <a:r>
              <a:rPr lang="uk-UA" dirty="0" smtClean="0"/>
              <a:t>Діти війни,</a:t>
            </a:r>
          </a:p>
          <a:p>
            <a:pPr>
              <a:buFontTx/>
              <a:buChar char="-"/>
            </a:pPr>
            <a:r>
              <a:rPr lang="uk-UA" dirty="0" smtClean="0"/>
              <a:t>Діти загиблих воїнів,</a:t>
            </a:r>
          </a:p>
          <a:p>
            <a:pPr>
              <a:buFontTx/>
              <a:buChar char="-"/>
            </a:pPr>
            <a:r>
              <a:rPr lang="uk-UA" dirty="0" smtClean="0"/>
              <a:t>Діти учасників бойових дій,</a:t>
            </a:r>
          </a:p>
          <a:p>
            <a:pPr>
              <a:buFontTx/>
              <a:buChar char="-"/>
            </a:pPr>
            <a:r>
              <a:rPr lang="uk-UA" dirty="0" smtClean="0"/>
              <a:t>Діти, які виховуються у сім’ях, що потрапили в СЖО,</a:t>
            </a:r>
          </a:p>
          <a:p>
            <a:pPr>
              <a:buFontTx/>
              <a:buChar char="-"/>
            </a:pPr>
            <a:r>
              <a:rPr lang="uk-UA" dirty="0" smtClean="0"/>
              <a:t>Діти постраждалі внаслідок аварії на ЧАЕС</a:t>
            </a:r>
          </a:p>
          <a:p>
            <a:pPr>
              <a:buNone/>
            </a:pPr>
            <a:endParaRPr lang="uk-U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Станом на 01.09.2025 року усі діти повинні мати оригінали довідок</a:t>
            </a:r>
            <a:endParaRPr lang="uk-U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629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Особливості викладання предмета  “Захист України” у закладах загальної середньої освіти Сахновщинської селищної ради у 2025/2026 навчальному році</vt:lpstr>
      <vt:lpstr>Нормативно-правове забезпечення</vt:lpstr>
      <vt:lpstr>Особливості організації освітнього процесу з навчального предмета “Захист України” на базі осередку</vt:lpstr>
      <vt:lpstr>Особливості організації освітнього процесу з навчального предмета “Захист України” на базі осередку</vt:lpstr>
      <vt:lpstr>Програмне забезпечення</vt:lpstr>
      <vt:lpstr>Особливості організації освітнього процесу з навчального предмета “Захист України” на базі осередку</vt:lpstr>
      <vt:lpstr>Зверніть увагу</vt:lpstr>
      <vt:lpstr>Кадрове забезпечення</vt:lpstr>
      <vt:lpstr>Особливості організації освітнього процесу з навчального предмета “Захист України” на базі осередку</vt:lpstr>
      <vt:lpstr>Особливості організації освітнього процесу з навчального предмета “Захист України” на базі осередку</vt:lpstr>
      <vt:lpstr>Керівникам закладів освіти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викладання предмета  “Захист України” у закладах загальної середньої освіти Сахновщинської селищної ради у 2025/2026 навчальному році</dc:title>
  <dc:creator>Admin</dc:creator>
  <cp:lastModifiedBy>Пользователь Windows</cp:lastModifiedBy>
  <cp:revision>56</cp:revision>
  <cp:lastPrinted>2025-06-17T05:39:17Z</cp:lastPrinted>
  <dcterms:created xsi:type="dcterms:W3CDTF">2025-06-13T07:32:47Z</dcterms:created>
  <dcterms:modified xsi:type="dcterms:W3CDTF">2025-06-17T05:43:13Z</dcterms:modified>
</cp:coreProperties>
</file>