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8" r:id="rId2"/>
    <p:sldId id="256" r:id="rId3"/>
    <p:sldId id="277" r:id="rId4"/>
    <p:sldId id="328" r:id="rId5"/>
    <p:sldId id="313" r:id="rId6"/>
    <p:sldId id="329" r:id="rId7"/>
    <p:sldId id="330" r:id="rId8"/>
    <p:sldId id="331" r:id="rId9"/>
    <p:sldId id="332" r:id="rId10"/>
    <p:sldId id="321" r:id="rId11"/>
    <p:sldId id="339" r:id="rId12"/>
    <p:sldId id="340" r:id="rId13"/>
    <p:sldId id="342" r:id="rId14"/>
    <p:sldId id="338" r:id="rId15"/>
    <p:sldId id="343" r:id="rId16"/>
    <p:sldId id="344" r:id="rId17"/>
    <p:sldId id="318" r:id="rId18"/>
    <p:sldId id="322" r:id="rId19"/>
    <p:sldId id="345" r:id="rId20"/>
    <p:sldId id="346" r:id="rId21"/>
    <p:sldId id="324" r:id="rId22"/>
    <p:sldId id="319" r:id="rId23"/>
    <p:sldId id="334" r:id="rId24"/>
    <p:sldId id="320" r:id="rId25"/>
    <p:sldId id="309" r:id="rId26"/>
    <p:sldId id="310" r:id="rId27"/>
    <p:sldId id="308" r:id="rId28"/>
    <p:sldId id="296" r:id="rId29"/>
    <p:sldId id="307" r:id="rId30"/>
    <p:sldId id="306" r:id="rId31"/>
    <p:sldId id="335" r:id="rId32"/>
    <p:sldId id="325" r:id="rId33"/>
    <p:sldId id="327" r:id="rId34"/>
    <p:sldId id="301" r:id="rId35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5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71" autoAdjust="0"/>
  </p:normalViewPr>
  <p:slideViewPr>
    <p:cSldViewPr>
      <p:cViewPr>
        <p:scale>
          <a:sx n="70" d="100"/>
          <a:sy n="70" d="100"/>
        </p:scale>
        <p:origin x="-2814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8" y="1537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D4C007-AF04-45CC-A965-73518F3F98A9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66D207A-3BCF-480F-B9BA-6A8B9E8F7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683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E3F985B-7E6B-4997-9056-BDB635B3B08A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67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14C1DF6-8C1A-4CCB-85A7-FEACC5996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381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D650DC9-7085-4E70-B51D-573C978FD2B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B1F30A8-4368-4935-9D8C-1714BEA44189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55CCA50-FA1D-4B4E-8BB0-2A25E2FBC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C05A790-A5BA-4598-B69E-273431AC1B24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77265E4-AFF5-4E67-8326-6F132EFD37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EC3264F-4A7C-4B90-A183-DF45AFC73259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6717C1E-D400-4287-9D5D-AA967D930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D09AB2-6D37-4D6A-B754-39E89F320D9E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15CFE7C-5AEF-415C-833F-764C6E381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2B144FA-6937-4EE8-A57A-08855F6C94BC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41E100C-AECC-4D7F-945D-220C4CF87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4E37E7-2A57-4CCF-B563-0D73E2633592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EC3A97-4135-4E92-9640-20F9DB62B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1BD53D1-5A9F-4E1C-80AC-98AFCC23EF71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A372259-B7B8-466C-A916-A6E3F1AD0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B65165-B3F1-4F28-A132-78C417CEC0CC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03418D4-A680-4B59-A515-1A5D6FCAF7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0B8110-3271-4616-9DA6-DD46467290E8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D4374E-899A-4256-A648-445DB3FF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EC808A8-42E5-403B-BD11-1CD3556708BF}" type="datetimeFigureOut">
              <a:rPr lang="ru-RU"/>
              <a:pPr>
                <a:defRPr/>
              </a:pPr>
              <a:t>12.05.2025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FA7FE74-E824-4B90-A789-A05F31916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76225" y="5570538"/>
            <a:ext cx="8640763" cy="10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2" descr="2012 &amp;Mcy;&amp;acy;&amp;jcy; &amp;Scy;&amp;rcy;&amp;iecy;&amp;dcy;&amp;ncy;&amp;yacy;&amp;yacy; &amp;shcy;&amp;kcy;&amp;ocy;&amp;lcy;&amp;acy; 3 &amp;gcy;&amp;ocy;&amp;rcy;&amp;ocy;&amp;dcy;&amp;acy; &amp;Vcy;&amp;ocy;&amp;lcy;&amp;kcy;&amp;ocy;&amp;vcy;&amp;ycy;&amp;scy;&amp;kcy;&amp;acy;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27963" y="5372100"/>
            <a:ext cx="134461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25400" y="5373688"/>
            <a:ext cx="14859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&amp;Kcy;&amp;Lcy;&amp;Icy;&amp;Pcy;&amp;Acy;&amp;Rcy;&amp;Tcy; &amp;Bcy;&amp;Acy;&amp;Ncy;&amp;Tcy;&amp;Ycy;/&amp;Lcy;&amp;IEcy;&amp;Ncy;&amp;Tcy;&amp;Ycy; - &amp;Kcy;&amp;lcy;&amp;icy;&amp;pcy;&amp;acy;&amp;rcy;&amp;tcy;/&amp;Kcy;&amp;acy;&amp;rcy;&amp;tcy;&amp;icy;&amp;ncy;&amp;ycy;/&amp;Fcy;&amp;ocy;&amp;tcy;&amp;ocy;&amp;ncy;&amp;acy;&amp;tcy;&amp;yucy;&amp;rcy;&amp;mcy;&amp;ocy;&amp;rcy;&amp;tcy;&amp;ycy; - &amp;Ocy;&amp;tcy;&amp;kcy;&amp;rcy;&amp;ycy;&amp;tcy;&amp;kcy;&amp;icy; &amp;icy; &amp;Dcy;&amp;icy;&amp;zcy;&amp;acy;&amp;jcy;&amp;ncy; &amp;ocy;&amp;tcy; &amp;Icy;&amp;scy;&amp;kcy;&amp;acy;&amp;tcy;&amp;iecy;&amp;lcy;&amp;softcy;&amp;ncy;&amp;icy;&amp;tscy;&amp;ycy; Ailona"/>
          <p:cNvPicPr>
            <a:picLocks noChangeAspect="1" noChangeArrowheads="1"/>
          </p:cNvPicPr>
          <p:nvPr userDrawn="1"/>
        </p:nvPicPr>
        <p:blipFill>
          <a:blip r:embed="rId16" cstate="print">
            <a:duotone>
              <a:prstClr val="black"/>
              <a:schemeClr val="accent6">
                <a:tint val="45000"/>
                <a:satMod val="400000"/>
              </a:schemeClr>
            </a:duotone>
            <a:extLst/>
          </a:blip>
          <a:srcRect/>
          <a:stretch>
            <a:fillRect/>
          </a:stretch>
        </p:blipFill>
        <p:spPr bwMode="auto">
          <a:xfrm>
            <a:off x="179512" y="188640"/>
            <a:ext cx="1967173" cy="1916832"/>
          </a:xfrm>
          <a:prstGeom prst="rect">
            <a:avLst/>
          </a:prstGeom>
          <a:noFill/>
          <a:extLst/>
        </p:spPr>
      </p:pic>
      <p:pic>
        <p:nvPicPr>
          <p:cNvPr id="1030" name="Picture 13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02463" y="190500"/>
            <a:ext cx="196056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 userDrawn="1"/>
        </p:nvSpPr>
        <p:spPr>
          <a:xfrm>
            <a:off x="717550" y="836613"/>
            <a:ext cx="7783513" cy="5784850"/>
          </a:xfrm>
          <a:prstGeom prst="roundRect">
            <a:avLst>
              <a:gd name="adj" fmla="val 14427"/>
            </a:avLst>
          </a:prstGeom>
          <a:solidFill>
            <a:schemeClr val="tx2">
              <a:lumMod val="20000"/>
              <a:lumOff val="8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59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zakon.rada.gov.ua/laws/show/z0564-18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1950" y="1700808"/>
            <a:ext cx="84978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Організоване закінчення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2024/2025 </a:t>
            </a:r>
            <a: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навчального року </a:t>
            </a:r>
            <a:br>
              <a:rPr lang="uk-UA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Оцінювання учнів, що поєднують навчання в ЗО країни перебування та ЗО України </a:t>
            </a:r>
            <a:endParaRPr lang="ru-RU" sz="28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Особливості оцінювання</a:t>
            </a:r>
          </a:p>
          <a:p>
            <a:pPr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Рекомендовано оцінювання предметів, які вивчаються в закордонній школі і відповідають предметам освітньої програми закладу освіти, здійснювати на підставі результатів, отриманих у закордонній школі.</a:t>
            </a:r>
          </a:p>
          <a:p>
            <a:pPr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Переведення оцінок,отриманих у закордонній школі, у 12-бальну систему у межах автономії заклад освіти здійснює самостійно.</a:t>
            </a:r>
          </a:p>
          <a:p>
            <a:pPr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предмети, які не вивчалися в ЗО перебування (українська мова та література, історія України, географія України захист України, правознавство), оцінюються в ЗО України з використанням технологій дистанційного навчання.</a:t>
            </a:r>
          </a:p>
          <a:p>
            <a:pPr>
              <a:buFontTx/>
              <a:buChar char="-"/>
            </a:pP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Річне оцінювання може бути проведено перед початком навчального року, зокрема  з використанням технологій дистанційного навчання і засобів зв'язку.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Терміни </a:t>
            </a:r>
            <a:r>
              <a:rPr lang="uk-UA" alt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семестрового</a:t>
            </a:r>
            <a:r>
              <a:rPr lang="uk-UA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uk-UA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  річного оцінювання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/>
          <a:lstStyle/>
          <a:p>
            <a:pPr marL="4572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Виставлення  балів семестрового та річного оцінювання учням</a:t>
            </a:r>
          </a:p>
          <a:p>
            <a:pPr marL="4572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3 (2) - 4-х класів: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пізніше ніж за 5 днів </a:t>
            </a: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закінчення навчального року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5 – 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11-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класів</a:t>
            </a:r>
            <a:r>
              <a:rPr lang="uk-UA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раніше ніж через 3 дні </a:t>
            </a: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після виставлення семестрових </a:t>
            </a: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 з урахуванням часу </a:t>
            </a:r>
          </a:p>
          <a:p>
            <a:pPr marL="45720" indent="0" algn="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вирішення спірних питань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19135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066130"/>
          </a:xfrm>
        </p:spPr>
        <p:txBody>
          <a:bodyPr/>
          <a:lstStyle/>
          <a:p>
            <a:r>
              <a:rPr lang="uk-UA" sz="3200" b="1" dirty="0" smtClean="0">
                <a:solidFill>
                  <a:srgbClr val="2B259B"/>
                </a:solidFill>
              </a:rPr>
              <a:t>Наказ МОН № 762 від 14.07.2015 п. 7(зі змінами)</a:t>
            </a:r>
            <a:endParaRPr lang="ru-RU" sz="3200" b="1" dirty="0">
              <a:solidFill>
                <a:srgbClr val="2B259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784976" cy="5217443"/>
          </a:xfrm>
        </p:spPr>
        <p:txBody>
          <a:bodyPr/>
          <a:lstStyle/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Учні, які не мають результатів річного оцінювання у зв'язку із невідвідуванням закладу освіти </a:t>
            </a:r>
            <a:r>
              <a:rPr lang="uk-U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більше шести останніх місяців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навчального року поспіль та за умови відсутності будь-яких відомостей щодо місця проживання чи місцеперебування учнів або їхніх батьків, інших законних представників, визнаються такими, що вибули із ЗЗСО.</a:t>
            </a:r>
          </a:p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Рішення про визнання учнів з числа сиріт та позбавлених батьківського піклування такими, що вибули із закладу загальної середньої освіти, може бути прийняте за умови його погодження відповідною службою у справах дітей.</a:t>
            </a:r>
          </a:p>
          <a:p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Такі учні на наступний рік навчання </a:t>
            </a:r>
            <a:r>
              <a:rPr lang="uk-U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переводяться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згідно з рішенням педагогічної ради ЗЗСО, що оформлюється відповідним наказом керівника ЗЗСО. Особова справа та результати оцінювання  попередніх років учнів, </a:t>
            </a:r>
            <a:r>
              <a:rPr lang="uk-UA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яких було визнано такими, що вибули із ЗЗСО</a:t>
            </a:r>
            <a:r>
              <a:rPr lang="uk-UA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200" dirty="0" smtClean="0">
                <a:latin typeface="Times New Roman" pitchFamily="18" charset="0"/>
                <a:cs typeface="Times New Roman" pitchFamily="18" charset="0"/>
              </a:rPr>
              <a:t>зберігаються у закладі освіти відповідно до законодавства.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9935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Зверніть увагу!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24744"/>
            <a:ext cx="8640960" cy="5001419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умови відсутності будь-яких відомостей щодо місця проживання чи місцеперебування учнів з числа  осіб з неконтрольованих територій,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територій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населених пунктів на лінії зіткнення,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деокупованих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територій, осіб, які вимушено опинилися за межами України, МОН рекомендує утриматися від їх відрахування із закладу освіти і зберігати їхні особові справи та результати оцінювання попередніх років у закладі освіти (наказ МОН від 15.05.2023 № 563)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994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uk-UA" sz="3200" b="1" dirty="0" smtClean="0"/>
              <a:t>Нагородження учнів</a:t>
            </a:r>
            <a:br>
              <a:rPr lang="uk-UA" sz="3200" b="1" dirty="0" smtClean="0"/>
            </a:br>
            <a:r>
              <a:rPr lang="uk-UA" sz="3200" dirty="0" smtClean="0"/>
              <a:t>наказ МОН від 11.12.2000 № 579</a:t>
            </a:r>
            <a:endParaRPr lang="uk-UA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r>
              <a:rPr lang="uk-UA" sz="2400" dirty="0" smtClean="0"/>
              <a:t>Похвальним </a:t>
            </a:r>
            <a:r>
              <a:rPr lang="uk-UA" sz="2400" dirty="0"/>
              <a:t>л</a:t>
            </a:r>
            <a:r>
              <a:rPr lang="uk-UA" sz="2400" dirty="0" smtClean="0"/>
              <a:t>истом «За високі досягнення у навчанні» нагороджуються  учні 2-8-х та 10(11)-х класів ЗЗСО усіх типів і форм, які мають високі досягнення (10-12 балів) з усіх предметів за відповідний навчальний рік;</a:t>
            </a:r>
          </a:p>
          <a:p>
            <a:r>
              <a:rPr lang="uk-UA" sz="2400" dirty="0" smtClean="0"/>
              <a:t>Похвальною грамотою «За особливі досягнення у вивченні окремих предметів» нагороджуються випускники ЗЗСО, які досягли особливих успіхів у вивченні одного чи декількох предметів (не менше  як 12 балів).</a:t>
            </a:r>
          </a:p>
          <a:p>
            <a:r>
              <a:rPr lang="uk-UA" sz="2400" dirty="0" smtClean="0"/>
              <a:t>Похвальними листами та Похвальними грамотами можуть нагороджуватися учні, які навчаються за індивідуальною формою навчання</a:t>
            </a:r>
          </a:p>
          <a:p>
            <a:pPr marL="0" indent="0">
              <a:buNone/>
            </a:pPr>
            <a:r>
              <a:rPr lang="uk-UA" sz="2400" dirty="0" smtClean="0"/>
              <a:t>   (</a:t>
            </a:r>
            <a:r>
              <a:rPr lang="uk-UA" sz="2400" b="1" dirty="0" smtClean="0">
                <a:solidFill>
                  <a:srgbClr val="FF0000"/>
                </a:solidFill>
              </a:rPr>
              <a:t>рішення про заохочення  учня приймає педагогічна рада</a:t>
            </a:r>
            <a:r>
              <a:rPr lang="uk-UA" sz="2400" dirty="0" smtClean="0"/>
              <a:t>)</a:t>
            </a:r>
          </a:p>
          <a:p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841364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Наказ МОН від 20.12.2024 № 1771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b="1" dirty="0" smtClean="0"/>
              <a:t>Нагородження золотою та срібною медаллю скасовано</a:t>
            </a:r>
          </a:p>
          <a:p>
            <a:r>
              <a:rPr lang="uk-UA" b="1" dirty="0" smtClean="0"/>
              <a:t>Положення про золоту медаль «За високі досягнення у навчанні»  та срібну медаль «За досягнення у навчанні» втратило чинність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363823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dirty="0" smtClean="0"/>
              <a:t>Нагородження учнів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uk-UA" dirty="0" smtClean="0"/>
              <a:t>Види та форми заохочення і відзначення учнів у закладі освіти визначають установчі документи  закладу освіти та/або положення  про заохочення і відзначення учнів, що затверджується педагогічною радою закладу освіти (стаття 16 Закону України «Про повну загальну середню освіту»)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78416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8"/>
            <a:ext cx="9144000" cy="1356196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Переведення учнів на наступний рік навчання</a:t>
            </a:r>
            <a: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2" name="Объект 2"/>
          <p:cNvSpPr>
            <a:spLocks noGrp="1"/>
          </p:cNvSpPr>
          <p:nvPr>
            <p:ph sz="quarter" idx="4294967295"/>
          </p:nvPr>
        </p:nvSpPr>
        <p:spPr bwMode="auto">
          <a:xfrm>
            <a:off x="360363" y="2133600"/>
            <a:ext cx="8589962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uk-UA" alt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Переведення учнів на наступний  рік навчання здійснюється  на  підставі  результатів  підсумкового (семестрового та річного) оцінювання  </a:t>
            </a:r>
            <a:r>
              <a:rPr lang="uk-UA" alt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та  ДПА  (для випускників  початкової  та  основної  шкіл)  </a:t>
            </a: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згідно  з рішенням  педагогічної  ради ЗЗСО,  що  упродовж  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5-ти робочих днів  </a:t>
            </a: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з  дати  прийняття  оприлюднюється  на офіційному  </a:t>
            </a:r>
            <a:r>
              <a:rPr lang="uk-UA" alt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веб-сайті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ЗНЗ   </a:t>
            </a:r>
            <a:r>
              <a:rPr lang="uk-UA" altLang="ru-RU" sz="2800" b="1" dirty="0" smtClean="0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uk-UA" alt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місцевого  органу  управління  освітою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uk-UA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r>
              <a:rPr lang="uk-UA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uk-UA" alt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(наказ МОНУ від 14.07.2015 № 762 (зі змінами)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80000"/>
              </a:lnSpc>
              <a:buFont typeface="Arial" charset="0"/>
              <a:buNone/>
            </a:pPr>
            <a:endParaRPr lang="uk-UA" altLang="ru-RU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Переведення учнів 9-х класів</a:t>
            </a:r>
            <a:b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(наказ МОН  від 15.04.2025 № 570)</a:t>
            </a:r>
            <a:endParaRPr lang="ru-RU" sz="28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Учні 9-х класів, які завершили здобуття базової середньої освіти, переводяться з використанням АІКОМ або </a:t>
            </a:r>
            <a:r>
              <a:rPr lang="uk-UA" sz="2400" dirty="0" err="1" smtClean="0">
                <a:latin typeface="Times New Roman" pitchFamily="18" charset="0"/>
                <a:cs typeface="Times New Roman" pitchFamily="18" charset="0"/>
              </a:rPr>
              <a:t>онлайн-сервісу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на наступний рік навчання до 10 класу цього самого ЗЗСО, отримують свідоцтво про базову середню освіту, а учні, які за результатами річного оцінювання з усіх предметів, що вони </a:t>
            </a:r>
            <a:r>
              <a:rPr lang="uk-UA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вивчали на рівні базової середньої освіти, та ДПА,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мають результати навчання високого (10, 11, 12 балів) рівня, - свідоцтво про базову середню освіту з відзнакою.</a:t>
            </a:r>
          </a:p>
          <a:p>
            <a:endParaRPr lang="uk-UA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9 клас (І-ІІ ступеня) рішення педагогічної ради про вручення документів про освіту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Наказ МОН від 23.04.2025 № 614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uk-UA" sz="2800" dirty="0" smtClean="0"/>
              <a:t>Учні 11 (12)-х класів, які завершили здобуття повної середньої освіти (незалежно від форми здобуття) та випускаються із закладу загальної середньої освіти, отримують свідоцтво про повну загальну середню освіту, а учні, які за результатами річного оцінювання з усіх предметів, що вони вивчали на рівні профільної середньої освіти та ДПА (у разі її проведення), мають результати навчання високого рівня, отримують свідоцтво про повну загальну середню освіту з відзнакою.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213802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8888" y="476250"/>
            <a:ext cx="74168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altLang="ru-RU" sz="3600" dirty="0">
                <a:solidFill>
                  <a:srgbClr val="2B25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Нормативно-правове забезпечення</a:t>
            </a:r>
            <a:r>
              <a:rPr lang="uk-UA" altLang="ru-RU" sz="36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latin typeface="+mn-lt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95288" y="1412875"/>
            <a:ext cx="8607425" cy="5257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735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Закон </a:t>
            </a:r>
            <a:r>
              <a:rPr lang="uk-UA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 «Про освіту</a:t>
            </a:r>
            <a:r>
              <a:rPr lang="uk-UA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uk-UA" alt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38735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uk-UA" alt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України «Про повну загальну середню освіту»;</a:t>
            </a:r>
            <a:endParaRPr lang="uk-UA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450" indent="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Порядок переведення учнів (вихованців) загальноосвітнього навчального закладу до наступного класу, затвердженого наказом Міністерства освіти і науки України від 14.07.2015   № 762, зареєстрованого в Міністерстві юстиції України 30.07.2015  за  № 924/27369</a:t>
            </a:r>
          </a:p>
          <a:p>
            <a:pPr marL="44450" indent="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Наказ МОН від 15.04.2025 № 570 «Про внесення змін до Порядку переведення учнів закладу загальної середньої освіти на наступний рік навчання», </a:t>
            </a:r>
            <a:r>
              <a:rPr lang="uk-UA" altLang="ru-RU" sz="2400" b="1" dirty="0">
                <a:latin typeface="Times New Roman" pitchFamily="18" charset="0"/>
                <a:cs typeface="Times New Roman" pitchFamily="18" charset="0"/>
              </a:rPr>
              <a:t>зареєстрованого в Міністерстві юстиції України 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18.04.2025  </a:t>
            </a:r>
            <a:r>
              <a:rPr lang="uk-UA" altLang="ru-RU" sz="2400" b="1" dirty="0">
                <a:latin typeface="Times New Roman" pitchFamily="18" charset="0"/>
                <a:cs typeface="Times New Roman" pitchFamily="18" charset="0"/>
              </a:rPr>
              <a:t>за  № 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601/44007</a:t>
            </a:r>
            <a:endParaRPr lang="uk-UA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44450" indent="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Наказ МОН від 23.04.2025 № 614 «Про внесення зміни до наказу Міністерства освіти і науки України від 15 квітня 2025 року № 570</a:t>
            </a:r>
            <a:r>
              <a:rPr lang="uk-UA" altLang="ru-RU" sz="2400" b="1" dirty="0">
                <a:latin typeface="Times New Roman" pitchFamily="18" charset="0"/>
                <a:cs typeface="Times New Roman" pitchFamily="18" charset="0"/>
              </a:rPr>
              <a:t>, зареєстрованого в Міністерстві юстиції України 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24.04.2025  </a:t>
            </a:r>
            <a:r>
              <a:rPr lang="uk-UA" altLang="ru-RU" sz="2400" b="1" dirty="0">
                <a:latin typeface="Times New Roman" pitchFamily="18" charset="0"/>
                <a:cs typeface="Times New Roman" pitchFamily="18" charset="0"/>
              </a:rPr>
              <a:t>за  № 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616/44022</a:t>
            </a:r>
            <a:endParaRPr lang="uk-UA" alt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44450" indent="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endParaRPr lang="uk-UA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4450" indent="0" fontAlgn="auto">
              <a:lnSpc>
                <a:spcPct val="80000"/>
              </a:lnSpc>
              <a:spcAft>
                <a:spcPts val="0"/>
              </a:spcAft>
              <a:buFontTx/>
              <a:buChar char="-"/>
              <a:defRPr/>
            </a:pPr>
            <a:endParaRPr lang="uk-UA" alt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Наказ МОН від 15.04.2025 № 570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Підвищення результатів семестрового оцінювання шляхом коригування </a:t>
            </a:r>
            <a:r>
              <a:rPr lang="uk-UA" b="1" dirty="0" smtClean="0">
                <a:solidFill>
                  <a:srgbClr val="FF0000"/>
                </a:solidFill>
              </a:rPr>
              <a:t>не дає підстав</a:t>
            </a:r>
            <a:r>
              <a:rPr lang="uk-UA" dirty="0" smtClean="0"/>
              <a:t> для вручення випускникам 9 та 11 (12) класів свідоцтв про здобуття освіти з відзнакою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74726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Наказ МОН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16.04.2018 № 367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Відрахування</a:t>
            </a:r>
            <a:r>
              <a:rPr lang="ru-RU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учнів</a:t>
            </a:r>
            <a:r>
              <a:rPr lang="ru-RU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sz="28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785395"/>
          </a:xfrm>
        </p:spPr>
        <p:txBody>
          <a:bodyPr/>
          <a:lstStyle/>
          <a:p>
            <a:pPr algn="ctr">
              <a:buNone/>
            </a:pP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відраховуються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здобули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середню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отримали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відповідний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документ про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зараховані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здобуття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повної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переводяться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закладу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 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розділу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ІІІ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Порядку;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1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Упродовж одного робочого дня з дня отримання відповідних документів керівник закладу зобов'язаний видати наказ про відрахування учня для переведення до іншого закладу освіти та видати  особову справу учня)</a:t>
            </a:r>
            <a:endParaRPr lang="ru-RU" sz="18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вибувають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постійне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межі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язку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смертю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зв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язку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ліквідаціює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, реорганізацією, </a:t>
            </a:r>
            <a:r>
              <a:rPr lang="uk-UA" sz="2000" dirty="0" err="1" smtClean="0">
                <a:latin typeface="Times New Roman" pitchFamily="18" charset="0"/>
                <a:cs typeface="Times New Roman" pitchFamily="18" charset="0"/>
              </a:rPr>
              <a:t>перепроффілюванням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 (зміною) типу, зупиненням діяльності закладів освіти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uk-UA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Відрахування із зазначених підстав здійснюється керівником закладу з використанням засобів АІКОМ або </a:t>
            </a:r>
            <a:r>
              <a:rPr lang="uk-UA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онлайн-сервісу</a:t>
            </a:r>
            <a:r>
              <a:rPr lang="uk-UA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Зарахування до закладу</a:t>
            </a:r>
            <a:endParaRPr lang="ru-RU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Здійснюється відповідно до Порядку зарахування, відрахування та переведення учнів до державних та комунальних закладів освіти для здобуття повної загальної середньої освіти (наказ МОН від 16.04.2018 № 367).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 умовах правового режиму воєнного стану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без дотримання терміну 31 травня </a:t>
            </a:r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(до 1 класу)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Зарахування до закладу освіти</a:t>
            </a:r>
            <a:b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(Наказ МОН від 15.05.2023 № 563)</a:t>
            </a:r>
            <a:endParaRPr lang="ru-RU" sz="32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При визначенні класу рекомендовано зараховувати результати попереднього навчання на підставі інформаційної довідки, яка підтверджує навчання в країні перебування;</a:t>
            </a: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У разі завершення здобуття базової або повної загальної середньої освіти в закладах освіти інших держав і отримання відповідних документів застосовується процедура визнання документів про освіту, яка здійснюється в установленому законодавством України порядку</a:t>
            </a:r>
          </a:p>
          <a:p>
            <a:pPr>
              <a:buNone/>
            </a:pPr>
            <a:r>
              <a:rPr lang="uk-UA" sz="2800" dirty="0" smtClean="0"/>
              <a:t>              </a:t>
            </a:r>
            <a:r>
              <a:rPr lang="en-US" sz="2800" dirty="0" smtClean="0"/>
              <a:t>               </a:t>
            </a:r>
            <a:r>
              <a:rPr lang="uk-UA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https</a:t>
            </a:r>
            <a:r>
              <a:rPr lang="uk-UA" sz="2800" dirty="0" smtClean="0">
                <a:solidFill>
                  <a:srgbClr val="FF0000"/>
                </a:solidFill>
              </a:rPr>
              <a:t>:</a:t>
            </a:r>
            <a:r>
              <a:rPr lang="en-US" sz="2800" dirty="0" smtClean="0">
                <a:solidFill>
                  <a:srgbClr val="FF0000"/>
                </a:solidFill>
              </a:rPr>
              <a:t>//naric.in.ua/</a:t>
            </a:r>
            <a:endParaRPr lang="uk-UA" sz="28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Зарахування учнів до 1 класу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Постанови Головного державного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санітарного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лікаря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України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допускати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прийом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школи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дітей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молодше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5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років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8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місяців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з 1 вересня 2025 року кількість учнів у 1 класі становить 24 учні.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18487" cy="796925"/>
          </a:xfrm>
        </p:spPr>
        <p:txBody>
          <a:bodyPr/>
          <a:lstStyle/>
          <a:p>
            <a:pPr eaLnBrk="1" hangingPunct="1"/>
            <a:r>
              <a:rPr lang="uk-UA" sz="4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Наказ відділу освіти, культури, молоді та спорту</a:t>
            </a:r>
            <a:br>
              <a:rPr lang="uk-UA" sz="4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від 05.05.2025 № 49</a:t>
            </a:r>
            <a:endParaRPr lang="ru-RU" sz="4000" b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2" name="Rectangle 3"/>
          <p:cNvSpPr>
            <a:spLocks noGrp="1"/>
          </p:cNvSpPr>
          <p:nvPr>
            <p:ph type="body"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dirty="0" smtClean="0"/>
              <a:t>	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 облік, оформлення та видачу документів про освіту випускникам закладів загальної середньої освіти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Сахновщинської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селищної ради, нагород за високі досягнення у навчанні у 2024/2025 навчальному році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”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>
              <a:latin typeface="Arial Unicode MS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>
          <a:xfrm>
            <a:off x="251520" y="549275"/>
            <a:ext cx="8435280" cy="868363"/>
          </a:xfrm>
        </p:spPr>
        <p:txBody>
          <a:bodyPr/>
          <a:lstStyle/>
          <a:p>
            <a:pPr eaLnBrk="1" hangingPunct="1"/>
            <a:r>
              <a:rPr lang="uk-UA" sz="24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ПЕРСОНАЛЬНА ВІДПОВІДАЛЬНІСТЬ КЕРІВНИКІВ ЗАГАЛЬНООСВІТНІХ НАВЧАЛЬНИХ ЗАКЛАДІВ</a:t>
            </a:r>
            <a:endParaRPr lang="ru-RU" sz="2400" b="1" dirty="0" smtClean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0" name="Rectangle 3"/>
          <p:cNvSpPr>
            <a:spLocks noGrp="1"/>
          </p:cNvSpPr>
          <p:nvPr>
            <p:ph type="body" idx="1"/>
          </p:nvPr>
        </p:nvSpPr>
        <p:spPr>
          <a:xfrm>
            <a:off x="539750" y="1557338"/>
            <a:ext cx="8147050" cy="4568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 облік і видачу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свідоцтв про базову загальну середню освіту, свідоцтв про базову загальну середню освіту з відзнакою, свідоцтв про повну загальну середню освіту,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свідоцтв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 відзнакою про </a:t>
            </a:r>
            <a:r>
              <a:rPr lang="uk-UA" sz="2400" dirty="0">
                <a:latin typeface="Times New Roman" pitchFamily="18" charset="0"/>
                <a:cs typeface="Times New Roman" pitchFamily="18" charset="0"/>
              </a:rPr>
              <a:t>повну загальну середню освіту, додатків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до документів про освіту, Похвальних грамот «За особливі досягнення у вивченні окремих предметів», Похвальних листів «За високі досягнення у навчанні».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uk-UA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за оформлення додатків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до свідоцтв про повну загальну середню освіту та додатків до свідоцтв про базову загальну середню освіту.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3200" b="1" u="sng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додаток  до  свідоцтва</a:t>
            </a:r>
            <a:r>
              <a:rPr lang="uk-UA" altLang="ru-RU" sz="3200" b="1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про базову загальну середню освіту заносяться:</a:t>
            </a:r>
            <a:endParaRPr lang="ru-RU" sz="3200" b="1" dirty="0" smtClean="0">
              <a:solidFill>
                <a:srgbClr val="2B259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altLang="ru-RU" sz="2800" b="1" dirty="0" smtClean="0"/>
              <a:t>  </a:t>
            </a:r>
            <a:r>
              <a:rPr lang="uk-UA" altLang="ru-RU" sz="2400" b="1" dirty="0" smtClean="0"/>
              <a:t>-  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усі предмети інваріантної та варіативної частини робочого навчального плану основної школи;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uk-UA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 - бали за державну підсумкову атестацію – позначка </a:t>
            </a:r>
            <a:r>
              <a:rPr lang="uk-UA" altLang="ru-RU" sz="2400" b="1" dirty="0" err="1" smtClean="0">
                <a:latin typeface="Times New Roman" pitchFamily="18" charset="0"/>
                <a:cs typeface="Times New Roman" pitchFamily="18" charset="0"/>
              </a:rPr>
              <a:t>“звільнений</a:t>
            </a: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(а)”;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uk-UA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uk-UA" altLang="ru-RU" sz="2400" b="1" dirty="0" smtClean="0">
                <a:latin typeface="Times New Roman" pitchFamily="18" charset="0"/>
                <a:cs typeface="Times New Roman" pitchFamily="18" charset="0"/>
              </a:rPr>
              <a:t>  - середній бал документа про базову загальну середню освіту (середнє арифметичне річних оцінок з усіх предметів, виставлених у додатку до документа, та оцінок, отриманих за державну підсумкову атестацію) – </a:t>
            </a:r>
            <a:r>
              <a:rPr lang="uk-UA" altLang="ru-RU" sz="2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лист МОНУ від 28.04.2012 № 1/9-326</a:t>
            </a:r>
            <a:endParaRPr lang="ru-RU" altLang="ru-RU" sz="2400" b="1" dirty="0" smtClean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800" dirty="0" smtClean="0">
              <a:solidFill>
                <a:srgbClr val="FF3399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41288"/>
            <a:ext cx="8280400" cy="1511300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3200" b="1" u="sng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додаток  до  свідоцтва</a:t>
            </a:r>
            <a:r>
              <a:rPr lang="uk-UA" altLang="ru-RU" sz="3200" b="1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про </a:t>
            </a:r>
            <a:r>
              <a:rPr lang="uk-UA" alt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базову загальну середню освіту заносяться: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Объект 2"/>
          <p:cNvSpPr>
            <a:spLocks noGrp="1"/>
          </p:cNvSpPr>
          <p:nvPr>
            <p:ph sz="quarter" idx="4294967295"/>
          </p:nvPr>
        </p:nvSpPr>
        <p:spPr>
          <a:xfrm>
            <a:off x="179388" y="1722438"/>
            <a:ext cx="8964612" cy="511333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 </a:t>
            </a:r>
            <a:r>
              <a:rPr lang="uk-UA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бал документа про базову загальну середню освіту розраховується як середнє арифметичне річних оцінок з усіх предметів, виставлених у додатку до документа, та оцінок, отриманих за державну підсумкову атестацію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Округлення 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 до десятих частин </a:t>
            </a:r>
            <a:r>
              <a:rPr lang="uk-UA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бала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uk-UA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12-бальною </a:t>
            </a:r>
            <a:r>
              <a:rPr lang="uk-UA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шкалою)</a:t>
            </a: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uk-UA" altLang="ru-RU" sz="28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*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таким чином: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виставлено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оцінки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становить 20; сума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балів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дорівнює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191;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середній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бал 191 : 20 = 9,55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9,6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зроблено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запис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звільнений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(а)", у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кількість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предметів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якими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здійснюється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враховуються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10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Відповідно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листа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освіти і науки,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молоді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спорту </a:t>
            </a:r>
            <a:r>
              <a:rPr lang="ru-RU" sz="2400" dirty="0" err="1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України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err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28.04.2012 </a:t>
            </a:r>
            <a:r>
              <a:rPr lang="ru-RU" sz="24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1/9-326)</a:t>
            </a:r>
            <a:endParaRPr lang="uk-UA" altLang="ru-RU" sz="2400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fontAlgn="auto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altLang="ru-RU" sz="2800" dirty="0" smtClean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 flipV="1">
            <a:off x="2051050" y="4868863"/>
            <a:ext cx="288925" cy="1444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 eaLnBrk="1" hangingPunct="1">
              <a:defRPr/>
            </a:pPr>
            <a:r>
              <a:rPr lang="uk-UA" altLang="ru-RU" sz="3200" b="1" u="sng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додатки до свідоцтва </a:t>
            </a:r>
            <a:r>
              <a:rPr lang="uk-UA" altLang="ru-RU" sz="3200" b="1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 повну загальну середню освіту заносяться:</a:t>
            </a:r>
            <a:endParaRPr lang="ru-RU" sz="3200" b="1" dirty="0" smtClean="0">
              <a:solidFill>
                <a:srgbClr val="2B259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uk-UA" altLang="ru-RU" sz="2000" b="1" dirty="0" smtClean="0"/>
              <a:t>  </a:t>
            </a:r>
            <a:r>
              <a:rPr lang="uk-UA" altLang="ru-RU" sz="2000" b="1" dirty="0" smtClean="0">
                <a:latin typeface="Times New Roman" pitchFamily="18" charset="0"/>
                <a:cs typeface="Times New Roman" pitchFamily="18" charset="0"/>
              </a:rPr>
              <a:t>-  усі предмети інваріантної та варіативної складових навчального плану старшої школи</a:t>
            </a:r>
          </a:p>
          <a:p>
            <a:pPr eaLnBrk="1" hangingPunct="1">
              <a:buFont typeface="Arial" charset="0"/>
              <a:buNone/>
            </a:pPr>
            <a:endParaRPr lang="uk-UA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uk-UA" altLang="ru-RU" sz="2000" b="1" dirty="0" smtClean="0">
                <a:latin typeface="Times New Roman" pitchFamily="18" charset="0"/>
                <a:cs typeface="Times New Roman" pitchFamily="18" charset="0"/>
              </a:rPr>
              <a:t>  - бали за державну підсумкову атестацію – позначка </a:t>
            </a:r>
            <a:r>
              <a:rPr lang="uk-UA" altLang="ru-RU" sz="2000" b="1" dirty="0" err="1" smtClean="0">
                <a:latin typeface="Times New Roman" pitchFamily="18" charset="0"/>
                <a:cs typeface="Times New Roman" pitchFamily="18" charset="0"/>
              </a:rPr>
              <a:t>“звільнений</a:t>
            </a:r>
            <a:r>
              <a:rPr lang="uk-UA" altLang="ru-RU" sz="2000" b="1" dirty="0" smtClean="0">
                <a:latin typeface="Times New Roman" pitchFamily="18" charset="0"/>
                <a:cs typeface="Times New Roman" pitchFamily="18" charset="0"/>
              </a:rPr>
              <a:t> (а)”</a:t>
            </a:r>
          </a:p>
          <a:p>
            <a:pPr eaLnBrk="1" hangingPunct="1">
              <a:buFont typeface="Arial" charset="0"/>
              <a:buNone/>
            </a:pPr>
            <a:endParaRPr lang="uk-UA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altLang="ru-RU" sz="2000" b="1" dirty="0" smtClean="0">
                <a:latin typeface="Times New Roman" pitchFamily="18" charset="0"/>
                <a:cs typeface="Times New Roman" pitchFamily="18" charset="0"/>
              </a:rPr>
              <a:t>  - середній бал документа про повну загальну середню освіту   </a:t>
            </a:r>
            <a:r>
              <a:rPr lang="uk-UA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відмінено</a:t>
            </a:r>
            <a:r>
              <a:rPr lang="uk-UA" altLang="ru-RU" sz="2000" b="1" dirty="0" smtClean="0">
                <a:latin typeface="Times New Roman" pitchFamily="18" charset="0"/>
                <a:cs typeface="Times New Roman" pitchFamily="18" charset="0"/>
              </a:rPr>
              <a:t> (Лист МОН  України від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20.06.2018  № 1/9-399 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Щодо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бала документа про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повну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загальну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середню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освіту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»)</a:t>
            </a:r>
            <a:endParaRPr lang="ru-RU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66688"/>
            <a:ext cx="8229600" cy="1390104"/>
          </a:xfrm>
        </p:spPr>
        <p:txBody>
          <a:bodyPr/>
          <a:lstStyle/>
          <a:p>
            <a:pPr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altLang="ru-RU" sz="4000" b="1" dirty="0" smtClean="0">
                <a:solidFill>
                  <a:srgbClr val="2B259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Закон України «Про повну загальну середню освіту»</a:t>
            </a:r>
            <a: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0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39552" y="1556793"/>
            <a:ext cx="8352928" cy="453603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None/>
              <a:defRPr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Розділ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X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ПРИКІНЦЕВІ ТА ПЕРЕХІДНІ ПОЛОЖЕННЯ</a:t>
            </a:r>
          </a:p>
          <a:p>
            <a:pPr marL="0" indent="0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14)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здобувачі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завершують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кожен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повної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загальної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освіти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 2021/2022, 2022/2023, 2023/2024, 2024/2025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навчальних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роках,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звільняються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проходження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державної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підсумкової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атестації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3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85738" indent="-185738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	</a:t>
            </a:r>
            <a:endParaRPr lang="uk-UA" sz="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indent="-185738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uk-UA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uk-UA" sz="2800" b="1" dirty="0" smtClean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9459" name="Picture 4" descr="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5746750"/>
            <a:ext cx="2835275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ТЕРМІНИ ЗВІТІВ</a:t>
            </a:r>
            <a:endParaRPr lang="ru-RU" b="1" dirty="0" smtClean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uk-UA" dirty="0" smtClean="0"/>
              <a:t>-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Звіт про видані документи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uk-UA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26.06.2025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Звіт про невидані документи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uk-UA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26.06.2025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uk-UA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- Акт про повернення на знищення документів разом із невиданими документами   </a:t>
            </a:r>
          </a:p>
          <a:p>
            <a:pPr algn="r" eaLnBrk="1" hangingPunct="1">
              <a:lnSpc>
                <a:spcPct val="90000"/>
              </a:lnSpc>
              <a:buFont typeface="Arial" charset="0"/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</a:t>
            </a:r>
            <a:r>
              <a:rPr lang="uk-UA" sz="2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 26.06.2025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892480" cy="792088"/>
          </a:xfrm>
        </p:spPr>
        <p:txBody>
          <a:bodyPr/>
          <a:lstStyle/>
          <a:p>
            <a:r>
              <a:rPr lang="uk-UA" sz="32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Планування на наступний навчальний рі</a:t>
            </a:r>
            <a:r>
              <a:rPr lang="uk-UA" sz="3200" b="1" dirty="0" smtClean="0">
                <a:solidFill>
                  <a:srgbClr val="2B259B"/>
                </a:solidFill>
              </a:rPr>
              <a:t>к</a:t>
            </a:r>
            <a:endParaRPr lang="ru-RU" sz="3200" dirty="0">
              <a:solidFill>
                <a:srgbClr val="2B259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Наказ від 20.12.1993 № 455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Типові правила внутрішнього трудового розпорядку для працівників навчально-виховних закладів системи Міністерства освіти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України”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endParaRPr lang="uk-UA" sz="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20. Власник або уповноважений ним орган (керівник) закладу освіти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зобовязаний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доводити до відома педагогічних працівників у кінці навчального року (до надання відпустки) педагогічне навантаження в наступному навчальному році.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Освітня програма</a:t>
            </a:r>
            <a:endParaRPr lang="ru-RU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ПЕДАГОГІЧНА РАДА: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Оцінює  результативність виконання освітньої програми за поточний навчальний рік (червень або серпень)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схвалює освітню програму на наступний навчальний рік (червень або серпень)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Закон України </a:t>
            </a:r>
            <a:r>
              <a:rPr lang="uk-UA" sz="32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“Про</a:t>
            </a:r>
            <a:r>
              <a:rPr lang="uk-UA" sz="32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 повну загальну середню </a:t>
            </a:r>
            <a:r>
              <a:rPr lang="uk-UA" sz="3200" b="1" dirty="0" err="1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освіту”</a:t>
            </a:r>
            <a:endParaRPr lang="ru-RU" sz="32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ctr"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Стаття 11. п. 2.  Освітня програма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Типова освітня програма має містити: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Вимоги до осіб, які можуть розпочати навчання за освітньою програмою;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Загальний обсяг навчального навантаження на відповідному рівні повної загальної середньої освіти  (в годинах), його розподіл між освітніми галузями за роками навчання;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Перелік варіантів типових навчальних планів та модельних навчальних програм;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Рекомендовані форми організації освітнього процесу;</a:t>
            </a:r>
          </a:p>
          <a:p>
            <a:pPr>
              <a:buFontTx/>
              <a:buChar char="-"/>
            </a:pP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Опис інструментарію оцінювання.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81300"/>
            <a:ext cx="8229600" cy="1368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r>
              <a:rPr 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Оцінювання результатів навчання</a:t>
            </a:r>
            <a:endParaRPr lang="ru-RU" sz="40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Семестрове оцінювання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Річне оцінювання</a:t>
            </a:r>
          </a:p>
          <a:p>
            <a:pPr algn="ctr">
              <a:buNone/>
            </a:pP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НАКАЗИ МОН:</a:t>
            </a:r>
          </a:p>
          <a:p>
            <a:pPr algn="ctr">
              <a:buNone/>
            </a:pPr>
            <a:r>
              <a:rPr lang="uk-UA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(методичні рекомендації щодо проведення оцінювання)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 08.09.2020 № 1115;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 13.07.2021 № 813;</a:t>
            </a:r>
          </a:p>
          <a:p>
            <a:pPr>
              <a:buFontTx/>
              <a:buChar char="-"/>
            </a:pPr>
            <a:r>
              <a:rPr lang="uk-UA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Від 02.08.2024 № 1093;</a:t>
            </a:r>
          </a:p>
          <a:p>
            <a:pPr>
              <a:buFontTx/>
              <a:buChar char="-"/>
            </a:pP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Від 21.08.2013 № 1222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НАКАЗ</a:t>
            </a: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Міністерства освіти і науки України</a:t>
            </a:r>
            <a:br>
              <a:rPr lang="uk-UA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від  15.05.2023  № 563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Про затвердження методичних рекомендацій щодо окремих питань здобуття освіти в закладах загальної середньої освіти в умовах воєнного стану в Україні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Семестрове оцінювання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Семестрове оцінювання залежно від ситуації, можна проводити  за результатами:</a:t>
            </a:r>
          </a:p>
          <a:p>
            <a:pPr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тематичного, поточного;</a:t>
            </a:r>
          </a:p>
          <a:p>
            <a:pPr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Підсумкового оцінювання за семестр (письмові контрольні, тестування, діагностичні роботи, усна співбесіда тощо);</a:t>
            </a:r>
          </a:p>
          <a:p>
            <a:pPr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Рекомендовано зараховувати всі оцінки, які учень отримав упродовж цього семестру незалежно від форми здобуття освіти.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Річне оцінювання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 основі семестрових або скоригованих семестрових оцінок;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результатами ІІ семестру;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 результатами І семестру, з урахуванням поточного оцінювання в ІІ семестрі (за його наявності)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Коригування оцінок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/>
          <a:lstStyle/>
          <a:p>
            <a:pPr algn="ctr">
              <a:buNone/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І семестрова, і річна оцінки можуть підлягати коригуванню  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Семестрова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(наказ МОН України від 03.06.2008 № 496  Інструкція з ведення класного журналу учнів 5-11 (12)-х класів загальноосвітніх навчальних закладів) </a:t>
            </a:r>
          </a:p>
          <a:p>
            <a:r>
              <a:rPr lang="uk-UA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Річна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(наказ МОН України від 14.07.2015 № 762 Порядок переведення учнів закладу загальної середньої освіти на наступний рік навчання)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000" b="1" dirty="0" smtClean="0">
                <a:solidFill>
                  <a:srgbClr val="2B259B"/>
                </a:solidFill>
                <a:latin typeface="Times New Roman" pitchFamily="18" charset="0"/>
                <a:cs typeface="Times New Roman" pitchFamily="18" charset="0"/>
              </a:rPr>
              <a:t>Наказ МОН від 15.05.2023 № 563</a:t>
            </a:r>
            <a:endParaRPr lang="ru-RU" sz="4000" b="1" dirty="0">
              <a:solidFill>
                <a:srgbClr val="2B259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r>
              <a:rPr lang="uk-UA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(За рішенням педагогічної ради закладу, затвердженого відповідним наказом, семестрове та річне оцінювання учнів 5-8 та 10 класів може здійснюватись не за 12-бальною шкалою, а за двобальною (зараховано/не зараховано))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3256</TotalTime>
  <Words>1862</Words>
  <Application>Microsoft Office PowerPoint</Application>
  <PresentationFormat>Экран (4:3)</PresentationFormat>
  <Paragraphs>159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Презентация PowerPoint</vt:lpstr>
      <vt:lpstr>Закон України «Про повну загальну середню освіту» </vt:lpstr>
      <vt:lpstr>Оцінювання результатів навчання</vt:lpstr>
      <vt:lpstr>НАКАЗ Міністерства освіти і науки України від  15.05.2023  № 563</vt:lpstr>
      <vt:lpstr>Семестрове оцінювання</vt:lpstr>
      <vt:lpstr>Річне оцінювання</vt:lpstr>
      <vt:lpstr>Коригування оцінок</vt:lpstr>
      <vt:lpstr>Наказ МОН від 15.05.2023 № 563</vt:lpstr>
      <vt:lpstr>Оцінювання учнів, що поєднують навчання в ЗО країни перебування та ЗО України </vt:lpstr>
      <vt:lpstr>Терміни семестрового  та  річного оцінювання</vt:lpstr>
      <vt:lpstr>Наказ МОН № 762 від 14.07.2015 п. 7(зі змінами)</vt:lpstr>
      <vt:lpstr>Зверніть увагу!</vt:lpstr>
      <vt:lpstr>Нагородження учнів наказ МОН від 11.12.2000 № 579</vt:lpstr>
      <vt:lpstr>Наказ МОН від 20.12.2024 № 1771</vt:lpstr>
      <vt:lpstr>Нагородження учнів</vt:lpstr>
      <vt:lpstr>Переведення учнів на наступний рік навчання </vt:lpstr>
      <vt:lpstr>Переведення учнів 9-х класів (наказ МОН  від 15.04.2025 № 570)</vt:lpstr>
      <vt:lpstr>Наказ МОН від 23.04.2025 № 614</vt:lpstr>
      <vt:lpstr>Наказ МОН від 15.04.2025 № 570</vt:lpstr>
      <vt:lpstr>Наказ МОН від 16.04.2018 № 367 Відрахування учнів із закладів освіти </vt:lpstr>
      <vt:lpstr>Зарахування до закладу</vt:lpstr>
      <vt:lpstr>Зарахування до закладу освіти (Наказ МОН від 15.05.2023 № 563)</vt:lpstr>
      <vt:lpstr>Зарахування учнів до 1 класу</vt:lpstr>
      <vt:lpstr>Наказ відділу освіти, культури, молоді та спорту  від 05.05.2025 № 49</vt:lpstr>
      <vt:lpstr>ПЕРСОНАЛЬНА ВІДПОВІДАЛЬНІСТЬ КЕРІВНИКІВ ЗАГАЛЬНООСВІТНІХ НАВЧАЛЬНИХ ЗАКЛАДІВ</vt:lpstr>
      <vt:lpstr>У додаток  до  свідоцтва  про базову загальну середню освіту заносяться:</vt:lpstr>
      <vt:lpstr>У додаток  до  свідоцтва  про базову загальну середню освіту заносяться:</vt:lpstr>
      <vt:lpstr>У додатки до свідоцтва про повну загальну середню освіту заносяться:</vt:lpstr>
      <vt:lpstr>ТЕРМІНИ ЗВІТІВ</vt:lpstr>
      <vt:lpstr>Планування на наступний навчальний рік</vt:lpstr>
      <vt:lpstr>Освітня програма</vt:lpstr>
      <vt:lpstr>Закон України “Про повну загальну середню освіту”</vt:lpstr>
      <vt:lpstr>Дякую за увагу!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252</cp:revision>
  <cp:lastPrinted>2017-04-07T10:31:12Z</cp:lastPrinted>
  <dcterms:created xsi:type="dcterms:W3CDTF">2014-08-16T12:18:35Z</dcterms:created>
  <dcterms:modified xsi:type="dcterms:W3CDTF">2025-05-12T11:17:22Z</dcterms:modified>
</cp:coreProperties>
</file>