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06.05.2025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06.05.2025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06.05.2025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06.05.2025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06.05.2025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06.05.2025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06.05.2025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B4C71EC6-210F-42DE-9C53-41977AD35B3D}" type="datetimeFigureOut">
              <a:rPr lang="ru-RU" smtClean="0"/>
              <a:t>06.05.2025</a:t>
            </a:fld>
            <a:endParaRPr lang="ru-RU"/>
          </a:p>
        </p:txBody>
      </p:sp>
      <p:sp>
        <p:nvSpPr>
          <p:cNvPr id="9" name="Slide Number Placeholder 8"/>
          <p:cNvSpPr>
            <a:spLocks noGrp="1"/>
          </p:cNvSpPr>
          <p:nvPr>
            <p:ph type="sldNum" sz="quarter" idx="11"/>
          </p:nvPr>
        </p:nvSpPr>
        <p:spPr/>
        <p:txBody>
          <a:bodyPr/>
          <a:lstStyle/>
          <a:p>
            <a:fld id="{B19B0651-EE4F-4900-A07F-96A6BFA9D0F0}" type="slidenum">
              <a:rPr lang="ru-RU" smtClean="0"/>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B19B0651-EE4F-4900-A07F-96A6BFA9D0F0}" type="slidenum">
              <a:rPr lang="ru-RU" smtClean="0"/>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4C71EC6-210F-42DE-9C53-41977AD35B3D}" type="datetimeFigureOut">
              <a:rPr lang="ru-RU" smtClean="0"/>
              <a:t>06.05.2025</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uk-UA" sz="4000" dirty="0" smtClean="0"/>
              <a:t>Про результати проведення інституційних аудитів ЗЗСО у 2024 році</a:t>
            </a:r>
            <a:endParaRPr lang="uk-UA" sz="4000" dirty="0"/>
          </a:p>
        </p:txBody>
      </p:sp>
      <p:sp>
        <p:nvSpPr>
          <p:cNvPr id="3" name="Подзаголовок 2"/>
          <p:cNvSpPr>
            <a:spLocks noGrp="1"/>
          </p:cNvSpPr>
          <p:nvPr>
            <p:ph type="subTitle" idx="1"/>
          </p:nvPr>
        </p:nvSpPr>
        <p:spPr/>
        <p:txBody>
          <a:bodyPr/>
          <a:lstStyle/>
          <a:p>
            <a:endParaRPr lang="uk-UA"/>
          </a:p>
        </p:txBody>
      </p:sp>
    </p:spTree>
    <p:extLst>
      <p:ext uri="{BB962C8B-B14F-4D97-AF65-F5344CB8AC3E}">
        <p14:creationId xmlns:p14="http://schemas.microsoft.com/office/powerpoint/2010/main" val="1901340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Нормативні документи</a:t>
            </a:r>
            <a:endParaRPr lang="uk-UA" dirty="0"/>
          </a:p>
        </p:txBody>
      </p:sp>
      <p:sp>
        <p:nvSpPr>
          <p:cNvPr id="3" name="Объект 2"/>
          <p:cNvSpPr>
            <a:spLocks noGrp="1"/>
          </p:cNvSpPr>
          <p:nvPr>
            <p:ph idx="1"/>
          </p:nvPr>
        </p:nvSpPr>
        <p:spPr/>
        <p:txBody>
          <a:bodyPr/>
          <a:lstStyle/>
          <a:p>
            <a:r>
              <a:rPr lang="uk-UA" dirty="0" smtClean="0"/>
              <a:t>Постанова КМУ від 13 березня 2022 року № 303 (припинено заходи державного нагляду (контролю)</a:t>
            </a:r>
          </a:p>
          <a:p>
            <a:endParaRPr lang="uk-UA" dirty="0"/>
          </a:p>
          <a:p>
            <a:r>
              <a:rPr lang="uk-UA" dirty="0" smtClean="0"/>
              <a:t>Наказ МОН від 07 лютого 2024 року № 137 «Про проведення позапланових заходів державного нагляду (контролю) упродовж дії воєнного стану»</a:t>
            </a:r>
            <a:endParaRPr lang="uk-UA" dirty="0"/>
          </a:p>
        </p:txBody>
      </p:sp>
    </p:spTree>
    <p:extLst>
      <p:ext uri="{BB962C8B-B14F-4D97-AF65-F5344CB8AC3E}">
        <p14:creationId xmlns:p14="http://schemas.microsoft.com/office/powerpoint/2010/main" val="1615854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Інституційний аудит ЗЗСО</a:t>
            </a:r>
            <a:endParaRPr lang="uk-UA" dirty="0"/>
          </a:p>
        </p:txBody>
      </p:sp>
      <p:sp>
        <p:nvSpPr>
          <p:cNvPr id="3" name="Объект 2"/>
          <p:cNvSpPr>
            <a:spLocks noGrp="1"/>
          </p:cNvSpPr>
          <p:nvPr>
            <p:ph idx="1"/>
          </p:nvPr>
        </p:nvSpPr>
        <p:spPr/>
        <p:txBody>
          <a:bodyPr/>
          <a:lstStyle/>
          <a:p>
            <a:r>
              <a:rPr lang="uk-UA" dirty="0" smtClean="0"/>
              <a:t>Позапланові інституційні аудити розпочалися з березня 2024 року</a:t>
            </a:r>
          </a:p>
          <a:p>
            <a:r>
              <a:rPr lang="uk-UA" dirty="0" smtClean="0"/>
              <a:t>Проведено 132 позапланових інституційних аудити у ЗЗСО у 19 областях (не велися у (Харківській, Херсонській, Запорізькій, Донецькій та Луганській областях)</a:t>
            </a:r>
          </a:p>
          <a:p>
            <a:r>
              <a:rPr lang="uk-UA" dirty="0" smtClean="0"/>
              <a:t>Чотири напрями за якими вивчалася якість освітньої діяльності:</a:t>
            </a:r>
          </a:p>
          <a:p>
            <a:pPr marL="114300" indent="0">
              <a:buNone/>
            </a:pPr>
            <a:r>
              <a:rPr lang="uk-UA" dirty="0" smtClean="0"/>
              <a:t>- освітнє середовище закладу освіти;</a:t>
            </a:r>
          </a:p>
          <a:p>
            <a:pPr marL="114300" indent="0">
              <a:buNone/>
            </a:pPr>
            <a:r>
              <a:rPr lang="uk-UA" dirty="0" smtClean="0"/>
              <a:t>- система оцінювання результатів навчання учнів;</a:t>
            </a:r>
          </a:p>
          <a:p>
            <a:pPr marL="114300" indent="0">
              <a:buNone/>
            </a:pPr>
            <a:r>
              <a:rPr lang="uk-UA" dirty="0" smtClean="0"/>
              <a:t>- педагогічна діяльність педагогічних працівників;</a:t>
            </a:r>
          </a:p>
          <a:p>
            <a:pPr marL="114300" indent="0">
              <a:buNone/>
            </a:pPr>
            <a:r>
              <a:rPr lang="uk-UA" dirty="0" smtClean="0"/>
              <a:t>- управлінські процеси закладу освіти.</a:t>
            </a:r>
            <a:endParaRPr lang="uk-UA" dirty="0"/>
          </a:p>
        </p:txBody>
      </p:sp>
    </p:spTree>
    <p:extLst>
      <p:ext uri="{BB962C8B-B14F-4D97-AF65-F5344CB8AC3E}">
        <p14:creationId xmlns:p14="http://schemas.microsoft.com/office/powerpoint/2010/main" val="3395325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Освітнє середовище</a:t>
            </a:r>
            <a:endParaRPr lang="uk-UA" dirty="0"/>
          </a:p>
        </p:txBody>
      </p:sp>
      <p:sp>
        <p:nvSpPr>
          <p:cNvPr id="3" name="Объект 2"/>
          <p:cNvSpPr>
            <a:spLocks noGrp="1"/>
          </p:cNvSpPr>
          <p:nvPr>
            <p:ph idx="1"/>
          </p:nvPr>
        </p:nvSpPr>
        <p:spPr/>
        <p:txBody>
          <a:bodyPr/>
          <a:lstStyle/>
          <a:p>
            <a:r>
              <a:rPr lang="uk-UA" dirty="0" smtClean="0"/>
              <a:t>За </a:t>
            </a:r>
            <a:r>
              <a:rPr lang="uk-UA" dirty="0"/>
              <a:t>напрямом «Освітнє середовище»: </a:t>
            </a:r>
            <a:endParaRPr lang="uk-UA" dirty="0" smtClean="0"/>
          </a:p>
          <a:p>
            <a:r>
              <a:rPr lang="uk-UA" dirty="0" smtClean="0"/>
              <a:t>• </a:t>
            </a:r>
            <a:r>
              <a:rPr lang="uk-UA" dirty="0"/>
              <a:t>найбільш високі показники визначені за вимогою «Створення освітнього середовища, вільного від будь-яких форм насильства та дискримінації» (62 % ЗЗСО експерти оцінили на високому і достатньому рівні); </a:t>
            </a:r>
            <a:endParaRPr lang="uk-UA" dirty="0" smtClean="0"/>
          </a:p>
          <a:p>
            <a:r>
              <a:rPr lang="uk-UA" dirty="0" smtClean="0"/>
              <a:t>• </a:t>
            </a:r>
            <a:r>
              <a:rPr lang="uk-UA" dirty="0"/>
              <a:t>найбільш проблемні показники – за вимогою «Формування </a:t>
            </a:r>
            <a:r>
              <a:rPr lang="en-US" dirty="0"/>
              <a:t>i</a:t>
            </a:r>
            <a:r>
              <a:rPr lang="uk-UA" dirty="0" err="1"/>
              <a:t>нклюзивного</a:t>
            </a:r>
            <a:r>
              <a:rPr lang="uk-UA" dirty="0"/>
              <a:t>, розвивального та мотивуючого до навчання </a:t>
            </a:r>
            <a:r>
              <a:rPr lang="uk-UA" dirty="0" err="1"/>
              <a:t>осв</a:t>
            </a:r>
            <a:r>
              <a:rPr lang="en-US" dirty="0"/>
              <a:t>i</a:t>
            </a:r>
            <a:r>
              <a:rPr lang="uk-UA" dirty="0" err="1"/>
              <a:t>тнього</a:t>
            </a:r>
            <a:r>
              <a:rPr lang="uk-UA" dirty="0"/>
              <a:t> простору» (62 % ЗЗСО оцінені експертами на рівні, що вимагає покращення, а високий рівень мають лише 2 % шкіл). </a:t>
            </a:r>
          </a:p>
        </p:txBody>
      </p:sp>
    </p:spTree>
    <p:extLst>
      <p:ext uri="{BB962C8B-B14F-4D97-AF65-F5344CB8AC3E}">
        <p14:creationId xmlns:p14="http://schemas.microsoft.com/office/powerpoint/2010/main" val="30557355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Система оцінювання результатів навчання учнів</a:t>
            </a:r>
            <a:endParaRPr lang="uk-UA" dirty="0"/>
          </a:p>
        </p:txBody>
      </p:sp>
      <p:sp>
        <p:nvSpPr>
          <p:cNvPr id="3" name="Объект 2"/>
          <p:cNvSpPr>
            <a:spLocks noGrp="1"/>
          </p:cNvSpPr>
          <p:nvPr>
            <p:ph idx="1"/>
          </p:nvPr>
        </p:nvSpPr>
        <p:spPr/>
        <p:txBody>
          <a:bodyPr>
            <a:normAutofit fontScale="77500" lnSpcReduction="20000"/>
          </a:bodyPr>
          <a:lstStyle/>
          <a:p>
            <a:r>
              <a:rPr lang="uk-UA" dirty="0"/>
              <a:t>За напрямом «Система оцінювання результатів навчання учнів»: </a:t>
            </a:r>
            <a:endParaRPr lang="uk-UA" dirty="0" smtClean="0"/>
          </a:p>
          <a:p>
            <a:r>
              <a:rPr lang="uk-UA" dirty="0" smtClean="0"/>
              <a:t>• </a:t>
            </a:r>
            <a:r>
              <a:rPr lang="uk-UA" dirty="0"/>
              <a:t>загалом цей напрям має найнижчі результати оцінювання: менше половини закладів освіти за кожною із вимог оцінені експертами на високому і достатньому рівні, водночас вимога «Наявність відкритої, прозорої і зрозумілої для здобувачів освіти системи оцінювання їх навчальних досягнень» у 3 % (4 ЗЗСО) має низький рівень, а 56 % (73 ЗЗСО) – вимагає покращення. Школи потребують удосконалення механізмів оцінювання учнів, зробивши їх більш прозорими і зрозумілими. </a:t>
            </a:r>
            <a:endParaRPr lang="uk-UA" dirty="0" smtClean="0"/>
          </a:p>
          <a:p>
            <a:r>
              <a:rPr lang="uk-UA" dirty="0" smtClean="0"/>
              <a:t>Слід </a:t>
            </a:r>
            <a:r>
              <a:rPr lang="uk-UA" dirty="0"/>
              <a:t>зазначити, що забезпечення вимоги «</a:t>
            </a:r>
            <a:r>
              <a:rPr lang="uk-UA" dirty="0" err="1"/>
              <a:t>Спрямован</a:t>
            </a:r>
            <a:r>
              <a:rPr lang="en-US" dirty="0"/>
              <a:t>i</a:t>
            </a:r>
            <a:r>
              <a:rPr lang="uk-UA" dirty="0" err="1"/>
              <a:t>сть</a:t>
            </a:r>
            <a:r>
              <a:rPr lang="uk-UA" dirty="0"/>
              <a:t> системи </a:t>
            </a:r>
            <a:r>
              <a:rPr lang="uk-UA" dirty="0" err="1"/>
              <a:t>оц</a:t>
            </a:r>
            <a:r>
              <a:rPr lang="en-US" dirty="0"/>
              <a:t>i</a:t>
            </a:r>
            <a:r>
              <a:rPr lang="uk-UA" dirty="0" err="1"/>
              <a:t>нювання</a:t>
            </a:r>
            <a:r>
              <a:rPr lang="uk-UA" dirty="0"/>
              <a:t> на формування у здобувач</a:t>
            </a:r>
            <a:r>
              <a:rPr lang="en-US" dirty="0"/>
              <a:t>i</a:t>
            </a:r>
            <a:r>
              <a:rPr lang="uk-UA" dirty="0"/>
              <a:t>в </a:t>
            </a:r>
            <a:r>
              <a:rPr lang="uk-UA" dirty="0" err="1"/>
              <a:t>осв</a:t>
            </a:r>
            <a:r>
              <a:rPr lang="en-US" dirty="0"/>
              <a:t>i</a:t>
            </a:r>
            <a:r>
              <a:rPr lang="uk-UA" dirty="0"/>
              <a:t>ти в</a:t>
            </a:r>
            <a:r>
              <a:rPr lang="en-US" dirty="0"/>
              <a:t>i</a:t>
            </a:r>
            <a:r>
              <a:rPr lang="uk-UA" dirty="0" err="1"/>
              <a:t>дпов</a:t>
            </a:r>
            <a:r>
              <a:rPr lang="en-US" dirty="0"/>
              <a:t>i</a:t>
            </a:r>
            <a:r>
              <a:rPr lang="uk-UA" dirty="0" err="1"/>
              <a:t>дальност</a:t>
            </a:r>
            <a:r>
              <a:rPr lang="en-US" dirty="0"/>
              <a:t>i </a:t>
            </a:r>
            <a:r>
              <a:rPr lang="uk-UA" dirty="0"/>
              <a:t>за результати свого навчання, </a:t>
            </a:r>
            <a:r>
              <a:rPr lang="uk-UA" dirty="0" err="1"/>
              <a:t>здатност</a:t>
            </a:r>
            <a:r>
              <a:rPr lang="en-US" dirty="0"/>
              <a:t>i </a:t>
            </a:r>
            <a:r>
              <a:rPr lang="uk-UA" dirty="0"/>
              <a:t>до </a:t>
            </a:r>
            <a:r>
              <a:rPr lang="uk-UA" dirty="0" err="1"/>
              <a:t>самооц</a:t>
            </a:r>
            <a:r>
              <a:rPr lang="en-US" dirty="0"/>
              <a:t>i</a:t>
            </a:r>
            <a:r>
              <a:rPr lang="uk-UA" dirty="0" err="1"/>
              <a:t>нювання</a:t>
            </a:r>
            <a:r>
              <a:rPr lang="uk-UA" dirty="0"/>
              <a:t>» в 59 % (78 ЗЗСО) здійснюється на рівні, що вимагає покращення, а в 4 % (5 ЗЗСО) – на низькому рівні. </a:t>
            </a:r>
            <a:endParaRPr lang="uk-UA" dirty="0" smtClean="0"/>
          </a:p>
          <a:p>
            <a:r>
              <a:rPr lang="uk-UA" dirty="0" smtClean="0"/>
              <a:t>Також </a:t>
            </a:r>
            <a:r>
              <a:rPr lang="uk-UA" dirty="0"/>
              <a:t>більше половини ЗЗСО потребують запровадження сучасних методів моніторингу результатів навчання учнів, включаючи аналітику даних, оскільки за вимогою «Застосування внутрішнього моніторингу, що передбачає систематичне відстеження та коригування результатів навчання кожного здобувача освіти» 54 % шкіл експерти оцінили на рівні, що вимагає покращення, а 4 % – на низькому.</a:t>
            </a:r>
          </a:p>
        </p:txBody>
      </p:sp>
    </p:spTree>
    <p:extLst>
      <p:ext uri="{BB962C8B-B14F-4D97-AF65-F5344CB8AC3E}">
        <p14:creationId xmlns:p14="http://schemas.microsoft.com/office/powerpoint/2010/main" val="1594248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Педагогічна діяльність</a:t>
            </a:r>
            <a:endParaRPr lang="uk-UA" dirty="0"/>
          </a:p>
        </p:txBody>
      </p:sp>
      <p:sp>
        <p:nvSpPr>
          <p:cNvPr id="3" name="Объект 2"/>
          <p:cNvSpPr>
            <a:spLocks noGrp="1"/>
          </p:cNvSpPr>
          <p:nvPr>
            <p:ph idx="1"/>
          </p:nvPr>
        </p:nvSpPr>
        <p:spPr/>
        <p:txBody>
          <a:bodyPr/>
          <a:lstStyle/>
          <a:p>
            <a:r>
              <a:rPr lang="uk-UA" dirty="0"/>
              <a:t>За напрямом «Педагогічна діяльність»: </a:t>
            </a:r>
            <a:endParaRPr lang="uk-UA" dirty="0" smtClean="0"/>
          </a:p>
          <a:p>
            <a:r>
              <a:rPr lang="uk-UA" dirty="0" smtClean="0"/>
              <a:t>• </a:t>
            </a:r>
            <a:r>
              <a:rPr lang="uk-UA" dirty="0"/>
              <a:t>найбільш високі показники – за вимогою «Налагодження співпраці зі здобувачами освіти, їхніми батьками, працівниками закладу освіти» (у переважній більшості шкіл (74 %) визначено достатній рівень, а в 12 % – високий); </a:t>
            </a:r>
            <a:endParaRPr lang="uk-UA" dirty="0" smtClean="0"/>
          </a:p>
          <a:p>
            <a:r>
              <a:rPr lang="uk-UA" dirty="0" smtClean="0"/>
              <a:t>• </a:t>
            </a:r>
            <a:r>
              <a:rPr lang="uk-UA" dirty="0"/>
              <a:t>найбільш низькі показники – за вимогою «Організація педагогічної діяльності та навчання здобувачів освіти на засадах академічної доброчесності» (більш як половина шкіл (55 %) оцінені експертами на рівні, що вимагає покращення, а двох ЗЗСО – на низькому рівні), що потребує посилення контролю за дотриманням принципів академічної доброчесності. </a:t>
            </a:r>
          </a:p>
        </p:txBody>
      </p:sp>
    </p:spTree>
    <p:extLst>
      <p:ext uri="{BB962C8B-B14F-4D97-AF65-F5344CB8AC3E}">
        <p14:creationId xmlns:p14="http://schemas.microsoft.com/office/powerpoint/2010/main" val="998956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Управлінські процеси</a:t>
            </a:r>
            <a:endParaRPr lang="uk-UA" dirty="0"/>
          </a:p>
        </p:txBody>
      </p:sp>
      <p:sp>
        <p:nvSpPr>
          <p:cNvPr id="3" name="Объект 2"/>
          <p:cNvSpPr>
            <a:spLocks noGrp="1"/>
          </p:cNvSpPr>
          <p:nvPr>
            <p:ph idx="1"/>
          </p:nvPr>
        </p:nvSpPr>
        <p:spPr/>
        <p:txBody>
          <a:bodyPr>
            <a:normAutofit fontScale="92500" lnSpcReduction="20000"/>
          </a:bodyPr>
          <a:lstStyle/>
          <a:p>
            <a:r>
              <a:rPr lang="uk-UA" dirty="0"/>
              <a:t>За напрямом «Управлінські процеси»: </a:t>
            </a:r>
            <a:endParaRPr lang="uk-UA" dirty="0" smtClean="0"/>
          </a:p>
          <a:p>
            <a:r>
              <a:rPr lang="uk-UA" dirty="0" smtClean="0"/>
              <a:t>• </a:t>
            </a:r>
            <a:r>
              <a:rPr lang="uk-UA" dirty="0"/>
              <a:t>найбільш високі показники – за вимогами «Формування в</a:t>
            </a:r>
            <a:r>
              <a:rPr lang="en-US" dirty="0"/>
              <a:t>i</a:t>
            </a:r>
            <a:r>
              <a:rPr lang="uk-UA" dirty="0" err="1"/>
              <a:t>дносин</a:t>
            </a:r>
            <a:r>
              <a:rPr lang="uk-UA" dirty="0"/>
              <a:t> </a:t>
            </a:r>
            <a:r>
              <a:rPr lang="uk-UA" dirty="0" err="1"/>
              <a:t>дов</a:t>
            </a:r>
            <a:r>
              <a:rPr lang="en-US" dirty="0"/>
              <a:t>i</a:t>
            </a:r>
            <a:r>
              <a:rPr lang="uk-UA" dirty="0" err="1"/>
              <a:t>ри</a:t>
            </a:r>
            <a:r>
              <a:rPr lang="uk-UA" dirty="0"/>
              <a:t>, </a:t>
            </a:r>
            <a:r>
              <a:rPr lang="uk-UA" dirty="0" err="1"/>
              <a:t>прозорост</a:t>
            </a:r>
            <a:r>
              <a:rPr lang="en-US" dirty="0"/>
              <a:t>i, </a:t>
            </a:r>
            <a:r>
              <a:rPr lang="uk-UA" dirty="0"/>
              <a:t>дотримання етичних норм» (у більшості шкіл (65 %) визначено достатній рівень, а в 10 % – високий) та «Ефективність кадрової політики та забезпечення можливостей для професійного розвитку педагогічних працівників» (72 % ЗЗСО – достатній і високий рівень, проте 28 % потребують покращення</a:t>
            </a:r>
            <a:r>
              <a:rPr lang="uk-UA"/>
              <a:t>). </a:t>
            </a:r>
            <a:endParaRPr lang="uk-UA" smtClean="0"/>
          </a:p>
          <a:p>
            <a:r>
              <a:rPr lang="uk-UA" smtClean="0"/>
              <a:t>• </a:t>
            </a:r>
            <a:r>
              <a:rPr lang="uk-UA" dirty="0"/>
              <a:t>найбільш низькі показники – за вимогою «Наявність стратегії розвитку та системи планування діяльності закладу, моніторинг виконання поставлених цілей і завдань» (значна частина шкіл (47 %) оцінені експертами на рівні, що вимагає покращення, а 9 % (12 ЗЗСО) – на низькому рівні). В організації освітнього процесу на засадах </a:t>
            </a:r>
            <a:r>
              <a:rPr lang="uk-UA" dirty="0" err="1"/>
              <a:t>людиноцентризму</a:t>
            </a:r>
            <a:r>
              <a:rPr lang="uk-UA" dirty="0"/>
              <a:t>, прийняття управлінських рішень на основі конструктивної співпраці учасників освітнього процесу, взаємодії закладу освіти з місцевою громадою (вимога 4.4.) 46 % закладів потребують покращення</a:t>
            </a:r>
          </a:p>
        </p:txBody>
      </p:sp>
    </p:spTree>
    <p:extLst>
      <p:ext uri="{BB962C8B-B14F-4D97-AF65-F5344CB8AC3E}">
        <p14:creationId xmlns:p14="http://schemas.microsoft.com/office/powerpoint/2010/main" val="3187025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Соседство">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TotalTime>
  <Words>693</Words>
  <Application>Microsoft Office PowerPoint</Application>
  <PresentationFormat>Экран (4:3)</PresentationFormat>
  <Paragraphs>30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Соседство</vt:lpstr>
      <vt:lpstr>Про результати проведення інституційних аудитів ЗЗСО у 2024 році</vt:lpstr>
      <vt:lpstr>Нормативні документи</vt:lpstr>
      <vt:lpstr>Інституційний аудит ЗЗСО</vt:lpstr>
      <vt:lpstr>Освітнє середовище</vt:lpstr>
      <vt:lpstr>Система оцінювання результатів навчання учнів</vt:lpstr>
      <vt:lpstr>Педагогічна діяльність</vt:lpstr>
      <vt:lpstr>Управлінські процеси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 результати проведення інституційних аудитів ЗЗСО у 2024 році</dc:title>
  <dc:creator>User</dc:creator>
  <cp:lastModifiedBy>User</cp:lastModifiedBy>
  <cp:revision>3</cp:revision>
  <dcterms:created xsi:type="dcterms:W3CDTF">2025-05-06T06:35:33Z</dcterms:created>
  <dcterms:modified xsi:type="dcterms:W3CDTF">2025-05-06T06:59:43Z</dcterms:modified>
</cp:coreProperties>
</file>