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13"/>
  </p:notesMasterIdLst>
  <p:sldIdLst>
    <p:sldId id="256" r:id="rId2"/>
    <p:sldId id="257" r:id="rId3"/>
    <p:sldId id="262" r:id="rId4"/>
    <p:sldId id="264" r:id="rId5"/>
    <p:sldId id="265" r:id="rId6"/>
    <p:sldId id="266" r:id="rId7"/>
    <p:sldId id="259" r:id="rId8"/>
    <p:sldId id="258" r:id="rId9"/>
    <p:sldId id="260" r:id="rId10"/>
    <p:sldId id="263" r:id="rId11"/>
    <p:sldId id="261"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452"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uk-UA"/>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01F27E8-54F9-43C4-A670-385853F165B9}" type="datetimeFigureOut">
              <a:rPr lang="uk-UA" smtClean="0"/>
              <a:t>06.03.2025</a:t>
            </a:fld>
            <a:endParaRPr lang="uk-UA"/>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uk-UA"/>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uk-UA"/>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AD04137-E070-4449-883A-A82B999C4EE8}" type="slidenum">
              <a:rPr lang="uk-UA" smtClean="0"/>
              <a:t>‹#›</a:t>
            </a:fld>
            <a:endParaRPr lang="uk-UA"/>
          </a:p>
        </p:txBody>
      </p:sp>
    </p:spTree>
    <p:extLst>
      <p:ext uri="{BB962C8B-B14F-4D97-AF65-F5344CB8AC3E}">
        <p14:creationId xmlns:p14="http://schemas.microsoft.com/office/powerpoint/2010/main" val="1377483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uk-UA" dirty="0"/>
          </a:p>
        </p:txBody>
      </p:sp>
      <p:sp>
        <p:nvSpPr>
          <p:cNvPr id="4" name="Номер слайда 3"/>
          <p:cNvSpPr>
            <a:spLocks noGrp="1"/>
          </p:cNvSpPr>
          <p:nvPr>
            <p:ph type="sldNum" sz="quarter" idx="10"/>
          </p:nvPr>
        </p:nvSpPr>
        <p:spPr/>
        <p:txBody>
          <a:bodyPr/>
          <a:lstStyle/>
          <a:p>
            <a:fld id="{1AD04137-E070-4449-883A-A82B999C4EE8}" type="slidenum">
              <a:rPr lang="uk-UA" smtClean="0"/>
              <a:t>2</a:t>
            </a:fld>
            <a:endParaRPr lang="uk-U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1"/>
      </p:bgRef>
    </p:bg>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2286000" y="3124200"/>
            <a:ext cx="6172200" cy="1894362"/>
          </a:xfrm>
        </p:spPr>
        <p:txBody>
          <a:bodyPr/>
          <a:lstStyle>
            <a:lvl1pPr>
              <a:defRPr b="1"/>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bwMode="auto">
          <a:xfrm rot="5400000">
            <a:off x="7764621" y="1174097"/>
            <a:ext cx="2286000" cy="381000"/>
          </a:xfrm>
        </p:spPr>
        <p:txBody>
          <a:bodyPr/>
          <a:lstStyle/>
          <a:p>
            <a:fld id="{8112A698-C381-43D2-ADB7-10AE648C97B2}" type="datetimeFigureOut">
              <a:rPr lang="ru-RU" smtClean="0"/>
              <a:pPr/>
              <a:t>06.03.2025</a:t>
            </a:fld>
            <a:endParaRPr lang="ru-RU"/>
          </a:p>
        </p:txBody>
      </p:sp>
      <p:sp>
        <p:nvSpPr>
          <p:cNvPr id="17" name="Нижний колонтитул 16"/>
          <p:cNvSpPr>
            <a:spLocks noGrp="1"/>
          </p:cNvSpPr>
          <p:nvPr>
            <p:ph type="ftr" sz="quarter" idx="11"/>
          </p:nvPr>
        </p:nvSpPr>
        <p:spPr bwMode="auto">
          <a:xfrm rot="5400000">
            <a:off x="7077269" y="4181669"/>
            <a:ext cx="3657600" cy="384048"/>
          </a:xfrm>
        </p:spPr>
        <p:txBody>
          <a:bodyPr/>
          <a:lstStyle/>
          <a:p>
            <a:endParaRPr lang="ru-RU"/>
          </a:p>
        </p:txBody>
      </p:sp>
      <p:sp>
        <p:nvSpPr>
          <p:cNvPr id="10" name="Прямоугольник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Прямоугольник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ая соединительная линия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Прямая соединительная линия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Прямая соединительная линия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Прямоугольник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Овал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Овал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Овал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Номер слайда 28"/>
          <p:cNvSpPr>
            <a:spLocks noGrp="1"/>
          </p:cNvSpPr>
          <p:nvPr>
            <p:ph type="sldNum" sz="quarter" idx="12"/>
          </p:nvPr>
        </p:nvSpPr>
        <p:spPr bwMode="auto">
          <a:xfrm>
            <a:off x="1325544" y="4928702"/>
            <a:ext cx="609600" cy="517524"/>
          </a:xfrm>
        </p:spPr>
        <p:txBody>
          <a:bodyPr/>
          <a:lstStyle/>
          <a:p>
            <a:fld id="{86BE7964-D2B7-49D7-960A-49BE91193F41}"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8112A698-C381-43D2-ADB7-10AE648C97B2}" type="datetimeFigureOut">
              <a:rPr lang="ru-RU" smtClean="0"/>
              <a:pPr/>
              <a:t>06.03.2025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6BE7964-D2B7-49D7-960A-49BE91193F41}"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676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8112A698-C381-43D2-ADB7-10AE648C97B2}" type="datetimeFigureOut">
              <a:rPr lang="ru-RU" smtClean="0"/>
              <a:pPr/>
              <a:t>06.03.2025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6BE7964-D2B7-49D7-960A-49BE91193F41}"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8" name="Содержимое 7"/>
          <p:cNvSpPr>
            <a:spLocks noGrp="1"/>
          </p:cNvSpPr>
          <p:nvPr>
            <p:ph sz="quarter" idx="1"/>
          </p:nvPr>
        </p:nvSpPr>
        <p:spPr>
          <a:xfrm>
            <a:off x="457200" y="1600200"/>
            <a:ext cx="7467600" cy="487375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4"/>
          </p:nvPr>
        </p:nvSpPr>
        <p:spPr/>
        <p:txBody>
          <a:bodyPr rtlCol="0"/>
          <a:lstStyle/>
          <a:p>
            <a:fld id="{8112A698-C381-43D2-ADB7-10AE648C97B2}" type="datetimeFigureOut">
              <a:rPr lang="ru-RU" smtClean="0"/>
              <a:pPr/>
              <a:t>06.03.2025</a:t>
            </a:fld>
            <a:endParaRPr lang="ru-RU"/>
          </a:p>
        </p:txBody>
      </p:sp>
      <p:sp>
        <p:nvSpPr>
          <p:cNvPr id="9" name="Номер слайда 8"/>
          <p:cNvSpPr>
            <a:spLocks noGrp="1"/>
          </p:cNvSpPr>
          <p:nvPr>
            <p:ph type="sldNum" sz="quarter" idx="15"/>
          </p:nvPr>
        </p:nvSpPr>
        <p:spPr/>
        <p:txBody>
          <a:bodyPr rtlCol="0"/>
          <a:lstStyle/>
          <a:p>
            <a:fld id="{86BE7964-D2B7-49D7-960A-49BE91193F41}" type="slidenum">
              <a:rPr lang="ru-RU" smtClean="0"/>
              <a:pPr/>
              <a:t>‹#›</a:t>
            </a:fld>
            <a:endParaRPr lang="ru-RU"/>
          </a:p>
        </p:txBody>
      </p:sp>
      <p:sp>
        <p:nvSpPr>
          <p:cNvPr id="10" name="Нижний колонтитул 9"/>
          <p:cNvSpPr>
            <a:spLocks noGrp="1"/>
          </p:cNvSpPr>
          <p:nvPr>
            <p:ph type="ftr" sz="quarter" idx="16"/>
          </p:nvPr>
        </p:nvSpPr>
        <p:spPr/>
        <p:txBody>
          <a:bodyPr rtlCol="0"/>
          <a:lstStyle/>
          <a:p>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000" y="2895600"/>
            <a:ext cx="6172200" cy="2053590"/>
          </a:xfrm>
        </p:spPr>
        <p:txBody>
          <a:bodyPr/>
          <a:lstStyle>
            <a:lvl1pPr algn="l">
              <a:buNone/>
              <a:defRPr sz="3000" b="1" cap="small"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bwMode="auto">
          <a:xfrm rot="5400000">
            <a:off x="7763256" y="1170432"/>
            <a:ext cx="2286000" cy="381000"/>
          </a:xfrm>
        </p:spPr>
        <p:txBody>
          <a:bodyPr/>
          <a:lstStyle/>
          <a:p>
            <a:fld id="{8112A698-C381-43D2-ADB7-10AE648C97B2}" type="datetimeFigureOut">
              <a:rPr lang="ru-RU" smtClean="0"/>
              <a:pPr/>
              <a:t>06.03.2025</a:t>
            </a:fld>
            <a:endParaRPr lang="ru-RU"/>
          </a:p>
        </p:txBody>
      </p:sp>
      <p:sp>
        <p:nvSpPr>
          <p:cNvPr id="5" name="Нижний колонтитул 4"/>
          <p:cNvSpPr>
            <a:spLocks noGrp="1"/>
          </p:cNvSpPr>
          <p:nvPr>
            <p:ph type="ftr" sz="quarter" idx="11"/>
          </p:nvPr>
        </p:nvSpPr>
        <p:spPr bwMode="auto">
          <a:xfrm rot="5400000">
            <a:off x="7077456" y="4178808"/>
            <a:ext cx="3657600" cy="384048"/>
          </a:xfrm>
        </p:spPr>
        <p:txBody>
          <a:bodyPr/>
          <a:lstStyle/>
          <a:p>
            <a:endParaRPr lang="ru-RU"/>
          </a:p>
        </p:txBody>
      </p:sp>
      <p:sp>
        <p:nvSpPr>
          <p:cNvPr id="9" name="Прямоугольник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Прямая соединительная линия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Прямая соединительная линия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оугольник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Овал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Овал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Овал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Прямая соединительная линия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Номер слайда 5"/>
          <p:cNvSpPr>
            <a:spLocks noGrp="1"/>
          </p:cNvSpPr>
          <p:nvPr>
            <p:ph type="sldNum" sz="quarter" idx="12"/>
          </p:nvPr>
        </p:nvSpPr>
        <p:spPr bwMode="auto">
          <a:xfrm>
            <a:off x="1340616" y="4928702"/>
            <a:ext cx="609600" cy="517524"/>
          </a:xfrm>
        </p:spPr>
        <p:txBody>
          <a:bodyPr/>
          <a:lstStyle/>
          <a:p>
            <a:fld id="{86BE7964-D2B7-49D7-960A-49BE91193F41}"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8112A698-C381-43D2-ADB7-10AE648C97B2}" type="datetimeFigureOut">
              <a:rPr lang="ru-RU" smtClean="0"/>
              <a:pPr/>
              <a:t>06.03.2025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6BE7964-D2B7-49D7-960A-49BE91193F41}" type="slidenum">
              <a:rPr lang="ru-RU" smtClean="0"/>
              <a:pPr/>
              <a:t>‹#›</a:t>
            </a:fld>
            <a:endParaRPr lang="ru-RU"/>
          </a:p>
        </p:txBody>
      </p:sp>
      <p:sp>
        <p:nvSpPr>
          <p:cNvPr id="9" name="Содержимое 8"/>
          <p:cNvSpPr>
            <a:spLocks noGrp="1"/>
          </p:cNvSpPr>
          <p:nvPr>
            <p:ph sz="quarter" idx="1"/>
          </p:nvPr>
        </p:nvSpPr>
        <p:spPr>
          <a:xfrm>
            <a:off x="457200"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270248"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7543800" cy="1143000"/>
          </a:xfrm>
        </p:spPr>
        <p:txBody>
          <a:bodyPr anchor="b"/>
          <a:lstStyle>
            <a:lvl1pPr>
              <a:defRPr/>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8112A698-C381-43D2-ADB7-10AE648C97B2}" type="datetimeFigureOut">
              <a:rPr lang="ru-RU" smtClean="0"/>
              <a:pPr/>
              <a:t>06.03.2025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86BE7964-D2B7-49D7-960A-49BE91193F41}" type="slidenum">
              <a:rPr lang="ru-RU" smtClean="0"/>
              <a:pPr/>
              <a:t>‹#›</a:t>
            </a:fld>
            <a:endParaRPr lang="ru-RU"/>
          </a:p>
        </p:txBody>
      </p:sp>
      <p:sp>
        <p:nvSpPr>
          <p:cNvPr id="11" name="Содержимое 10"/>
          <p:cNvSpPr>
            <a:spLocks noGrp="1"/>
          </p:cNvSpPr>
          <p:nvPr>
            <p:ph sz="quarter" idx="2"/>
          </p:nvPr>
        </p:nvSpPr>
        <p:spPr>
          <a:xfrm>
            <a:off x="457200"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quarter" idx="4"/>
          </p:nvPr>
        </p:nvSpPr>
        <p:spPr>
          <a:xfrm>
            <a:off x="4371975"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2" name="Текст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
        <p:nvSpPr>
          <p:cNvPr id="14" name="Текст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6" name="Дата 5"/>
          <p:cNvSpPr>
            <a:spLocks noGrp="1"/>
          </p:cNvSpPr>
          <p:nvPr>
            <p:ph type="dt" sz="half" idx="10"/>
          </p:nvPr>
        </p:nvSpPr>
        <p:spPr/>
        <p:txBody>
          <a:bodyPr rtlCol="0"/>
          <a:lstStyle/>
          <a:p>
            <a:fld id="{8112A698-C381-43D2-ADB7-10AE648C97B2}" type="datetimeFigureOut">
              <a:rPr lang="ru-RU" smtClean="0"/>
              <a:pPr/>
              <a:t>06.03.2025</a:t>
            </a:fld>
            <a:endParaRPr lang="ru-RU"/>
          </a:p>
        </p:txBody>
      </p:sp>
      <p:sp>
        <p:nvSpPr>
          <p:cNvPr id="7" name="Номер слайда 6"/>
          <p:cNvSpPr>
            <a:spLocks noGrp="1"/>
          </p:cNvSpPr>
          <p:nvPr>
            <p:ph type="sldNum" sz="quarter" idx="11"/>
          </p:nvPr>
        </p:nvSpPr>
        <p:spPr/>
        <p:txBody>
          <a:bodyPr rtlCol="0"/>
          <a:lstStyle/>
          <a:p>
            <a:fld id="{86BE7964-D2B7-49D7-960A-49BE91193F41}" type="slidenum">
              <a:rPr lang="ru-RU" smtClean="0"/>
              <a:pPr/>
              <a:t>‹#›</a:t>
            </a:fld>
            <a:endParaRPr lang="ru-RU"/>
          </a:p>
        </p:txBody>
      </p:sp>
      <p:sp>
        <p:nvSpPr>
          <p:cNvPr id="8" name="Нижний колонтитул 7"/>
          <p:cNvSpPr>
            <a:spLocks noGrp="1"/>
          </p:cNvSpPr>
          <p:nvPr>
            <p:ph type="ftr" sz="quarter" idx="12"/>
          </p:nvPr>
        </p:nvSpPr>
        <p:spPr/>
        <p:txBody>
          <a:bodyPr rtlCol="0"/>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8112A698-C381-43D2-ADB7-10AE648C97B2}" type="datetimeFigureOut">
              <a:rPr lang="ru-RU" smtClean="0"/>
              <a:pPr/>
              <a:t>06.03.2025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86BE7964-D2B7-49D7-960A-49BE91193F41}"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1"/>
      </p:bgRef>
    </p:bg>
    <p:spTree>
      <p:nvGrpSpPr>
        <p:cNvPr id="1" name=""/>
        <p:cNvGrpSpPr/>
        <p:nvPr/>
      </p:nvGrpSpPr>
      <p:grpSpPr>
        <a:xfrm>
          <a:off x="0" y="0"/>
          <a:ext cx="0" cy="0"/>
          <a:chOff x="0" y="0"/>
          <a:chExt cx="0" cy="0"/>
        </a:xfrm>
      </p:grpSpPr>
      <p:sp>
        <p:nvSpPr>
          <p:cNvPr id="10" name="Прямая соединительная линия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Заголовок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8" name="Прямая соединительная линия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Прямая соединительная линия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Прямая соединительная линия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оугольник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Овал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Содержимое 17"/>
          <p:cNvSpPr>
            <a:spLocks noGrp="1"/>
          </p:cNvSpPr>
          <p:nvPr>
            <p:ph sz="quarter" idx="1"/>
          </p:nvPr>
        </p:nvSpPr>
        <p:spPr>
          <a:xfrm>
            <a:off x="304800" y="274320"/>
            <a:ext cx="5638800" cy="6327648"/>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4"/>
          </p:nvPr>
        </p:nvSpPr>
        <p:spPr/>
        <p:txBody>
          <a:bodyPr rtlCol="0"/>
          <a:lstStyle/>
          <a:p>
            <a:fld id="{8112A698-C381-43D2-ADB7-10AE648C97B2}" type="datetimeFigureOut">
              <a:rPr lang="ru-RU" smtClean="0"/>
              <a:pPr/>
              <a:t>06.03.2025</a:t>
            </a:fld>
            <a:endParaRPr lang="ru-RU"/>
          </a:p>
        </p:txBody>
      </p:sp>
      <p:sp>
        <p:nvSpPr>
          <p:cNvPr id="22" name="Номер слайда 21"/>
          <p:cNvSpPr>
            <a:spLocks noGrp="1"/>
          </p:cNvSpPr>
          <p:nvPr>
            <p:ph type="sldNum" sz="quarter" idx="15"/>
          </p:nvPr>
        </p:nvSpPr>
        <p:spPr/>
        <p:txBody>
          <a:bodyPr rtlCol="0"/>
          <a:lstStyle/>
          <a:p>
            <a:fld id="{86BE7964-D2B7-49D7-960A-49BE91193F41}" type="slidenum">
              <a:rPr lang="ru-RU" smtClean="0"/>
              <a:pPr/>
              <a:t>‹#›</a:t>
            </a:fld>
            <a:endParaRPr lang="ru-RU"/>
          </a:p>
        </p:txBody>
      </p:sp>
      <p:sp>
        <p:nvSpPr>
          <p:cNvPr id="23" name="Нижний колонтитул 22"/>
          <p:cNvSpPr>
            <a:spLocks noGrp="1"/>
          </p:cNvSpPr>
          <p:nvPr>
            <p:ph type="ftr" sz="quarter" idx="16"/>
          </p:nvPr>
        </p:nvSpPr>
        <p:spPr/>
        <p:txBody>
          <a:bodyPr rtlCol="0"/>
          <a:lstStyle/>
          <a:p>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ая соединительная линия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Овал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Заголовок 1"/>
          <p:cNvSpPr>
            <a:spLocks noGrp="1"/>
          </p:cNvSpPr>
          <p:nvPr>
            <p:ph type="title"/>
          </p:nvPr>
        </p:nvSpPr>
        <p:spPr>
          <a:xfrm rot="5400000">
            <a:off x="3350133" y="3200400"/>
            <a:ext cx="6309360" cy="457200"/>
          </a:xfrm>
        </p:spPr>
        <p:txBody>
          <a:bodyPr anchor="b"/>
          <a:lstStyle>
            <a:lvl1pPr algn="l">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ru-RU" smtClean="0"/>
              <a:t>Вставка рисунка</a:t>
            </a:r>
            <a:endParaRPr kumimoji="0" lang="en-US" dirty="0"/>
          </a:p>
        </p:txBody>
      </p:sp>
      <p:sp>
        <p:nvSpPr>
          <p:cNvPr id="4" name="Текст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10" name="Прямая соединительная линия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Прямоугольник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ая соединительная линия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Прямая соединительная линия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Прямая соединительная линия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Дата 16"/>
          <p:cNvSpPr>
            <a:spLocks noGrp="1"/>
          </p:cNvSpPr>
          <p:nvPr>
            <p:ph type="dt" sz="half" idx="10"/>
          </p:nvPr>
        </p:nvSpPr>
        <p:spPr/>
        <p:txBody>
          <a:bodyPr rtlCol="0"/>
          <a:lstStyle/>
          <a:p>
            <a:fld id="{8112A698-C381-43D2-ADB7-10AE648C97B2}" type="datetimeFigureOut">
              <a:rPr lang="ru-RU" smtClean="0"/>
              <a:pPr/>
              <a:t>06.03.2025</a:t>
            </a:fld>
            <a:endParaRPr lang="ru-RU"/>
          </a:p>
        </p:txBody>
      </p:sp>
      <p:sp>
        <p:nvSpPr>
          <p:cNvPr id="18" name="Номер слайда 17"/>
          <p:cNvSpPr>
            <a:spLocks noGrp="1"/>
          </p:cNvSpPr>
          <p:nvPr>
            <p:ph type="sldNum" sz="quarter" idx="11"/>
          </p:nvPr>
        </p:nvSpPr>
        <p:spPr/>
        <p:txBody>
          <a:bodyPr rtlCol="0"/>
          <a:lstStyle/>
          <a:p>
            <a:fld id="{86BE7964-D2B7-49D7-960A-49BE91193F41}" type="slidenum">
              <a:rPr lang="ru-RU" smtClean="0"/>
              <a:pPr/>
              <a:t>‹#›</a:t>
            </a:fld>
            <a:endParaRPr lang="ru-RU"/>
          </a:p>
        </p:txBody>
      </p:sp>
      <p:sp>
        <p:nvSpPr>
          <p:cNvPr id="21" name="Нижний колонтитул 20"/>
          <p:cNvSpPr>
            <a:spLocks noGrp="1"/>
          </p:cNvSpPr>
          <p:nvPr>
            <p:ph type="ftr" sz="quarter" idx="12"/>
          </p:nvPr>
        </p:nvSpPr>
        <p:spPr/>
        <p:txBody>
          <a:bodyPr rtlCol="0"/>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Прямая соединительная линия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Заголовок 21"/>
          <p:cNvSpPr>
            <a:spLocks noGrp="1"/>
          </p:cNvSpPr>
          <p:nvPr>
            <p:ph type="title"/>
          </p:nvPr>
        </p:nvSpPr>
        <p:spPr>
          <a:xfrm>
            <a:off x="457200" y="274638"/>
            <a:ext cx="7467600" cy="1143000"/>
          </a:xfrm>
          <a:prstGeom prst="rect">
            <a:avLst/>
          </a:prstGeom>
        </p:spPr>
        <p:txBody>
          <a:bodyPr vert="horz" anchor="b">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8112A698-C381-43D2-ADB7-10AE648C97B2}" type="datetimeFigureOut">
              <a:rPr lang="ru-RU" smtClean="0"/>
              <a:pPr/>
              <a:t>06.03.2025</a:t>
            </a:fld>
            <a:endParaRPr lang="ru-RU"/>
          </a:p>
        </p:txBody>
      </p:sp>
      <p:sp>
        <p:nvSpPr>
          <p:cNvPr id="3" name="Нижний колонтитул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ru-RU"/>
          </a:p>
        </p:txBody>
      </p:sp>
      <p:sp>
        <p:nvSpPr>
          <p:cNvPr id="7" name="Прямая соединительная линия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Прямая соединительная линия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Прямоугольник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Овал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Номер слайда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86BE7964-D2B7-49D7-960A-49BE91193F41}"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hyperlink" Target="http://surl.li/iyxhlw" TargetMode="External"/><Relationship Id="rId13" Type="http://schemas.openxmlformats.org/officeDocument/2006/relationships/hyperlink" Target="http://surl.li/sdfuwz" TargetMode="External"/><Relationship Id="rId3" Type="http://schemas.openxmlformats.org/officeDocument/2006/relationships/hyperlink" Target="http://surl.li/gozeuy" TargetMode="External"/><Relationship Id="rId7" Type="http://schemas.openxmlformats.org/officeDocument/2006/relationships/hyperlink" Target="http://surl.li/gczzhh" TargetMode="External"/><Relationship Id="rId12" Type="http://schemas.openxmlformats.org/officeDocument/2006/relationships/hyperlink" Target="http://surl.li/wgnpat" TargetMode="External"/><Relationship Id="rId2" Type="http://schemas.openxmlformats.org/officeDocument/2006/relationships/hyperlink" Target="http://surl.li/hxwald" TargetMode="External"/><Relationship Id="rId1" Type="http://schemas.openxmlformats.org/officeDocument/2006/relationships/slideLayout" Target="../slideLayouts/slideLayout2.xml"/><Relationship Id="rId6" Type="http://schemas.openxmlformats.org/officeDocument/2006/relationships/hyperlink" Target="http://surl.li/mqumgk" TargetMode="External"/><Relationship Id="rId11" Type="http://schemas.openxmlformats.org/officeDocument/2006/relationships/hyperlink" Target="http://surl.li/evanbz" TargetMode="External"/><Relationship Id="rId5" Type="http://schemas.openxmlformats.org/officeDocument/2006/relationships/hyperlink" Target="https://www.nica.in.ua/" TargetMode="External"/><Relationship Id="rId10" Type="http://schemas.openxmlformats.org/officeDocument/2006/relationships/hyperlink" Target="http://surl.li/nvlwbl" TargetMode="External"/><Relationship Id="rId4" Type="http://schemas.openxmlformats.org/officeDocument/2006/relationships/hyperlink" Target="http://surl.li/quwtyb" TargetMode="External"/><Relationship Id="rId9" Type="http://schemas.openxmlformats.org/officeDocument/2006/relationships/hyperlink" Target="http://surl.li/xvrhvc"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267744" y="1916832"/>
            <a:ext cx="6172200" cy="1894362"/>
          </a:xfrm>
        </p:spPr>
        <p:txBody>
          <a:bodyPr>
            <a:noAutofit/>
          </a:bodyPr>
          <a:lstStyle/>
          <a:p>
            <a:r>
              <a:rPr lang="uk-UA" sz="3200" dirty="0" smtClean="0"/>
              <a:t>Профілактика </a:t>
            </a:r>
            <a:r>
              <a:rPr lang="uk-UA" sz="3200" dirty="0"/>
              <a:t>правопорушень та протиправної поведінки здобувачів освіти в умовах дії військового </a:t>
            </a:r>
            <a:r>
              <a:rPr lang="uk-UA" sz="3200" dirty="0" smtClean="0"/>
              <a:t>стану</a:t>
            </a:r>
            <a:endParaRPr lang="ru-RU" sz="3200" dirty="0"/>
          </a:p>
        </p:txBody>
      </p:sp>
      <p:sp>
        <p:nvSpPr>
          <p:cNvPr id="3" name="Подзаголовок 2"/>
          <p:cNvSpPr>
            <a:spLocks noGrp="1"/>
          </p:cNvSpPr>
          <p:nvPr>
            <p:ph type="subTitle" idx="1"/>
          </p:nvPr>
        </p:nvSpPr>
        <p:spPr/>
        <p:txBody>
          <a:bodyPr>
            <a:normAutofit/>
          </a:bodyPr>
          <a:lstStyle/>
          <a:p>
            <a:pPr algn="r"/>
            <a:r>
              <a:rPr lang="uk-UA" sz="2400" dirty="0" smtClean="0"/>
              <a:t>Анна ЗРАЖЕВСЬКА, </a:t>
            </a:r>
            <a:endParaRPr lang="uk-UA" sz="2400" dirty="0" smtClean="0"/>
          </a:p>
          <a:p>
            <a:pPr algn="r"/>
            <a:r>
              <a:rPr lang="uk-UA" sz="2400" dirty="0" smtClean="0"/>
              <a:t>директор </a:t>
            </a:r>
            <a:r>
              <a:rPr lang="uk-UA" sz="2400" dirty="0" smtClean="0"/>
              <a:t>КУ «Центр професійного розвитку педагогічних працівників»</a:t>
            </a:r>
            <a:endParaRPr lang="ru-RU" sz="2400" dirty="0"/>
          </a:p>
        </p:txBody>
      </p:sp>
    </p:spTree>
    <p:extLst>
      <p:ext uri="{BB962C8B-B14F-4D97-AF65-F5344CB8AC3E}">
        <p14:creationId xmlns:p14="http://schemas.microsoft.com/office/powerpoint/2010/main" val="10240240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smtClean="0"/>
              <a:t>Активізація роботи з превентивного виховання</a:t>
            </a:r>
            <a:endParaRPr lang="uk-UA" dirty="0"/>
          </a:p>
        </p:txBody>
      </p:sp>
      <p:sp>
        <p:nvSpPr>
          <p:cNvPr id="3" name="Содержимое 2"/>
          <p:cNvSpPr>
            <a:spLocks noGrp="1"/>
          </p:cNvSpPr>
          <p:nvPr>
            <p:ph sz="quarter" idx="1"/>
          </p:nvPr>
        </p:nvSpPr>
        <p:spPr/>
        <p:txBody>
          <a:bodyPr>
            <a:normAutofit lnSpcReduction="10000"/>
          </a:bodyPr>
          <a:lstStyle/>
          <a:p>
            <a:r>
              <a:rPr lang="uk-UA" dirty="0" smtClean="0"/>
              <a:t>Протягом </a:t>
            </a:r>
            <a:r>
              <a:rPr lang="uk-UA" b="1" dirty="0" smtClean="0"/>
              <a:t>березня 2025 року </a:t>
            </a:r>
            <a:r>
              <a:rPr lang="uk-UA" dirty="0" smtClean="0"/>
              <a:t>організувати зустрічі учнів з представниками правоохоронних органів</a:t>
            </a:r>
          </a:p>
          <a:p>
            <a:pPr algn="just"/>
            <a:r>
              <a:rPr lang="uk-UA" dirty="0" smtClean="0"/>
              <a:t>Забезпечити проведення інформаційно-роз’яснювальної роботи з батьками з попередження випадків залучення неповнолітніх до кримінально протиправної діяльності з використанням </a:t>
            </a:r>
            <a:r>
              <a:rPr lang="uk-UA" dirty="0" err="1" smtClean="0"/>
              <a:t>месенджерів</a:t>
            </a:r>
            <a:r>
              <a:rPr lang="uk-UA" dirty="0" smtClean="0"/>
              <a:t> та соціальних мереж</a:t>
            </a:r>
          </a:p>
          <a:p>
            <a:pPr algn="just"/>
            <a:r>
              <a:rPr lang="uk-UA" dirty="0" smtClean="0"/>
              <a:t>Забезпечити висвітлення на сайтах закладів освіти та в соціальних мережах інформаційних матеріалів щодо попередження протиправної діяльності неповнолітніх</a:t>
            </a:r>
            <a:endParaRPr lang="uk-UA"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uk-UA" sz="2000" b="1" dirty="0" smtClean="0"/>
              <a:t>Перелік корисних ресурсів щодо профілактики залежностей у дітей та підлітків</a:t>
            </a:r>
            <a:r>
              <a:rPr lang="uk-UA" sz="2000" dirty="0" smtClean="0"/>
              <a:t/>
            </a:r>
            <a:br>
              <a:rPr lang="uk-UA" sz="2000" dirty="0" smtClean="0"/>
            </a:br>
            <a:endParaRPr lang="uk-UA" sz="2000" dirty="0"/>
          </a:p>
        </p:txBody>
      </p:sp>
      <p:sp>
        <p:nvSpPr>
          <p:cNvPr id="3" name="Содержимое 2"/>
          <p:cNvSpPr>
            <a:spLocks noGrp="1"/>
          </p:cNvSpPr>
          <p:nvPr>
            <p:ph sz="quarter" idx="1"/>
          </p:nvPr>
        </p:nvSpPr>
        <p:spPr>
          <a:xfrm>
            <a:off x="457200" y="1124744"/>
            <a:ext cx="8219256" cy="5349208"/>
          </a:xfrm>
        </p:spPr>
        <p:txBody>
          <a:bodyPr>
            <a:normAutofit fontScale="70000" lnSpcReduction="20000"/>
          </a:bodyPr>
          <a:lstStyle/>
          <a:p>
            <a:r>
              <a:rPr lang="uk-UA" dirty="0" smtClean="0"/>
              <a:t>Міжнародні стандарти з профілактики вживання наркотиків (URL: </a:t>
            </a:r>
            <a:r>
              <a:rPr lang="uk-UA" u="sng" dirty="0" smtClean="0">
                <a:hlinkClick r:id="rId2"/>
              </a:rPr>
              <a:t>http://surl.li/hxwald</a:t>
            </a:r>
            <a:r>
              <a:rPr lang="uk-UA" dirty="0" smtClean="0"/>
              <a:t>).</a:t>
            </a:r>
          </a:p>
          <a:p>
            <a:r>
              <a:rPr lang="uk-UA" dirty="0" smtClean="0"/>
              <a:t>Програма профілактики вживання </a:t>
            </a:r>
            <a:r>
              <a:rPr lang="uk-UA" dirty="0" err="1" smtClean="0"/>
              <a:t>психоактивних</a:t>
            </a:r>
            <a:r>
              <a:rPr lang="uk-UA" dirty="0" smtClean="0"/>
              <a:t> речовин «Свідомий вибір» / Н. </a:t>
            </a:r>
            <a:r>
              <a:rPr lang="uk-UA" dirty="0" err="1" smtClean="0"/>
              <a:t>Строєва</a:t>
            </a:r>
            <a:r>
              <a:rPr lang="uk-UA" dirty="0" smtClean="0"/>
              <a:t>. Київ. 2020 (URL: </a:t>
            </a:r>
            <a:r>
              <a:rPr lang="uk-UA" u="sng" dirty="0" smtClean="0">
                <a:hlinkClick r:id="rId3"/>
              </a:rPr>
              <a:t>http://surl.li/gozeuy</a:t>
            </a:r>
            <a:r>
              <a:rPr lang="uk-UA" dirty="0" smtClean="0"/>
              <a:t>).</a:t>
            </a:r>
          </a:p>
          <a:p>
            <a:r>
              <a:rPr lang="uk-UA" dirty="0" smtClean="0"/>
              <a:t>Використання електронних сигарет серед молоді (URL: </a:t>
            </a:r>
            <a:r>
              <a:rPr lang="uk-UA" u="sng" dirty="0" smtClean="0">
                <a:hlinkClick r:id="rId4"/>
              </a:rPr>
              <a:t>http://surl.li/quwtyb</a:t>
            </a:r>
            <a:r>
              <a:rPr lang="uk-UA" dirty="0" smtClean="0"/>
              <a:t>).</a:t>
            </a:r>
          </a:p>
          <a:p>
            <a:r>
              <a:rPr lang="uk-UA" dirty="0" smtClean="0"/>
              <a:t>Анонімні </a:t>
            </a:r>
            <a:r>
              <a:rPr lang="uk-UA" dirty="0" err="1" smtClean="0"/>
              <a:t>Нікотинозалежні</a:t>
            </a:r>
            <a:r>
              <a:rPr lang="uk-UA" dirty="0" smtClean="0"/>
              <a:t> (URL: </a:t>
            </a:r>
            <a:r>
              <a:rPr lang="uk-UA" u="sng" dirty="0" smtClean="0">
                <a:hlinkClick r:id="rId5"/>
              </a:rPr>
              <a:t>https://www.nica.in.ua/</a:t>
            </a:r>
            <a:r>
              <a:rPr lang="uk-UA" dirty="0" smtClean="0"/>
              <a:t>).</a:t>
            </a:r>
          </a:p>
          <a:p>
            <a:r>
              <a:rPr lang="uk-UA" dirty="0" smtClean="0"/>
              <a:t>Основні факти про тютюн (URL: </a:t>
            </a:r>
            <a:r>
              <a:rPr lang="uk-UA" u="sng" dirty="0" smtClean="0">
                <a:hlinkClick r:id="rId6"/>
              </a:rPr>
              <a:t>http://surl.li/mqumgk</a:t>
            </a:r>
            <a:r>
              <a:rPr lang="uk-UA" dirty="0" smtClean="0"/>
              <a:t>).</a:t>
            </a:r>
          </a:p>
          <a:p>
            <a:r>
              <a:rPr lang="uk-UA" dirty="0" smtClean="0"/>
              <a:t>Розлад вживання алкоголю (URL: </a:t>
            </a:r>
            <a:r>
              <a:rPr lang="uk-UA" u="sng" dirty="0" smtClean="0">
                <a:hlinkClick r:id="rId7"/>
              </a:rPr>
              <a:t>http://surl.li/gczzhh</a:t>
            </a:r>
            <a:r>
              <a:rPr lang="uk-UA" dirty="0" smtClean="0"/>
              <a:t>).</a:t>
            </a:r>
          </a:p>
          <a:p>
            <a:r>
              <a:rPr lang="uk-UA" dirty="0" smtClean="0"/>
              <a:t>Розлад вживання </a:t>
            </a:r>
            <a:r>
              <a:rPr lang="uk-UA" dirty="0" err="1" smtClean="0"/>
              <a:t>психоактивних</a:t>
            </a:r>
            <a:r>
              <a:rPr lang="uk-UA" dirty="0" smtClean="0"/>
              <a:t> (наркотичних) речовин у молоді (URL: </a:t>
            </a:r>
            <a:r>
              <a:rPr lang="uk-UA" u="sng" dirty="0" smtClean="0">
                <a:hlinkClick r:id="rId8"/>
              </a:rPr>
              <a:t>http://surl.li/iyxhlw</a:t>
            </a:r>
            <a:r>
              <a:rPr lang="uk-UA" dirty="0" smtClean="0"/>
              <a:t>).</a:t>
            </a:r>
          </a:p>
          <a:p>
            <a:r>
              <a:rPr lang="uk-UA" dirty="0" smtClean="0"/>
              <a:t>Як запобігти зловживанню алкоголем та наркотиками серед підлітків (URL: </a:t>
            </a:r>
            <a:r>
              <a:rPr lang="uk-UA" u="sng" dirty="0" smtClean="0">
                <a:hlinkClick r:id="rId9"/>
              </a:rPr>
              <a:t>http://surl.li/xvrhvc</a:t>
            </a:r>
            <a:r>
              <a:rPr lang="uk-UA" dirty="0" smtClean="0"/>
              <a:t>).</a:t>
            </a:r>
          </a:p>
          <a:p>
            <a:r>
              <a:rPr lang="uk-UA" dirty="0" smtClean="0"/>
              <a:t>Як батькам говорити про алкоголь з дітьми різного віку (URL: </a:t>
            </a:r>
            <a:r>
              <a:rPr lang="uk-UA" u="sng" dirty="0" smtClean="0">
                <a:hlinkClick r:id="rId10"/>
              </a:rPr>
              <a:t>http://surl.li/nvlwbl</a:t>
            </a:r>
            <a:r>
              <a:rPr lang="uk-UA" dirty="0" smtClean="0"/>
              <a:t>).</a:t>
            </a:r>
          </a:p>
          <a:p>
            <a:r>
              <a:rPr lang="uk-UA" dirty="0" smtClean="0"/>
              <a:t>Проблема залежності від комп’ютерних ігор (URL: </a:t>
            </a:r>
            <a:r>
              <a:rPr lang="uk-UA" u="sng" dirty="0" smtClean="0">
                <a:hlinkClick r:id="rId11"/>
              </a:rPr>
              <a:t>http://surl.li/evanbz</a:t>
            </a:r>
            <a:r>
              <a:rPr lang="uk-UA" dirty="0" smtClean="0"/>
              <a:t>).</a:t>
            </a:r>
          </a:p>
          <a:p>
            <a:r>
              <a:rPr lang="uk-UA" dirty="0" smtClean="0"/>
              <a:t>Як запобігти проблемі залежності від комп’ютерних ігор (URL: </a:t>
            </a:r>
            <a:r>
              <a:rPr lang="uk-UA" u="sng" dirty="0" smtClean="0">
                <a:hlinkClick r:id="rId12"/>
              </a:rPr>
              <a:t>http://surl.li/wgnpat</a:t>
            </a:r>
            <a:r>
              <a:rPr lang="uk-UA" dirty="0" smtClean="0"/>
              <a:t>).</a:t>
            </a:r>
          </a:p>
          <a:p>
            <a:r>
              <a:rPr lang="uk-UA" dirty="0" smtClean="0"/>
              <a:t>Банк програм для неповнолітніх у конфлікті з законом (URL: </a:t>
            </a:r>
            <a:r>
              <a:rPr lang="uk-UA" u="sng" dirty="0" smtClean="0">
                <a:hlinkClick r:id="rId13"/>
              </a:rPr>
              <a:t>http://surl.li/sdfuwz</a:t>
            </a:r>
            <a:r>
              <a:rPr lang="uk-UA" dirty="0" smtClean="0"/>
              <a:t>).</a:t>
            </a:r>
            <a:endParaRPr lang="uk-UA" dirty="0"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err="1" smtClean="0"/>
              <a:t>Нормативні</a:t>
            </a:r>
            <a:r>
              <a:rPr lang="ru-RU" dirty="0" smtClean="0"/>
              <a:t> </a:t>
            </a:r>
            <a:r>
              <a:rPr lang="ru-RU" dirty="0" err="1" smtClean="0"/>
              <a:t>документи</a:t>
            </a:r>
            <a:endParaRPr lang="ru-RU" dirty="0"/>
          </a:p>
        </p:txBody>
      </p:sp>
      <p:sp>
        <p:nvSpPr>
          <p:cNvPr id="3" name="Объект 2"/>
          <p:cNvSpPr>
            <a:spLocks noGrp="1"/>
          </p:cNvSpPr>
          <p:nvPr>
            <p:ph sz="quarter" idx="1"/>
          </p:nvPr>
        </p:nvSpPr>
        <p:spPr>
          <a:xfrm>
            <a:off x="457200" y="1428736"/>
            <a:ext cx="8229600" cy="4697427"/>
          </a:xfrm>
        </p:spPr>
        <p:txBody>
          <a:bodyPr>
            <a:normAutofit/>
          </a:bodyPr>
          <a:lstStyle/>
          <a:p>
            <a:pPr algn="just"/>
            <a:r>
              <a:rPr lang="uk-UA" dirty="0" smtClean="0"/>
              <a:t>Лист  Міністерства освіти і науки України «Про здійснення превентивних заходів серед дітей та молоді в умовах воєнного стану в Україні» від 13 травня 2022 року № 1/5119-22 </a:t>
            </a:r>
          </a:p>
          <a:p>
            <a:pPr algn="just"/>
            <a:r>
              <a:rPr lang="uk-UA" dirty="0" smtClean="0"/>
              <a:t>Лист МОНУ від 24.09.2024 1/17454 </a:t>
            </a:r>
            <a:r>
              <a:rPr lang="uk-UA" dirty="0" err="1" smtClean="0"/>
              <a:t>“Про</a:t>
            </a:r>
            <a:r>
              <a:rPr lang="uk-UA" dirty="0" smtClean="0"/>
              <a:t> </a:t>
            </a:r>
            <a:r>
              <a:rPr lang="uk-UA" dirty="0" err="1" smtClean="0"/>
              <a:t>інформування”</a:t>
            </a:r>
            <a:endParaRPr lang="uk-UA" dirty="0" smtClean="0"/>
          </a:p>
          <a:p>
            <a:pPr algn="just"/>
            <a:r>
              <a:rPr lang="uk-UA" dirty="0" smtClean="0"/>
              <a:t>Лист МОНУ </a:t>
            </a:r>
            <a:r>
              <a:rPr lang="uk-UA" dirty="0" err="1" smtClean="0"/>
              <a:t>“Щодо</a:t>
            </a:r>
            <a:r>
              <a:rPr lang="uk-UA" dirty="0" smtClean="0"/>
              <a:t> організації просвітницької діяльності у дитячому </a:t>
            </a:r>
            <a:r>
              <a:rPr lang="uk-UA" dirty="0" err="1" smtClean="0"/>
              <a:t>середовищі”</a:t>
            </a:r>
            <a:r>
              <a:rPr lang="uk-UA" dirty="0" smtClean="0"/>
              <a:t> від 02.01.2025 №1/39-25</a:t>
            </a:r>
          </a:p>
          <a:p>
            <a:pPr algn="just"/>
            <a:r>
              <a:rPr lang="uk-UA" dirty="0" smtClean="0"/>
              <a:t>Лист Департаменту науки і освіти ХОДА від 05.03.2025 № 01-33/1170 </a:t>
            </a:r>
            <a:r>
              <a:rPr lang="uk-UA" dirty="0" err="1" smtClean="0"/>
              <a:t>“Про</a:t>
            </a:r>
            <a:r>
              <a:rPr lang="uk-UA" dirty="0" smtClean="0"/>
              <a:t> </a:t>
            </a:r>
            <a:r>
              <a:rPr lang="uk-UA" dirty="0" err="1" smtClean="0"/>
              <a:t>інформування”</a:t>
            </a:r>
            <a:endParaRPr lang="uk-UA" dirty="0" smtClean="0"/>
          </a:p>
          <a:p>
            <a:pPr algn="just"/>
            <a:endParaRPr lang="ru-RU" dirty="0"/>
          </a:p>
        </p:txBody>
      </p:sp>
    </p:spTree>
    <p:extLst>
      <p:ext uri="{BB962C8B-B14F-4D97-AF65-F5344CB8AC3E}">
        <p14:creationId xmlns:p14="http://schemas.microsoft.com/office/powerpoint/2010/main" val="11458061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uk-UA" dirty="0" smtClean="0"/>
              <a:t>Статистичні дані</a:t>
            </a:r>
            <a:endParaRPr lang="uk-UA" dirty="0"/>
          </a:p>
        </p:txBody>
      </p:sp>
      <p:sp>
        <p:nvSpPr>
          <p:cNvPr id="3" name="Содержимое 2"/>
          <p:cNvSpPr>
            <a:spLocks noGrp="1"/>
          </p:cNvSpPr>
          <p:nvPr>
            <p:ph sz="quarter" idx="1"/>
          </p:nvPr>
        </p:nvSpPr>
        <p:spPr/>
        <p:txBody>
          <a:bodyPr/>
          <a:lstStyle/>
          <a:p>
            <a:pPr algn="just"/>
            <a:r>
              <a:rPr lang="uk-UA" dirty="0" smtClean="0"/>
              <a:t>Упродовж 11 місяців 2024 року 58 неповнолітніх вчинили 67 кримінальних правопорушень пов’язаних з вчиненням (втягненням) </a:t>
            </a:r>
            <a:r>
              <a:rPr lang="uk-UA" dirty="0" err="1" smtClean="0"/>
              <a:t>терорестичних</a:t>
            </a:r>
            <a:r>
              <a:rPr lang="uk-UA" dirty="0" smtClean="0"/>
              <a:t> актів – підпали транспортних засобів військових, приміщень ТЦК, залізничного обладнання та ін. 70% залучених неповнолітніх до протиправної діяльності не досягли 16-річного віку.</a:t>
            </a:r>
            <a:endParaRPr lang="uk-U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uk-UA" dirty="0" smtClean="0"/>
              <a:t>Відповідальність неповнолітніх</a:t>
            </a:r>
            <a:endParaRPr lang="uk-UA" dirty="0"/>
          </a:p>
        </p:txBody>
      </p:sp>
      <p:sp>
        <p:nvSpPr>
          <p:cNvPr id="3" name="Содержимое 2"/>
          <p:cNvSpPr>
            <a:spLocks noGrp="1"/>
          </p:cNvSpPr>
          <p:nvPr>
            <p:ph sz="quarter" idx="1"/>
          </p:nvPr>
        </p:nvSpPr>
        <p:spPr/>
        <p:txBody>
          <a:bodyPr/>
          <a:lstStyle/>
          <a:p>
            <a:pPr algn="just"/>
            <a:r>
              <a:rPr lang="uk-UA" dirty="0" smtClean="0"/>
              <a:t>Вчинення дій, що посягають на громадську безпеку можуть мати низку найнебезпечніших кримінальних правопорушень:</a:t>
            </a:r>
          </a:p>
          <a:p>
            <a:pPr algn="just">
              <a:buFontTx/>
              <a:buChar char="-"/>
            </a:pPr>
            <a:r>
              <a:rPr lang="uk-UA" dirty="0" smtClean="0"/>
              <a:t>ст.113 (диверсія) – позбавлення волі від 10 до 15 років;</a:t>
            </a:r>
          </a:p>
          <a:p>
            <a:pPr algn="just">
              <a:buFontTx/>
              <a:buChar char="-"/>
            </a:pPr>
            <a:r>
              <a:rPr lang="uk-UA" dirty="0" smtClean="0"/>
              <a:t>ст.194 ч.2 (умисне знищення та пошкодження майна) – позбавлення волі від 3 до 10 років;</a:t>
            </a:r>
          </a:p>
          <a:p>
            <a:pPr algn="just">
              <a:buFontTx/>
              <a:buChar char="-"/>
            </a:pPr>
            <a:r>
              <a:rPr lang="uk-UA" dirty="0" smtClean="0"/>
              <a:t>ст.258 (терористичний акт) – позбавлення волі від 5 до 10 років.</a:t>
            </a:r>
          </a:p>
          <a:p>
            <a:pPr algn="just">
              <a:buNone/>
            </a:pPr>
            <a:r>
              <a:rPr lang="uk-UA" dirty="0" smtClean="0"/>
              <a:t>		За вказані правопорушення кримінальна відповідальність настає </a:t>
            </a:r>
            <a:r>
              <a:rPr lang="uk-UA" b="1" dirty="0" smtClean="0"/>
              <a:t>з 14 років.  </a:t>
            </a:r>
            <a:endParaRPr lang="uk-UA" b="1"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uk-UA" dirty="0" smtClean="0"/>
              <a:t>Важливо</a:t>
            </a:r>
            <a:endParaRPr lang="uk-UA" dirty="0"/>
          </a:p>
        </p:txBody>
      </p:sp>
      <p:sp>
        <p:nvSpPr>
          <p:cNvPr id="3" name="Содержимое 2"/>
          <p:cNvSpPr>
            <a:spLocks noGrp="1"/>
          </p:cNvSpPr>
          <p:nvPr>
            <p:ph sz="quarter" idx="1"/>
          </p:nvPr>
        </p:nvSpPr>
        <p:spPr/>
        <p:txBody>
          <a:bodyPr>
            <a:normAutofit fontScale="92500"/>
          </a:bodyPr>
          <a:lstStyle/>
          <a:p>
            <a:pPr lvl="1" algn="just"/>
            <a:r>
              <a:rPr lang="uk-UA" dirty="0" smtClean="0"/>
              <a:t>Активізувати роботи психологічної служби закладу та класних керівників.</a:t>
            </a:r>
          </a:p>
          <a:p>
            <a:pPr lvl="1" algn="just">
              <a:buNone/>
            </a:pPr>
            <a:r>
              <a:rPr lang="uk-UA" dirty="0" smtClean="0"/>
              <a:t>	</a:t>
            </a:r>
            <a:r>
              <a:rPr lang="uk-UA" b="1" dirty="0" smtClean="0"/>
              <a:t>Підлітковий вік </a:t>
            </a:r>
            <a:r>
              <a:rPr lang="uk-UA" dirty="0" smtClean="0"/>
              <a:t>є кризовим періодом розвитку, коли  особистість піддається високому ризику формування </a:t>
            </a:r>
            <a:r>
              <a:rPr lang="uk-UA" dirty="0" err="1" smtClean="0"/>
              <a:t>адиктивної</a:t>
            </a:r>
            <a:r>
              <a:rPr lang="uk-UA" dirty="0" smtClean="0"/>
              <a:t> поведінки, що може мати довготривалі негативні наслідки для її життя. Зловживання </a:t>
            </a:r>
            <a:r>
              <a:rPr lang="uk-UA" dirty="0" err="1" smtClean="0"/>
              <a:t>психоактивними</a:t>
            </a:r>
            <a:r>
              <a:rPr lang="uk-UA" dirty="0" smtClean="0"/>
              <a:t> речовинами, </a:t>
            </a:r>
            <a:r>
              <a:rPr lang="uk-UA" dirty="0" err="1" smtClean="0"/>
              <a:t>інтернет-залежність</a:t>
            </a:r>
            <a:r>
              <a:rPr lang="uk-UA" dirty="0" smtClean="0"/>
              <a:t> та інші види </a:t>
            </a:r>
            <a:r>
              <a:rPr lang="uk-UA" dirty="0" err="1" smtClean="0"/>
              <a:t>адиктивної</a:t>
            </a:r>
            <a:r>
              <a:rPr lang="uk-UA" dirty="0" smtClean="0"/>
              <a:t> поведінки стають все більш поширеними серед підлітків в останні роки, що актуалізує потребу ефективних профілактичних заходів.</a:t>
            </a:r>
          </a:p>
          <a:p>
            <a:pPr lvl="1" algn="just">
              <a:buNone/>
            </a:pPr>
            <a:r>
              <a:rPr lang="uk-UA" b="1" dirty="0" smtClean="0"/>
              <a:t>Профілактика </a:t>
            </a:r>
            <a:r>
              <a:rPr lang="uk-UA" b="1" dirty="0" err="1" smtClean="0"/>
              <a:t>адиктивної</a:t>
            </a:r>
            <a:r>
              <a:rPr lang="uk-UA" b="1" dirty="0" smtClean="0"/>
              <a:t> поведінки в підлітковому віці має важливе значення щодо збереження здоров’я та зниження ризику негативних наслідків: академічна неуспішність, соціальна ізоляція, проблеми з психічним здоров’ям, злочинна поведінка.</a:t>
            </a:r>
            <a:r>
              <a:rPr lang="uk-UA" dirty="0" smtClean="0"/>
              <a:t>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14348" y="500042"/>
            <a:ext cx="7210452" cy="917596"/>
          </a:xfrm>
        </p:spPr>
        <p:txBody>
          <a:bodyPr/>
          <a:lstStyle/>
          <a:p>
            <a:r>
              <a:rPr lang="uk-UA" dirty="0" smtClean="0"/>
              <a:t>    </a:t>
            </a:r>
            <a:r>
              <a:rPr lang="uk-UA" b="1" dirty="0" smtClean="0"/>
              <a:t>Важливо пам’ятати</a:t>
            </a:r>
            <a:endParaRPr lang="uk-UA" b="1" dirty="0"/>
          </a:p>
        </p:txBody>
      </p:sp>
      <p:sp>
        <p:nvSpPr>
          <p:cNvPr id="3" name="Содержимое 2"/>
          <p:cNvSpPr>
            <a:spLocks noGrp="1"/>
          </p:cNvSpPr>
          <p:nvPr>
            <p:ph sz="quarter" idx="1"/>
          </p:nvPr>
        </p:nvSpPr>
        <p:spPr/>
        <p:txBody>
          <a:bodyPr>
            <a:normAutofit fontScale="92500"/>
          </a:bodyPr>
          <a:lstStyle/>
          <a:p>
            <a:pPr algn="just"/>
            <a:r>
              <a:rPr lang="uk-UA" dirty="0" smtClean="0"/>
              <a:t>Деструктивна поведінка підлітків, коли їхні дії мають руйнівний характер, спрямований на себе, своє здоров’я, зовнішній світ, </a:t>
            </a:r>
            <a:r>
              <a:rPr lang="uk-UA" b="1" dirty="0" smtClean="0"/>
              <a:t>може проявлятися в нападах агресії, гніву чи ворожості</a:t>
            </a:r>
            <a:r>
              <a:rPr lang="uk-UA" dirty="0" smtClean="0"/>
              <a:t>. Часто така поведінка є відповіддю підлітка на складні обставини, в яких вони опинилися.</a:t>
            </a:r>
          </a:p>
          <a:p>
            <a:pPr algn="just"/>
            <a:r>
              <a:rPr lang="uk-UA" dirty="0" smtClean="0"/>
              <a:t>У підлітковому віці молодь легко піддається негативному впливу та схильна до необдуманих ризикованих дій. Через певні біологічні особливості тинейджерам складно мислити критично та бачити небезпеку там, де її помічають дорослі. У цей складний час підлітки, психіка яких втомлена війною, стають </a:t>
            </a:r>
            <a:r>
              <a:rPr lang="uk-UA" b="1" dirty="0" smtClean="0"/>
              <a:t>легким об’єктом для маніпулювання</a:t>
            </a:r>
            <a:r>
              <a:rPr lang="uk-UA" dirty="0" smtClean="0"/>
              <a:t>.</a:t>
            </a:r>
            <a:endParaRPr lang="uk-UA"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smtClean="0"/>
              <a:t>Ознаки залучення дитини до деструктивного угрупування</a:t>
            </a:r>
            <a:endParaRPr lang="uk-UA" dirty="0"/>
          </a:p>
        </p:txBody>
      </p:sp>
      <p:sp>
        <p:nvSpPr>
          <p:cNvPr id="3" name="Содержимое 2"/>
          <p:cNvSpPr>
            <a:spLocks noGrp="1"/>
          </p:cNvSpPr>
          <p:nvPr>
            <p:ph sz="quarter" idx="1"/>
          </p:nvPr>
        </p:nvSpPr>
        <p:spPr/>
        <p:txBody>
          <a:bodyPr>
            <a:normAutofit lnSpcReduction="10000"/>
          </a:bodyPr>
          <a:lstStyle/>
          <a:p>
            <a:pPr lvl="0" algn="just"/>
            <a:r>
              <a:rPr lang="uk-UA" dirty="0" smtClean="0"/>
              <a:t>замкнутість (не ділиться з батьками або особами, що їх заміняють, своїми планами); </a:t>
            </a:r>
          </a:p>
          <a:p>
            <a:pPr lvl="0" algn="just"/>
            <a:r>
              <a:rPr lang="uk-UA" dirty="0" smtClean="0"/>
              <a:t>зміна зовнішнього вигляду (чорний вільний одяг, довге волосся тощо); </a:t>
            </a:r>
          </a:p>
          <a:p>
            <a:pPr lvl="0" algn="just"/>
            <a:r>
              <a:rPr lang="uk-UA" dirty="0" smtClean="0"/>
              <a:t>використання символіки на одязі чи тілі;</a:t>
            </a:r>
          </a:p>
          <a:p>
            <a:pPr lvl="0" algn="just"/>
            <a:r>
              <a:rPr lang="uk-UA" dirty="0" smtClean="0"/>
              <a:t>зміна настрою та поведінки тощо.</a:t>
            </a:r>
          </a:p>
          <a:p>
            <a:pPr algn="just"/>
            <a:r>
              <a:rPr lang="uk-UA" dirty="0" smtClean="0"/>
              <a:t>Війна негативно впливає на соціалізацію та інтеграцію дітей і підлітків, адже соціалізація – це «процес і результат засвоєння й активного відтворення індивідом установок, цінностей, ролей, очікувань, які властиві певній культурі або соціальній групі». </a:t>
            </a:r>
          </a:p>
          <a:p>
            <a:pPr algn="just">
              <a:buNone/>
            </a:pPr>
            <a:r>
              <a:rPr lang="uk-UA" dirty="0" smtClean="0"/>
              <a:t> </a:t>
            </a:r>
          </a:p>
          <a:p>
            <a:endParaRPr lang="uk-UA"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uk-UA" sz="2200" b="1" dirty="0" smtClean="0"/>
              <a:t>За умови виявлення факту вступу дитини в одну з таких груп необхідно інформувати: </a:t>
            </a:r>
            <a:r>
              <a:rPr lang="uk-UA" dirty="0" smtClean="0"/>
              <a:t/>
            </a:r>
            <a:br>
              <a:rPr lang="uk-UA" dirty="0" smtClean="0"/>
            </a:br>
            <a:endParaRPr lang="uk-UA" dirty="0"/>
          </a:p>
        </p:txBody>
      </p:sp>
      <p:sp>
        <p:nvSpPr>
          <p:cNvPr id="3" name="Содержимое 2"/>
          <p:cNvSpPr>
            <a:spLocks noGrp="1"/>
          </p:cNvSpPr>
          <p:nvPr>
            <p:ph sz="quarter" idx="1"/>
          </p:nvPr>
        </p:nvSpPr>
        <p:spPr>
          <a:xfrm>
            <a:off x="467544" y="1196752"/>
            <a:ext cx="7992888" cy="5421216"/>
          </a:xfrm>
        </p:spPr>
        <p:txBody>
          <a:bodyPr>
            <a:normAutofit fontScale="92500" lnSpcReduction="10000"/>
          </a:bodyPr>
          <a:lstStyle/>
          <a:p>
            <a:r>
              <a:rPr lang="uk-UA" dirty="0" err="1" smtClean="0"/>
              <a:t>кіберполіція</a:t>
            </a:r>
            <a:r>
              <a:rPr lang="uk-UA" dirty="0" smtClean="0"/>
              <a:t> </a:t>
            </a:r>
            <a:r>
              <a:rPr lang="uk-UA" dirty="0" smtClean="0"/>
              <a:t>(https://www.cybercrime.gov.ua) – цілодобово; </a:t>
            </a:r>
          </a:p>
          <a:p>
            <a:r>
              <a:rPr lang="uk-UA" dirty="0" smtClean="0"/>
              <a:t>поліція</a:t>
            </a:r>
            <a:r>
              <a:rPr lang="uk-UA" dirty="0" smtClean="0"/>
              <a:t>: 102;</a:t>
            </a:r>
          </a:p>
          <a:p>
            <a:r>
              <a:rPr lang="uk-UA" dirty="0" smtClean="0"/>
              <a:t>адміністрація </a:t>
            </a:r>
            <a:r>
              <a:rPr lang="uk-UA" dirty="0" smtClean="0"/>
              <a:t>закладу освіти; </a:t>
            </a:r>
          </a:p>
          <a:p>
            <a:r>
              <a:rPr lang="uk-UA" dirty="0" smtClean="0"/>
              <a:t>Національна </a:t>
            </a:r>
            <a:r>
              <a:rPr lang="uk-UA" dirty="0" smtClean="0"/>
              <a:t>«гаряча» лінія для дітей та молоді: 116 111 – з мобільних або 0 800 500 225 – зі стаціонарних телефонів, пн. - </a:t>
            </a:r>
            <a:r>
              <a:rPr lang="uk-UA" dirty="0" err="1" smtClean="0"/>
              <a:t>пт</a:t>
            </a:r>
            <a:r>
              <a:rPr lang="uk-UA" dirty="0" smtClean="0"/>
              <a:t>. з 12.00 до 20.00 (безкоштовно, анонімно, конфіденційно); </a:t>
            </a:r>
          </a:p>
          <a:p>
            <a:r>
              <a:rPr lang="uk-UA" dirty="0" smtClean="0"/>
              <a:t>Національна </a:t>
            </a:r>
            <a:r>
              <a:rPr lang="uk-UA" dirty="0" smtClean="0"/>
              <a:t>«гаряча» лінія з попередження домашнього насильства, торгівлі людьми та гендерної дискримінації: 116 123 – з мобільних або </a:t>
            </a:r>
          </a:p>
          <a:p>
            <a:r>
              <a:rPr lang="uk-UA" dirty="0" smtClean="0"/>
              <a:t>0 800 500 335 – зі стаціонарних телефонів цілодобово (безкоштовно, анонімно, конфіденційно);</a:t>
            </a:r>
          </a:p>
          <a:p>
            <a:r>
              <a:rPr lang="uk-UA" dirty="0" err="1" smtClean="0"/>
              <a:t>📲Messenger</a:t>
            </a:r>
            <a:r>
              <a:rPr lang="uk-UA" dirty="0" smtClean="0"/>
              <a:t> @</a:t>
            </a:r>
            <a:r>
              <a:rPr lang="uk-UA" dirty="0" err="1" smtClean="0"/>
              <a:t>childhotline.ukraine</a:t>
            </a:r>
            <a:endParaRPr lang="uk-UA" dirty="0" smtClean="0"/>
          </a:p>
          <a:p>
            <a:r>
              <a:rPr lang="uk-UA" dirty="0" err="1" smtClean="0"/>
              <a:t>📲Instagram</a:t>
            </a:r>
            <a:r>
              <a:rPr lang="uk-UA" dirty="0" smtClean="0"/>
              <a:t> @</a:t>
            </a:r>
            <a:r>
              <a:rPr lang="uk-UA" dirty="0" err="1" smtClean="0"/>
              <a:t>childhotline</a:t>
            </a:r>
            <a:r>
              <a:rPr lang="uk-UA" dirty="0" smtClean="0"/>
              <a:t>_ua</a:t>
            </a:r>
          </a:p>
          <a:p>
            <a:endParaRPr lang="uk-UA"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939784"/>
          </a:xfrm>
        </p:spPr>
        <p:txBody>
          <a:bodyPr>
            <a:normAutofit/>
          </a:bodyPr>
          <a:lstStyle/>
          <a:p>
            <a:pPr algn="ctr"/>
            <a:r>
              <a:rPr lang="uk-UA" sz="2400" dirty="0" smtClean="0"/>
              <a:t>Активізація роботи з превентивного виховання</a:t>
            </a:r>
            <a:endParaRPr lang="uk-UA" sz="2400" dirty="0"/>
          </a:p>
        </p:txBody>
      </p:sp>
      <p:sp>
        <p:nvSpPr>
          <p:cNvPr id="3" name="Содержимое 2"/>
          <p:cNvSpPr>
            <a:spLocks noGrp="1"/>
          </p:cNvSpPr>
          <p:nvPr>
            <p:ph sz="quarter" idx="1"/>
          </p:nvPr>
        </p:nvSpPr>
        <p:spPr>
          <a:xfrm>
            <a:off x="457200" y="1340768"/>
            <a:ext cx="8219256" cy="5517232"/>
          </a:xfrm>
        </p:spPr>
        <p:txBody>
          <a:bodyPr>
            <a:normAutofit fontScale="70000" lnSpcReduction="20000"/>
          </a:bodyPr>
          <a:lstStyle/>
          <a:p>
            <a:pPr>
              <a:buNone/>
            </a:pPr>
            <a:r>
              <a:rPr lang="uk-UA" b="1" dirty="0" smtClean="0"/>
              <a:t>Педагогічним працівникам пропонуємо протягом року</a:t>
            </a:r>
            <a:r>
              <a:rPr lang="uk-UA" dirty="0" smtClean="0"/>
              <a:t>  організувати заходи у закладах освіти, спрямованих на: </a:t>
            </a:r>
          </a:p>
          <a:p>
            <a:pPr lvl="0" algn="just"/>
            <a:r>
              <a:rPr lang="uk-UA" dirty="0" smtClean="0"/>
              <a:t>формування в учасників освітнього процесу гігієнічних навичок та засад здорового способу життя, зокрема звичок здорового харчування, фізичної активності, безпечної комунікації; </a:t>
            </a:r>
          </a:p>
          <a:p>
            <a:pPr lvl="0" algn="just"/>
            <a:r>
              <a:rPr lang="uk-UA" dirty="0" smtClean="0"/>
              <a:t>упровадження принципу недискримінації, в тому числі конфіденційності щодо наявності будь-яких </a:t>
            </a:r>
            <a:r>
              <a:rPr lang="uk-UA" dirty="0" err="1" smtClean="0"/>
              <a:t>дискримінуючих</a:t>
            </a:r>
            <a:r>
              <a:rPr lang="uk-UA" dirty="0" smtClean="0"/>
              <a:t> ознак; </a:t>
            </a:r>
          </a:p>
          <a:p>
            <a:pPr lvl="0" algn="just"/>
            <a:r>
              <a:rPr lang="uk-UA" dirty="0" smtClean="0"/>
              <a:t>запобігання вживанню учнями, іншими учасниками освітнього процесу тютюну, алкоголю, наркотичних засобів, інших речовин із </a:t>
            </a:r>
            <a:r>
              <a:rPr lang="uk-UA" dirty="0" err="1" smtClean="0"/>
              <a:t>психоактивною</a:t>
            </a:r>
            <a:r>
              <a:rPr lang="uk-UA" dirty="0" smtClean="0"/>
              <a:t> дією, унеможливлення їх розповсюдження та вживання в закладі освіти та на прилеглих до нього територіях; </a:t>
            </a:r>
          </a:p>
          <a:p>
            <a:pPr lvl="0" algn="just"/>
            <a:r>
              <a:rPr lang="uk-UA" dirty="0" smtClean="0"/>
              <a:t>упровадження в закладах освіти просвітницьких та профілактичних програм із протидії проявам насильства та </a:t>
            </a:r>
            <a:r>
              <a:rPr lang="uk-UA" dirty="0" err="1" smtClean="0"/>
              <a:t>булінгу</a:t>
            </a:r>
            <a:r>
              <a:rPr lang="uk-UA" dirty="0" smtClean="0"/>
              <a:t> (цькування) і їх попередження (у співпраці з працівниками психологічної служби); </a:t>
            </a:r>
          </a:p>
          <a:p>
            <a:pPr lvl="0" algn="just"/>
            <a:r>
              <a:rPr lang="uk-UA" dirty="0" smtClean="0"/>
              <a:t>проведення ефективних інформаційних кампаній для учасників освітнього процесу, спрямованих на популяризацію здорового та безпечного способу життя, профілактики інфекційних та неінфекційних захворювань, протидію поширенню серед дітей та підлітків звичок, небезпечних для їх фізичного або психічного здоров’я. </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Эркер">
  <a:themeElements>
    <a:clrScheme name="Эркер">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Эркер">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Эркер">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386</TotalTime>
  <Words>909</Words>
  <Application>Microsoft Office PowerPoint</Application>
  <PresentationFormat>Экран (4:3)</PresentationFormat>
  <Paragraphs>64</Paragraphs>
  <Slides>11</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Эркер</vt:lpstr>
      <vt:lpstr>Профілактика правопорушень та протиправної поведінки здобувачів освіти в умовах дії військового стану</vt:lpstr>
      <vt:lpstr>Нормативні документи</vt:lpstr>
      <vt:lpstr>Статистичні дані</vt:lpstr>
      <vt:lpstr>Відповідальність неповнолітніх</vt:lpstr>
      <vt:lpstr>Важливо</vt:lpstr>
      <vt:lpstr>    Важливо пам’ятати</vt:lpstr>
      <vt:lpstr>Ознаки залучення дитини до деструктивного угрупування</vt:lpstr>
      <vt:lpstr>За умови виявлення факту вступу дитини в одну з таких груп необхідно інформувати:  </vt:lpstr>
      <vt:lpstr>Активізація роботи з превентивного виховання</vt:lpstr>
      <vt:lpstr>Активізація роботи з превентивного виховання</vt:lpstr>
      <vt:lpstr>Перелік корисних ресурсів щодо профілактики залежностей у дітей та підлітків </vt:lpstr>
    </vt:vector>
  </TitlesOfParts>
  <Company>SPecialiST RePack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Профілактика правопорушень та протиправної поведінки здобувачів освіти в умовах дії військового стану</dc:title>
  <dc:creator>Метод ПК</dc:creator>
  <cp:lastModifiedBy>Пользователь Windows</cp:lastModifiedBy>
  <cp:revision>43</cp:revision>
  <dcterms:created xsi:type="dcterms:W3CDTF">2025-03-03T12:30:19Z</dcterms:created>
  <dcterms:modified xsi:type="dcterms:W3CDTF">2025-03-06T14:34:11Z</dcterms:modified>
</cp:coreProperties>
</file>