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1" r:id="rId3"/>
    <p:sldId id="271" r:id="rId4"/>
    <p:sldId id="259" r:id="rId5"/>
    <p:sldId id="284" r:id="rId6"/>
    <p:sldId id="285" r:id="rId7"/>
    <p:sldId id="286" r:id="rId8"/>
    <p:sldId id="268" r:id="rId9"/>
    <p:sldId id="269" r:id="rId10"/>
    <p:sldId id="281" r:id="rId11"/>
    <p:sldId id="266" r:id="rId12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FF96"/>
    <a:srgbClr val="BAFBFE"/>
    <a:srgbClr val="CC00FF"/>
    <a:srgbClr val="CC99FF"/>
    <a:srgbClr val="CC66FF"/>
    <a:srgbClr val="40A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>
        <p:scale>
          <a:sx n="76" d="100"/>
          <a:sy n="76" d="100"/>
        </p:scale>
        <p:origin x="-1122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 smtClean="0"/>
            </a:lvl1pPr>
          </a:lstStyle>
          <a:p>
            <a:pPr>
              <a:defRPr/>
            </a:pPr>
            <a:fld id="{A604EF82-DEA0-4A5D-B008-CAB6CA5197E8}" type="datetimeFigureOut">
              <a:rPr lang="ru-RU"/>
              <a:pPr>
                <a:defRPr/>
              </a:pPr>
              <a:t>06.03.2025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 smtClean="0"/>
            </a:lvl1pPr>
          </a:lstStyle>
          <a:p>
            <a:pPr>
              <a:defRPr/>
            </a:pPr>
            <a:fld id="{24280814-A31F-4DD9-BAAF-9E5B229E5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5864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A8072-4724-45C2-9A8E-9066D7E3A9D9}" type="datetimeFigureOut">
              <a:rPr lang="ru-RU" smtClean="0"/>
              <a:pPr/>
              <a:t>06.03.2025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13480-67A8-485C-BDD0-2A68E44F2A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22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13480-67A8-485C-BDD0-2A68E44F2A3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13480-67A8-485C-BDD0-2A68E44F2A3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5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17822-964F-48A7-B21E-6E8106A3D233}" type="datetimeFigureOut">
              <a:rPr lang="ru-RU"/>
              <a:pPr>
                <a:defRPr/>
              </a:pPr>
              <a:t>06.03.2025</a:t>
            </a:fld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8F609-F5F8-4A86-A1B9-247B0555A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1E20D-43B7-4221-9A77-6DF052ABDB1E}" type="datetimeFigureOut">
              <a:rPr lang="ru-RU"/>
              <a:pPr>
                <a:defRPr/>
              </a:pPr>
              <a:t>06.03.2025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2C9D6-0883-4278-B609-BCDD234AA9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3CBDB8-6835-475E-BBC0-A15B90DA1774}" type="datetimeFigureOut">
              <a:rPr lang="ru-RU"/>
              <a:pPr>
                <a:defRPr/>
              </a:pPr>
              <a:t>06.03.2025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38559-3C37-4414-B67D-F299D6205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CAD01-97A8-4D2C-8237-1ACE07EEAF7E}" type="datetimeFigureOut">
              <a:rPr lang="ru-RU"/>
              <a:pPr>
                <a:defRPr/>
              </a:pPr>
              <a:t>06.03.2025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4D72A-6C56-4DA7-B49F-530016C4D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E5F66-6F38-4F85-9FEC-19295C720D3A}" type="datetimeFigureOut">
              <a:rPr lang="ru-RU"/>
              <a:pPr>
                <a:defRPr/>
              </a:pPr>
              <a:t>06.03.2025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9F878-7CE4-4F8B-9EBA-9E368A271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241BC-FCA7-4BF2-888E-0F6CE2F232BC}" type="datetimeFigureOut">
              <a:rPr lang="ru-RU"/>
              <a:pPr>
                <a:defRPr/>
              </a:pPr>
              <a:t>06.03.2025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A7B17-F5A6-41C9-A9DC-03898F1187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E9C58-463E-4E96-96EA-1F5223A8F4A1}" type="datetimeFigureOut">
              <a:rPr lang="ru-RU"/>
              <a:pPr>
                <a:defRPr/>
              </a:pPr>
              <a:t>06.03.2025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44A86-F588-4E73-B2B8-83655E3C2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5D798-D12F-4865-8DED-C499AA504D38}" type="datetimeFigureOut">
              <a:rPr lang="ru-RU"/>
              <a:pPr>
                <a:defRPr/>
              </a:pPr>
              <a:t>06.03.2025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45DB0-09E1-411F-820F-B987A5590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0F118-B51C-4158-B773-B2F2107A3F99}" type="datetimeFigureOut">
              <a:rPr lang="ru-RU"/>
              <a:pPr>
                <a:defRPr/>
              </a:pPr>
              <a:t>06.03.2025</a:t>
            </a:fld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725B9-983F-4C0F-A3C2-A3D4BFC1D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0BFC3-2B1F-4005-8CDB-C8C4E3150BF6}" type="datetimeFigureOut">
              <a:rPr lang="ru-RU"/>
              <a:pPr>
                <a:defRPr/>
              </a:pPr>
              <a:t>06.03.2025</a:t>
            </a:fld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966A5-1E23-4D75-9B10-38D2479C78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39A16-BDF3-4CD2-9676-3018DB25893A}" type="datetimeFigureOut">
              <a:rPr lang="ru-RU"/>
              <a:pPr>
                <a:defRPr/>
              </a:pPr>
              <a:t>06.03.2025</a:t>
            </a:fld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226D2-694B-432E-831C-1FC380B06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96ECD-B67D-4BB5-896E-918A0BF81390}" type="datetimeFigureOut">
              <a:rPr lang="ru-RU"/>
              <a:pPr>
                <a:defRPr/>
              </a:pPr>
              <a:t>06.03.2025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C9E0E-4548-4C2B-B864-5A4CA6530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1E796-92BE-4DB8-A54F-A5C715404768}" type="datetimeFigureOut">
              <a:rPr lang="ru-RU"/>
              <a:pPr>
                <a:defRPr/>
              </a:pPr>
              <a:t>06.03.2025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61EC-7C22-4CA0-B33F-C1D5E4DDD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4709C918-A52C-4018-B5E2-1C3F2595A224}" type="datetimeFigureOut">
              <a:rPr lang="ru-RU"/>
              <a:pPr>
                <a:defRPr/>
              </a:pPr>
              <a:t>06.03.2025</a:t>
            </a:fld>
            <a:endParaRPr lang="ru-RU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A960437-2412-411A-B1A5-D9D221BAC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48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48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049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9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9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9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9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9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9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9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9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050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0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0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2050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0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0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050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1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1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1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1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1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1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1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051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1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052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052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2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3" y="327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2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3" y="177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2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2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2" y="892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2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1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3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3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2" y="137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2053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55" r:id="rId11"/>
    <p:sldLayoutId id="2147483654" r:id="rId12"/>
    <p:sldLayoutId id="214748365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>
              <a:defRPr/>
            </a:pP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 п</a:t>
            </a:r>
            <a:r>
              <a:rPr lang="uk-UA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дсумки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</a:t>
            </a:r>
            <a:r>
              <a:rPr lang="uk-UA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 у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ІІІ (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обласному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етапі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Всеукраїнських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учнівських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олімпіад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предметів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та участь у </a:t>
            </a:r>
            <a:r>
              <a:rPr lang="uk-UA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ІІ (обласному) етапі Всеукраїнського конкурсу-захисту науково-дослідницьких робіт учнів-членів Малої академії наук України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 2024/2025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навчальному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році</a:t>
            </a:r>
            <a:endParaRPr lang="ru-RU" sz="32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230740" cy="953774"/>
          </a:xfrm>
        </p:spPr>
        <p:txBody>
          <a:bodyPr/>
          <a:lstStyle/>
          <a:p>
            <a:r>
              <a:rPr lang="uk-UA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Переможці ІІ (обласного) </a:t>
            </a:r>
            <a:r>
              <a:rPr lang="uk-UA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етапу: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676456" cy="2921496"/>
          </a:xfrm>
        </p:spPr>
        <p:txBody>
          <a:bodyPr/>
          <a:lstStyle/>
          <a:p>
            <a:pPr>
              <a:buNone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    	    	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Секція </a:t>
            </a:r>
            <a:r>
              <a:rPr lang="uk-UA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“Програмна</a:t>
            </a:r>
            <a:r>
              <a:rPr lang="uk-UA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інженерія”</a:t>
            </a:r>
            <a:r>
              <a:rPr lang="uk-UA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uk-UA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Бабакін</a:t>
            </a:r>
            <a:r>
              <a:rPr lang="uk-UA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Володимир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учень 11-го класу </a:t>
            </a:r>
          </a:p>
          <a:p>
            <a:pPr marL="0" indent="0">
              <a:buNone/>
            </a:pP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КЗ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“Сахновщинський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ліцей № 1”-  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ІІІ місце</a:t>
            </a:r>
          </a:p>
          <a:p>
            <a:pPr marL="0" indent="0"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(науковий керівник Чумак Вікторія Володимирівна).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058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1500166" y="2428868"/>
            <a:ext cx="6870700" cy="1600200"/>
          </a:xfrm>
        </p:spPr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Дякую за увагу!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52400"/>
            <a:ext cx="6872287" cy="684213"/>
          </a:xfrm>
        </p:spPr>
        <p:txBody>
          <a:bodyPr/>
          <a:lstStyle/>
          <a:p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Нормативна база</a:t>
            </a: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981075"/>
            <a:ext cx="7696200" cy="5688013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Наказ МОНУ № 1099 від 22.09.2011 року «Про затвердження Положення про Всеукраїнські учнівські олімпіади, турніри, конкурси з навчальних предметів, конкурси-захисти науково-дослідницьких робіт, олімпіади зі спеціальних дисциплін та конкурси фахової майстерності» (зі змінами);</a:t>
            </a:r>
          </a:p>
          <a:p>
            <a:pPr algn="just">
              <a:lnSpc>
                <a:spcPct val="8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Наказ МОНУ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 1398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11.11.2020 «Про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внесення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Положення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Всеукраїнські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учнівські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олімпіади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турніри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конкурси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предметів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конкурси-захисти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науково-дослідницьких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робіт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олімпіади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спеціальних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дисциплін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конкурси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фахової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майстерності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змінами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lnSpc>
                <a:spcPct val="8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Наказ МОНУ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 1391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30.09.2024 «Про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Всеукраїнських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учнівських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олімпіад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предметів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і турнірів у 2024/2025 навчальному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роц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змінами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lnSpc>
                <a:spcPct val="8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Наказ Департаменту науки і освіти  № 102 від 22.10.2024 року «Про проведення І-ІІ етапів та підготовку до ІІІ етапу Всеукраїнських учнівських олімпіад з навчальних предметів у 2024/2025 н. р»;</a:t>
            </a:r>
          </a:p>
          <a:p>
            <a:pPr algn="just">
              <a:lnSpc>
                <a:spcPct val="8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Наказ Департаменту науки і освіти № 109 від 01.11.2024 року «Про проведення І, ІІ етапів Всеукраїнського конкурсу-захисту науково-дослідницьких робіт учнів-членів Малої академії наук України у 2024/2025 навчальному році».</a:t>
            </a:r>
          </a:p>
          <a:p>
            <a:pPr algn="just">
              <a:lnSpc>
                <a:spcPct val="8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5800" y="152400"/>
            <a:ext cx="6870700" cy="1189038"/>
          </a:xfrm>
        </p:spPr>
        <p:txBody>
          <a:bodyPr anchor="ctr"/>
          <a:lstStyle/>
          <a:p>
            <a:pPr eaLnBrk="1" hangingPunct="1"/>
            <a:r>
              <a:rPr lang="uk-UA" b="1" dirty="0" smtClean="0">
                <a:solidFill>
                  <a:srgbClr val="C00000"/>
                </a:solidFill>
              </a:rPr>
              <a:t>ІІІ (обласний) етап</a:t>
            </a:r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idx="4294967295"/>
          </p:nvPr>
        </p:nvSpPr>
        <p:spPr>
          <a:xfrm>
            <a:off x="1142976" y="2143116"/>
            <a:ext cx="7677496" cy="2871782"/>
          </a:xfrm>
        </p:spPr>
        <p:txBody>
          <a:bodyPr/>
          <a:lstStyle/>
          <a:p>
            <a:pPr eaLnBrk="1" hangingPunct="1"/>
            <a:r>
              <a:rPr lang="uk-UA" b="1" dirty="0" smtClean="0">
                <a:solidFill>
                  <a:srgbClr val="C00000"/>
                </a:solidFill>
              </a:rPr>
              <a:t>25 учнів </a:t>
            </a:r>
            <a:r>
              <a:rPr lang="uk-UA" dirty="0" smtClean="0"/>
              <a:t>взяли  </a:t>
            </a:r>
            <a:r>
              <a:rPr lang="uk-UA" b="1" dirty="0" smtClean="0">
                <a:solidFill>
                  <a:srgbClr val="002060"/>
                </a:solidFill>
              </a:rPr>
              <a:t>участь</a:t>
            </a:r>
            <a:r>
              <a:rPr lang="uk-UA" dirty="0" smtClean="0"/>
              <a:t> у ІІІ етапі;</a:t>
            </a:r>
          </a:p>
          <a:p>
            <a:pPr eaLnBrk="1" hangingPunct="1"/>
            <a:r>
              <a:rPr lang="uk-UA" dirty="0" smtClean="0">
                <a:latin typeface="Arial" charset="0"/>
              </a:rPr>
              <a:t>Зайняли </a:t>
            </a:r>
            <a:r>
              <a:rPr lang="uk-UA" b="1" dirty="0" smtClean="0">
                <a:solidFill>
                  <a:srgbClr val="C00000"/>
                </a:solidFill>
                <a:latin typeface="Arial" charset="0"/>
              </a:rPr>
              <a:t>13</a:t>
            </a:r>
            <a:r>
              <a:rPr lang="uk-UA" dirty="0" smtClean="0">
                <a:latin typeface="Arial" charset="0"/>
              </a:rPr>
              <a:t> </a:t>
            </a:r>
            <a:r>
              <a:rPr lang="uk-UA" b="1" dirty="0" smtClean="0">
                <a:solidFill>
                  <a:srgbClr val="002060"/>
                </a:solidFill>
                <a:latin typeface="Arial" charset="0"/>
              </a:rPr>
              <a:t>призових місць</a:t>
            </a:r>
            <a:r>
              <a:rPr lang="uk-UA" dirty="0" smtClean="0">
                <a:latin typeface="Arial" charset="0"/>
              </a:rPr>
              <a:t>.</a:t>
            </a:r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52400"/>
            <a:ext cx="8353425" cy="396875"/>
          </a:xfrm>
        </p:spPr>
        <p:txBody>
          <a:bodyPr/>
          <a:lstStyle/>
          <a:p>
            <a:r>
              <a:rPr lang="ru-RU" sz="2000" b="1" dirty="0" err="1" smtClean="0">
                <a:solidFill>
                  <a:srgbClr val="C00000"/>
                </a:solidFill>
              </a:rPr>
              <a:t>Переможц</a:t>
            </a:r>
            <a:r>
              <a:rPr lang="uk-UA" sz="2000" b="1" dirty="0" smtClean="0">
                <a:solidFill>
                  <a:srgbClr val="C00000"/>
                </a:solidFill>
              </a:rPr>
              <a:t>і ІІІ етапу Всеукраїнських учнівських олімпіад</a:t>
            </a:r>
            <a:endParaRPr lang="ru-RU" sz="2000" b="1" dirty="0" smtClean="0">
              <a:solidFill>
                <a:srgbClr val="C00000"/>
              </a:solidFill>
            </a:endParaRPr>
          </a:p>
        </p:txBody>
      </p:sp>
      <p:graphicFrame>
        <p:nvGraphicFramePr>
          <p:cNvPr id="15583" name="Group 223"/>
          <p:cNvGraphicFramePr>
            <a:graphicFrameLocks noGrp="1"/>
          </p:cNvGraphicFramePr>
          <p:nvPr/>
        </p:nvGraphicFramePr>
        <p:xfrm>
          <a:off x="214282" y="1272550"/>
          <a:ext cx="8720137" cy="3870960"/>
        </p:xfrm>
        <a:graphic>
          <a:graphicData uri="http://schemas.openxmlformats.org/drawingml/2006/table">
            <a:tbl>
              <a:tblPr/>
              <a:tblGrid>
                <a:gridCol w="373062"/>
                <a:gridCol w="2655888"/>
                <a:gridCol w="2043148"/>
                <a:gridCol w="1143008"/>
                <a:gridCol w="1357322"/>
                <a:gridCol w="1147709"/>
              </a:tblGrid>
              <a:tr h="63788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№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Назва ЗО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Кількість учасників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І м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ІІ м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ІІІ м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375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Багаточернещинський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ліцей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375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Гришівський ліцей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375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Лигівський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ліцей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375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Новоолександрівський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ліцей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375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Огіївський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ліцей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375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Олійниківська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гімназія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375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Сахновщинський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ліцей № 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375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Сахновщинський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ліцей № 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487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Всього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25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A01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A01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A010"/>
                    </a:solidFill>
                  </a:tcPr>
                </a:tc>
              </a:tr>
              <a:tr h="39487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Всього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6942138" cy="571504"/>
          </a:xfrm>
        </p:spPr>
        <p:txBody>
          <a:bodyPr/>
          <a:lstStyle/>
          <a:p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Учасники ІІІ (обласного) етапу Всеукраїнських учнівських олімпіад</a:t>
            </a:r>
            <a:br>
              <a:rPr lang="uk-UA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1" y="714359"/>
          <a:ext cx="8715436" cy="614896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7191"/>
                <a:gridCol w="785818"/>
                <a:gridCol w="1143008"/>
                <a:gridCol w="571504"/>
                <a:gridCol w="2571768"/>
                <a:gridCol w="2786082"/>
                <a:gridCol w="500065"/>
              </a:tblGrid>
              <a:tr h="50216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Предмет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Кількість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учасників 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Клас 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ПІБ учасника/керівник 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ЗЗСО 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Місце 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3814">
                <a:tc rowSpan="5">
                  <a:txBody>
                    <a:bodyPr/>
                    <a:lstStyle/>
                    <a:p>
                      <a:r>
                        <a:rPr lang="uk-UA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uk-UA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Історія</a:t>
                      </a:r>
                      <a:r>
                        <a:rPr lang="uk-UA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     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Шикула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Поліна Русланівна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Перкіна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Світлана Федорівна)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“Сахновщинський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ліцей № 1” 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381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Шпак Анастасія Романівна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(Грицай Тетяна Анатоліївна)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“Сахновщинський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ліцей № 2”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latin typeface="Calibri"/>
                          <a:ea typeface="Calibri"/>
                          <a:cs typeface="Times New Roman"/>
                        </a:rPr>
                        <a:t>ІІІ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381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Пожарова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Діана Іванівна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(Грицай Тетяна Анатоліївна)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“Сахновщинський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ліцей № 2”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381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Зайцева Дар</a:t>
                      </a: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’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я Володимирівна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(Гунько Світлана Юріївна) 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“Сахновщинський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ліцей № 1”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latin typeface="Calibri"/>
                          <a:ea typeface="Calibri"/>
                          <a:cs typeface="Times New Roman"/>
                        </a:rPr>
                        <a:t>ІІІ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381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Calibri"/>
                          <a:cs typeface="Times New Roman"/>
                        </a:rPr>
                        <a:t>Харченко Дар</a:t>
                      </a:r>
                      <a:r>
                        <a:rPr lang="en-US" sz="1300">
                          <a:latin typeface="Times New Roman"/>
                          <a:ea typeface="Calibri"/>
                          <a:cs typeface="Times New Roman"/>
                        </a:rPr>
                        <a:t>’</a:t>
                      </a:r>
                      <a:r>
                        <a:rPr lang="uk-UA" sz="1300">
                          <a:latin typeface="Times New Roman"/>
                          <a:ea typeface="Calibri"/>
                          <a:cs typeface="Times New Roman"/>
                        </a:rPr>
                        <a:t>я Сергіївна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Calibri"/>
                          <a:cs typeface="Times New Roman"/>
                        </a:rPr>
                        <a:t>(Гунько Світлана Юріївна)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“Сахновщинський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ліцей № 1”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smtClean="0">
                          <a:latin typeface="Calibri"/>
                          <a:ea typeface="Calibri"/>
                          <a:cs typeface="Times New Roman"/>
                        </a:rPr>
                        <a:t>ІІІ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3814">
                <a:tc>
                  <a:txBody>
                    <a:bodyPr/>
                    <a:lstStyle/>
                    <a:p>
                      <a:r>
                        <a:rPr lang="uk-UA" sz="13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Математика 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 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Шпак Анастасія Романівна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(Шпак Валентина Михайлівна) 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“Сахновщинський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ліцей № 2” 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ІІІ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3814">
                <a:tc rowSpan="4">
                  <a:txBody>
                    <a:bodyPr/>
                    <a:lstStyle/>
                    <a:p>
                      <a:r>
                        <a:rPr lang="uk-UA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smtClean="0">
                          <a:latin typeface="Times New Roman"/>
                          <a:ea typeface="Calibri"/>
                          <a:cs typeface="Times New Roman"/>
                        </a:rPr>
                        <a:t>Правознавство 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9 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Пожарова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Діана Іванівна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(Грицай Тетяна Анатоліївна)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“Сахновщинський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ліцей № 2”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smtClean="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3814"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Голікова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Поліна Олексіївна 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Перкіна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Світлана Федорівна)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“Сахновщинський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ліцей № 1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smtClean="0">
                          <a:latin typeface="Calibri"/>
                          <a:ea typeface="Calibri"/>
                          <a:cs typeface="Times New Roman"/>
                        </a:rPr>
                        <a:t>ІІІ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3814"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Краснокуцька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Валерія Юріївна 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(Шеремет Людмила Петрівна)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«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Олійниківська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гімназія»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smtClean="0">
                          <a:latin typeface="Calibri"/>
                          <a:ea typeface="Calibri"/>
                          <a:cs typeface="Times New Roman"/>
                        </a:rPr>
                        <a:t>ІІІ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12858"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Подобіна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Поліна Олександрівна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(Савельєва Анна Василівна)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“Новоолександрівський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ліцей”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latin typeface="Calibri"/>
                          <a:ea typeface="Calibri"/>
                          <a:cs typeface="Times New Roman"/>
                        </a:rPr>
                        <a:t>ІІ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328498"/>
              </p:ext>
            </p:extLst>
          </p:nvPr>
        </p:nvGraphicFramePr>
        <p:xfrm>
          <a:off x="142844" y="214293"/>
          <a:ext cx="8858312" cy="6429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1071570"/>
                <a:gridCol w="642942"/>
                <a:gridCol w="785818"/>
                <a:gridCol w="2928958"/>
                <a:gridCol w="2643206"/>
                <a:gridCol w="428628"/>
              </a:tblGrid>
              <a:tr h="8041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Географія 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Когут </a:t>
                      </a: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Валерія Валеріївна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uk-UA" sz="1300" b="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Кірікович</a:t>
                      </a: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Ірина Вікторівна) 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</a:t>
                      </a:r>
                      <a:r>
                        <a:rPr lang="uk-UA" sz="1300" b="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Багаточернещинський</a:t>
                      </a: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ліцей»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70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300" dirty="0">
                        <a:solidFill>
                          <a:srgbClr val="CC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rgbClr val="BA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Інформатика </a:t>
                      </a:r>
                      <a:endParaRPr lang="ru-RU" sz="1300" dirty="0">
                        <a:solidFill>
                          <a:srgbClr val="CC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rgbClr val="BA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300" dirty="0">
                        <a:solidFill>
                          <a:srgbClr val="CC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rgbClr val="BA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</a:t>
                      </a:r>
                      <a:endParaRPr lang="ru-RU" sz="1300" dirty="0">
                        <a:solidFill>
                          <a:srgbClr val="CC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BA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Бабакін</a:t>
                      </a:r>
                      <a:r>
                        <a:rPr lang="uk-UA" sz="1300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Володимир Сергійович</a:t>
                      </a:r>
                      <a:endParaRPr lang="ru-RU" sz="1300" dirty="0">
                        <a:solidFill>
                          <a:srgbClr val="CC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(Чумак Вікторія Володимирівна)</a:t>
                      </a:r>
                      <a:endParaRPr lang="ru-RU" sz="1300" dirty="0">
                        <a:solidFill>
                          <a:srgbClr val="CC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BA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 dirty="0" err="1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“Сахновщинський</a:t>
                      </a:r>
                      <a:r>
                        <a:rPr lang="uk-UA" sz="1300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ліцей № 1</a:t>
                      </a:r>
                      <a:endParaRPr lang="ru-RU" sz="1300" dirty="0">
                        <a:solidFill>
                          <a:srgbClr val="CC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300" dirty="0">
                        <a:solidFill>
                          <a:srgbClr val="CC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AFBFE"/>
                    </a:solidFill>
                  </a:tcPr>
                </a:tc>
              </a:tr>
              <a:tr h="570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rgbClr val="71FF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Фізика</a:t>
                      </a:r>
                      <a:endParaRPr lang="ru-RU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rgbClr val="71FF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rgbClr val="71FF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</a:t>
                      </a:r>
                      <a:endParaRPr lang="ru-RU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1FF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Калініна  Дар</a:t>
                      </a:r>
                      <a:r>
                        <a:rPr lang="ru-RU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’</a:t>
                      </a:r>
                      <a:r>
                        <a:rPr lang="uk-UA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 Віталіївна</a:t>
                      </a:r>
                      <a:endParaRPr lang="ru-RU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(Жага Наталія Володимирівна)</a:t>
                      </a:r>
                      <a:endParaRPr lang="ru-RU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1FF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</a:t>
                      </a:r>
                      <a:r>
                        <a:rPr lang="uk-UA" sz="13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Огіївський</a:t>
                      </a:r>
                      <a:r>
                        <a:rPr lang="uk-UA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ліцей»</a:t>
                      </a:r>
                      <a:endParaRPr lang="ru-RU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71FF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ІІІ</a:t>
                      </a:r>
                      <a:endParaRPr lang="ru-RU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71FF96"/>
                    </a:solidFill>
                  </a:tcPr>
                </a:tc>
              </a:tr>
              <a:tr h="57004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Хімія 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 dirty="0" smtClean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Шпак Анастасія Романівна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(Сараєва Валентина Миколаївна) 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err="1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 dirty="0" err="1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“Сахновщинський</a:t>
                      </a: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ліцей № 2” 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ІІІ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70046"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Кунашенко</a:t>
                      </a: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Євгенія Максимівна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(Черних Олексій Леонідович)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</a:t>
                      </a:r>
                      <a:r>
                        <a:rPr lang="uk-UA" sz="1300" dirty="0" err="1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Новоолександрівський</a:t>
                      </a: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ліцей</a:t>
                      </a: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7004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Біологія 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Сидоренко Інна Анатоліївна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uk-UA" sz="1300" dirty="0" err="1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Вавренюк</a:t>
                      </a: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Ірина Василівна)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</a:t>
                      </a:r>
                      <a:r>
                        <a:rPr lang="uk-UA" sz="1300" dirty="0" err="1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Огіївський</a:t>
                      </a: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ліцей»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570046"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endParaRPr lang="ru-RU" sz="130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Костишак</a:t>
                      </a: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Богдан Михайлович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uk-UA" sz="1300" dirty="0" err="1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Жемна</a:t>
                      </a: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Ірина Леонідівна)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 dirty="0" err="1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“Сахновщинський</a:t>
                      </a: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ліцей № 1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ІІ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551243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Українська мова та література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Голікова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Поліна Олексіївна 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Маніна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Ярослава Іванівна)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“Сахновщинський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ліцей № 1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512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 </a:t>
                      </a:r>
                      <a:endParaRPr lang="ru-RU" sz="130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Пожарова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Діана Іванівна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Каніболоцька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Ольга Юріївна)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“Сахновщинський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ліцей № 2”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ІІІ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512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endParaRPr lang="ru-RU" sz="130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Зайцева Дар</a:t>
                      </a:r>
                      <a:r>
                        <a:rPr lang="ru-RU" sz="130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’</a:t>
                      </a:r>
                      <a:r>
                        <a:rPr lang="uk-UA" sz="130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 Володимирівна</a:t>
                      </a:r>
                      <a:endParaRPr lang="ru-RU" sz="130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(Кизима Людмила Іванівна) </a:t>
                      </a:r>
                      <a:endParaRPr lang="ru-RU" sz="130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“Сахновщинський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ліцей № 1”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ІІ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512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endParaRPr lang="ru-RU" sz="130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Подобіна Поліна Олександрівна</a:t>
                      </a:r>
                      <a:endParaRPr lang="ru-RU" sz="130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(Денисенко Алла Геннадіївна)</a:t>
                      </a:r>
                      <a:endParaRPr lang="ru-RU" sz="130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“Новоолександрівський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ліцей”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38933"/>
              </p:ext>
            </p:extLst>
          </p:nvPr>
        </p:nvGraphicFramePr>
        <p:xfrm>
          <a:off x="214284" y="357168"/>
          <a:ext cx="8786874" cy="3434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4"/>
                <a:gridCol w="1143008"/>
                <a:gridCol w="714380"/>
                <a:gridCol w="785818"/>
                <a:gridCol w="2714644"/>
                <a:gridCol w="2620865"/>
                <a:gridCol w="308095"/>
              </a:tblGrid>
              <a:tr h="78581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Англійська мова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Нестеренко Маргарита Юріївна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(Решетило Людмила Григорівна)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</a:t>
                      </a:r>
                      <a:r>
                        <a:rPr lang="uk-UA" sz="1300" b="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Лигівський</a:t>
                      </a: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ліцей»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858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Ватраль</a:t>
                      </a: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Віталій Іванович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(Кріль Марина Володимирівна)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</a:t>
                      </a:r>
                      <a:r>
                        <a:rPr lang="uk-UA" sz="1300" b="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Гришівський</a:t>
                      </a: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ліцей»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</a:tr>
              <a:tr h="78581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Інформаційні технології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Лук</a:t>
                      </a:r>
                      <a:r>
                        <a:rPr lang="en-US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’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янович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Ксенія Олександрівна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(Пилипенко Тетяна Петрівна)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“Сахновщинський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ліцей № 1”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0769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Лихобаба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Ілля Сергійович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(Чумак Вікторія </a:t>
                      </a:r>
                      <a:r>
                        <a:rPr lang="uk-UA" sz="1300" dirty="0" smtClean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Володимирівна)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“Сахновщинський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ліцей № 1”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ІІ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57166"/>
            <a:ext cx="6870700" cy="2928958"/>
          </a:xfrm>
        </p:spPr>
        <p:txBody>
          <a:bodyPr/>
          <a:lstStyle/>
          <a:p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ІІ (обласний) етап </a:t>
            </a:r>
            <a:r>
              <a:rPr lang="uk-UA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Всеукраїнського конкурсу-захисту науково-дослідницьких робіт учнів-членів Малої академії наук України у 2024/2025 навчальному році</a:t>
            </a:r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було подано </a:t>
            </a:r>
            <a:r>
              <a:rPr lang="uk-UA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учнівських роботи </a:t>
            </a:r>
            <a:b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із </a:t>
            </a:r>
            <a:r>
              <a:rPr lang="uk-UA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закладів загальної середньої освіти, </a:t>
            </a:r>
            <a:b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саме</a:t>
            </a:r>
            <a:r>
              <a:rPr lang="uk-UA" sz="2800" dirty="0" smtClean="0">
                <a:solidFill>
                  <a:srgbClr val="C00000"/>
                </a:solidFill>
              </a:rPr>
              <a:t>: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3000372"/>
            <a:ext cx="7696200" cy="2857520"/>
          </a:xfrm>
        </p:spPr>
        <p:txBody>
          <a:bodyPr/>
          <a:lstStyle/>
          <a:p>
            <a:pPr>
              <a:buNone/>
            </a:pP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КЗ «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Новоолександрівський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ліцей» - 3 роботи; </a:t>
            </a: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КЗ «Сахновщинський ліцей № 1» – 1 робота.</a:t>
            </a:r>
          </a:p>
          <a:p>
            <a:pPr>
              <a:buFontTx/>
              <a:buChar char="-"/>
            </a:pP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Науково-дослідницькі роботи були представлені в таких </a:t>
            </a:r>
            <a:b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наукових секціях:</a:t>
            </a:r>
            <a:endParaRPr lang="ru-RU" sz="36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“Історія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України”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               - 1 робота;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“Всесвітня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історія”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            - 1 робота;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“Програмна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інженерія”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     - 1 робота;</a:t>
            </a:r>
          </a:p>
          <a:p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“Англійська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мова та </a:t>
            </a: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англомовна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література”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    - 1 робота.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4888</TotalTime>
  <Words>839</Words>
  <Application>Microsoft Office PowerPoint</Application>
  <PresentationFormat>Экран (4:3)</PresentationFormat>
  <Paragraphs>262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Пастель</vt:lpstr>
      <vt:lpstr>Про підсумки участі у  ІІІ (обласному) етапі Всеукраїнських учнівських олімпіад із навчальних предметів та участь у ІІ (обласному) етапі Всеукраїнського конкурсу-захисту науково-дослідницьких робіт учнів-членів Малої академії наук України у 2024/2025 навчальному році</vt:lpstr>
      <vt:lpstr>Нормативна база</vt:lpstr>
      <vt:lpstr>ІІІ (обласний) етап</vt:lpstr>
      <vt:lpstr>Переможці ІІІ етапу Всеукраїнських учнівських олімпіад</vt:lpstr>
      <vt:lpstr>Учасники ІІІ (обласного) етапу Всеукраїнських учнівських олімпіад </vt:lpstr>
      <vt:lpstr>Презентация PowerPoint</vt:lpstr>
      <vt:lpstr>Презентация PowerPoint</vt:lpstr>
      <vt:lpstr>   На ІІ (обласний) етап Всеукраїнського конкурсу-захисту науково-дослідницьких робіт учнів-членів Малої академії наук України у 2024/2025 навчальному році було подано 4 учнівських роботи  із 2 закладів загальної середньої освіти,  а саме:</vt:lpstr>
      <vt:lpstr>Науково-дослідницькі роботи були представлені в таких  наукових секціях:</vt:lpstr>
      <vt:lpstr>Переможці ІІ (обласного) етапу:</vt:lpstr>
      <vt:lpstr>Дякую за увагу!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підсумки проведення ІІ (районного) етапу Всеукраїнських учнівських олімпіад з навчальних предметів у 2021/2022 навчальному році</dc:title>
  <dc:creator>notebook</dc:creator>
  <cp:lastModifiedBy>Пользователь Windows</cp:lastModifiedBy>
  <cp:revision>185</cp:revision>
  <cp:lastPrinted>2025-03-06T12:54:48Z</cp:lastPrinted>
  <dcterms:created xsi:type="dcterms:W3CDTF">2021-12-28T05:59:22Z</dcterms:created>
  <dcterms:modified xsi:type="dcterms:W3CDTF">2025-03-06T13:02:46Z</dcterms:modified>
</cp:coreProperties>
</file>