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 id="2147483780" r:id="rId2"/>
    <p:sldMasterId id="2147484241" r:id="rId3"/>
  </p:sldMasterIdLst>
  <p:notesMasterIdLst>
    <p:notesMasterId r:id="rId32"/>
  </p:notesMasterIdLst>
  <p:sldIdLst>
    <p:sldId id="989" r:id="rId4"/>
    <p:sldId id="983" r:id="rId5"/>
    <p:sldId id="776" r:id="rId6"/>
    <p:sldId id="893" r:id="rId7"/>
    <p:sldId id="992" r:id="rId8"/>
    <p:sldId id="994" r:id="rId9"/>
    <p:sldId id="902" r:id="rId10"/>
    <p:sldId id="948" r:id="rId11"/>
    <p:sldId id="993" r:id="rId12"/>
    <p:sldId id="903" r:id="rId13"/>
    <p:sldId id="995" r:id="rId14"/>
    <p:sldId id="996" r:id="rId15"/>
    <p:sldId id="997" r:id="rId16"/>
    <p:sldId id="998" r:id="rId17"/>
    <p:sldId id="852" r:id="rId18"/>
    <p:sldId id="977" r:id="rId19"/>
    <p:sldId id="934" r:id="rId20"/>
    <p:sldId id="830" r:id="rId21"/>
    <p:sldId id="942" r:id="rId22"/>
    <p:sldId id="943" r:id="rId23"/>
    <p:sldId id="832" r:id="rId24"/>
    <p:sldId id="955" r:id="rId25"/>
    <p:sldId id="956" r:id="rId26"/>
    <p:sldId id="840" r:id="rId27"/>
    <p:sldId id="835" r:id="rId28"/>
    <p:sldId id="836" r:id="rId29"/>
    <p:sldId id="988" r:id="rId30"/>
    <p:sldId id="999" r:id="rId31"/>
  </p:sldIdLst>
  <p:sldSz cx="9144000" cy="6858000" type="screen4x3"/>
  <p:notesSz cx="6735763" cy="98663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Раздел по умолчанию" id="{355ED687-B6CD-4CE1-873A-732D94754FB8}">
          <p14:sldIdLst>
            <p14:sldId id="989"/>
            <p14:sldId id="983"/>
            <p14:sldId id="776"/>
            <p14:sldId id="893"/>
            <p14:sldId id="902"/>
            <p14:sldId id="948"/>
            <p14:sldId id="903"/>
            <p14:sldId id="906"/>
            <p14:sldId id="904"/>
            <p14:sldId id="915"/>
            <p14:sldId id="908"/>
            <p14:sldId id="918"/>
            <p14:sldId id="849"/>
            <p14:sldId id="984"/>
            <p14:sldId id="825"/>
            <p14:sldId id="991"/>
            <p14:sldId id="866"/>
            <p14:sldId id="867"/>
            <p14:sldId id="868"/>
            <p14:sldId id="869"/>
            <p14:sldId id="951"/>
            <p14:sldId id="921"/>
            <p14:sldId id="985"/>
            <p14:sldId id="986"/>
            <p14:sldId id="870"/>
            <p14:sldId id="871"/>
            <p14:sldId id="852"/>
            <p14:sldId id="976"/>
            <p14:sldId id="974"/>
            <p14:sldId id="977"/>
            <p14:sldId id="978"/>
            <p14:sldId id="934"/>
            <p14:sldId id="830"/>
            <p14:sldId id="942"/>
            <p14:sldId id="943"/>
            <p14:sldId id="832"/>
            <p14:sldId id="955"/>
            <p14:sldId id="956"/>
            <p14:sldId id="957"/>
            <p14:sldId id="959"/>
            <p14:sldId id="960"/>
            <p14:sldId id="961"/>
            <p14:sldId id="962"/>
            <p14:sldId id="963"/>
            <p14:sldId id="964"/>
            <p14:sldId id="965"/>
            <p14:sldId id="966"/>
            <p14:sldId id="967"/>
            <p14:sldId id="987"/>
            <p14:sldId id="969"/>
            <p14:sldId id="833"/>
            <p14:sldId id="840"/>
            <p14:sldId id="835"/>
            <p14:sldId id="836"/>
            <p14:sldId id="988"/>
            <p14:sldId id="944"/>
            <p14:sldId id="945"/>
            <p14:sldId id="898"/>
          </p14:sldIdLst>
        </p14:section>
        <p14:section name="Раздел без заголовка" id="{8B1CC5EA-954D-43C9-A324-0148ABA5C3AD}">
          <p14:sldIdLst/>
        </p14:section>
      </p14:sectionLst>
    </p:ex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A2B981"/>
    <a:srgbClr val="799452"/>
    <a:srgbClr val="B85808"/>
    <a:srgbClr val="B0CCB0"/>
    <a:srgbClr val="140298"/>
    <a:srgbClr val="F3D9D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420" autoAdjust="0"/>
    <p:restoredTop sz="95226" autoAdjust="0"/>
  </p:normalViewPr>
  <p:slideViewPr>
    <p:cSldViewPr>
      <p:cViewPr varScale="1">
        <p:scale>
          <a:sx n="84" d="100"/>
          <a:sy n="84" d="100"/>
        </p:scale>
        <p:origin x="-1459" y="-6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451E652-25AA-46A2-9B38-7270F54598FD}"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uk-UA"/>
        </a:p>
      </dgm:t>
    </dgm:pt>
    <dgm:pt modelId="{50315D2B-3416-419F-A945-368979C77BFE}">
      <dgm:prSet phldrT="[Текст]" custT="1"/>
      <dgm:spPr>
        <a:solidFill>
          <a:schemeClr val="bg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uk-UA" sz="1800" b="1" kern="0" noProof="0" dirty="0" smtClean="0">
              <a:solidFill>
                <a:srgbClr val="002060"/>
              </a:solidFill>
              <a:latin typeface="Arial" panose="020B0604020202020204" pitchFamily="34" charset="0"/>
              <a:ea typeface="+mn-ea"/>
              <a:cs typeface="Arial" pitchFamily="34" charset="0"/>
            </a:rPr>
            <a:t>ОБОВ’ЯЗКОВА</a:t>
          </a:r>
          <a:endParaRPr lang="uk-UA" sz="1800" b="1" kern="0" noProof="0" dirty="0">
            <a:solidFill>
              <a:srgbClr val="002060"/>
            </a:solidFill>
            <a:latin typeface="Arial" panose="020B0604020202020204" pitchFamily="34" charset="0"/>
            <a:ea typeface="+mn-ea"/>
            <a:cs typeface="Arial" pitchFamily="34" charset="0"/>
          </a:endParaRPr>
        </a:p>
      </dgm:t>
    </dgm:pt>
    <dgm:pt modelId="{8E75DC1A-2859-4E66-98BB-20F6922614C2}" type="parTrans" cxnId="{D1FDDC6F-3B7D-442E-825F-3C7B02B1378B}">
      <dgm:prSet/>
      <dgm:spPr/>
      <dgm:t>
        <a:bodyPr/>
        <a:lstStyle/>
        <a:p>
          <a:endParaRPr lang="uk-UA"/>
        </a:p>
      </dgm:t>
    </dgm:pt>
    <dgm:pt modelId="{734E698F-7D8D-4BAC-9CD1-140889AB6636}" type="sibTrans" cxnId="{D1FDDC6F-3B7D-442E-825F-3C7B02B1378B}">
      <dgm:prSet/>
      <dgm:spPr>
        <a:solidFill>
          <a:schemeClr val="bg2">
            <a:lumMod val="75000"/>
          </a:schemeClr>
        </a:solidFill>
      </dgm:spPr>
      <dgm:t>
        <a:bodyPr/>
        <a:lstStyle/>
        <a:p>
          <a:endParaRPr lang="uk-UA"/>
        </a:p>
      </dgm:t>
    </dgm:pt>
    <dgm:pt modelId="{D0E64D85-CC7B-4B26-861C-4A53EBC2123C}">
      <dgm:prSet phldrT="[Текст]" custT="1"/>
      <dgm:spPr>
        <a:solidFill>
          <a:schemeClr val="bg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uk-UA" sz="1800" b="1" kern="0" dirty="0" smtClean="0">
              <a:solidFill>
                <a:srgbClr val="002060"/>
              </a:solidFill>
              <a:latin typeface="Arial" panose="020B0604020202020204" pitchFamily="34" charset="0"/>
              <a:ea typeface="+mn-ea"/>
              <a:cs typeface="Arial" pitchFamily="34" charset="0"/>
            </a:rPr>
            <a:t>ПОЗАЧЕРГОВА</a:t>
          </a:r>
          <a:endParaRPr lang="uk-UA" sz="1800" b="1" kern="0" dirty="0">
            <a:solidFill>
              <a:srgbClr val="002060"/>
            </a:solidFill>
            <a:latin typeface="Arial" panose="020B0604020202020204" pitchFamily="34" charset="0"/>
            <a:ea typeface="+mn-ea"/>
            <a:cs typeface="Arial" pitchFamily="34" charset="0"/>
          </a:endParaRPr>
        </a:p>
      </dgm:t>
    </dgm:pt>
    <dgm:pt modelId="{8F14B901-797E-47BF-8591-7D8E2E6512C0}" type="parTrans" cxnId="{18EA8256-1F37-4D5D-9DD2-417FE5E62F10}">
      <dgm:prSet/>
      <dgm:spPr/>
      <dgm:t>
        <a:bodyPr/>
        <a:lstStyle/>
        <a:p>
          <a:endParaRPr lang="uk-UA"/>
        </a:p>
      </dgm:t>
    </dgm:pt>
    <dgm:pt modelId="{C105186A-277E-49AB-A627-A2D2006D9574}" type="sibTrans" cxnId="{18EA8256-1F37-4D5D-9DD2-417FE5E62F10}">
      <dgm:prSet/>
      <dgm:spPr/>
      <dgm:t>
        <a:bodyPr/>
        <a:lstStyle/>
        <a:p>
          <a:endParaRPr lang="uk-UA"/>
        </a:p>
      </dgm:t>
    </dgm:pt>
    <dgm:pt modelId="{672D8EBF-6848-47E2-8FA3-AB5528B71156}">
      <dgm:prSet phldrT="[Текст]" custT="1"/>
      <dgm:spPr>
        <a:solidFill>
          <a:schemeClr val="bg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uk-UA" sz="1800" b="1" kern="0" dirty="0" smtClean="0">
              <a:solidFill>
                <a:srgbClr val="002060"/>
              </a:solidFill>
              <a:latin typeface="Arial" panose="020B0604020202020204" pitchFamily="34" charset="0"/>
              <a:ea typeface="+mn-ea"/>
              <a:cs typeface="Arial" pitchFamily="34" charset="0"/>
            </a:rPr>
            <a:t>ПІДВИЩЕННЯ КВАЛІФІКАЦІЇ</a:t>
          </a:r>
          <a:endParaRPr lang="uk-UA" sz="1800" b="1" kern="0" dirty="0">
            <a:solidFill>
              <a:srgbClr val="002060"/>
            </a:solidFill>
            <a:latin typeface="Arial" panose="020B0604020202020204" pitchFamily="34" charset="0"/>
            <a:ea typeface="+mn-ea"/>
            <a:cs typeface="Arial" pitchFamily="34" charset="0"/>
          </a:endParaRPr>
        </a:p>
      </dgm:t>
    </dgm:pt>
    <dgm:pt modelId="{C76F5A50-B692-4B0D-83E7-8C94D29BF10C}" type="parTrans" cxnId="{C261F67C-43FF-463C-872C-248F0114AE14}">
      <dgm:prSet/>
      <dgm:spPr/>
      <dgm:t>
        <a:bodyPr/>
        <a:lstStyle/>
        <a:p>
          <a:endParaRPr lang="uk-UA"/>
        </a:p>
      </dgm:t>
    </dgm:pt>
    <dgm:pt modelId="{561EE052-94DB-490F-B1E2-5043D8C7EF88}" type="sibTrans" cxnId="{C261F67C-43FF-463C-872C-248F0114AE14}">
      <dgm:prSet/>
      <dgm:spPr/>
      <dgm:t>
        <a:bodyPr/>
        <a:lstStyle/>
        <a:p>
          <a:endParaRPr lang="uk-UA"/>
        </a:p>
      </dgm:t>
    </dgm:pt>
    <dgm:pt modelId="{084E5A3A-FC7F-454E-BE05-95909ED17B7B}">
      <dgm:prSet phldrT="[Текст]" custT="1"/>
      <dgm:spPr>
        <a:solidFill>
          <a:schemeClr val="bg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uk-UA" sz="1800" b="1" kern="0" dirty="0" smtClean="0">
              <a:solidFill>
                <a:srgbClr val="002060"/>
              </a:solidFill>
              <a:latin typeface="Arial" panose="020B0604020202020204" pitchFamily="34" charset="0"/>
              <a:ea typeface="+mn-ea"/>
              <a:cs typeface="Arial" pitchFamily="34" charset="0"/>
            </a:rPr>
            <a:t>МІЖАТЕСТАЦІЙНИЙ ПЕРІОД</a:t>
          </a:r>
          <a:endParaRPr lang="uk-UA" sz="1800" b="1" kern="0" dirty="0">
            <a:solidFill>
              <a:srgbClr val="002060"/>
            </a:solidFill>
            <a:latin typeface="Arial" panose="020B0604020202020204" pitchFamily="34" charset="0"/>
            <a:ea typeface="+mn-ea"/>
            <a:cs typeface="Arial" pitchFamily="34" charset="0"/>
          </a:endParaRPr>
        </a:p>
      </dgm:t>
    </dgm:pt>
    <dgm:pt modelId="{B1B9E664-EB63-4902-9F5E-8D181EFF80A2}" type="parTrans" cxnId="{8EFF8372-4E21-4C1C-A627-A53A8D5462EA}">
      <dgm:prSet/>
      <dgm:spPr/>
      <dgm:t>
        <a:bodyPr/>
        <a:lstStyle/>
        <a:p>
          <a:endParaRPr lang="uk-UA"/>
        </a:p>
      </dgm:t>
    </dgm:pt>
    <dgm:pt modelId="{5461AC5A-947F-4915-AD15-D6244349F86E}" type="sibTrans" cxnId="{8EFF8372-4E21-4C1C-A627-A53A8D5462EA}">
      <dgm:prSet/>
      <dgm:spPr/>
      <dgm:t>
        <a:bodyPr/>
        <a:lstStyle/>
        <a:p>
          <a:endParaRPr lang="uk-UA"/>
        </a:p>
      </dgm:t>
    </dgm:pt>
    <dgm:pt modelId="{43F55FEF-C347-4731-B5F3-98CFADCFFCA7}">
      <dgm:prSet phldrT="[Текст]" custT="1"/>
      <dgm:spPr>
        <a:solidFill>
          <a:schemeClr val="bg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uk-UA" sz="1800" b="1" kern="0" dirty="0" smtClean="0">
              <a:solidFill>
                <a:srgbClr val="002060"/>
              </a:solidFill>
              <a:latin typeface="Arial" panose="020B0604020202020204" pitchFamily="34" charset="0"/>
              <a:ea typeface="+mn-ea"/>
              <a:cs typeface="Arial" pitchFamily="34" charset="0"/>
            </a:rPr>
            <a:t>ЧЕРГОВА</a:t>
          </a:r>
          <a:endParaRPr lang="uk-UA" sz="1800" b="1" kern="0" dirty="0">
            <a:solidFill>
              <a:srgbClr val="002060"/>
            </a:solidFill>
            <a:latin typeface="Arial" panose="020B0604020202020204" pitchFamily="34" charset="0"/>
            <a:ea typeface="+mn-ea"/>
            <a:cs typeface="Arial" pitchFamily="34" charset="0"/>
          </a:endParaRPr>
        </a:p>
      </dgm:t>
    </dgm:pt>
    <dgm:pt modelId="{C43D0BBD-BA6B-4C37-ADFD-0D437E753337}" type="parTrans" cxnId="{6FAC4B40-FAA7-408F-BBC5-ADB2BC8E8AD9}">
      <dgm:prSet/>
      <dgm:spPr/>
      <dgm:t>
        <a:bodyPr/>
        <a:lstStyle/>
        <a:p>
          <a:endParaRPr lang="uk-UA"/>
        </a:p>
      </dgm:t>
    </dgm:pt>
    <dgm:pt modelId="{23B1F94A-078C-4024-A45F-F192A0D2E46A}" type="sibTrans" cxnId="{6FAC4B40-FAA7-408F-BBC5-ADB2BC8E8AD9}">
      <dgm:prSet/>
      <dgm:spPr/>
      <dgm:t>
        <a:bodyPr/>
        <a:lstStyle/>
        <a:p>
          <a:endParaRPr lang="uk-UA"/>
        </a:p>
      </dgm:t>
    </dgm:pt>
    <dgm:pt modelId="{A2EB6BC2-4116-439D-B1D7-3CBFC7C892E7}" type="pres">
      <dgm:prSet presAssocID="{5451E652-25AA-46A2-9B38-7270F54598FD}" presName="Name0" presStyleCnt="0">
        <dgm:presLayoutVars>
          <dgm:dir/>
          <dgm:resizeHandles val="exact"/>
        </dgm:presLayoutVars>
      </dgm:prSet>
      <dgm:spPr/>
      <dgm:t>
        <a:bodyPr/>
        <a:lstStyle/>
        <a:p>
          <a:endParaRPr lang="uk-UA"/>
        </a:p>
      </dgm:t>
    </dgm:pt>
    <dgm:pt modelId="{D705EB56-B0EF-4C0E-B8D9-8C39F8C946F2}" type="pres">
      <dgm:prSet presAssocID="{5451E652-25AA-46A2-9B38-7270F54598FD}" presName="cycle" presStyleCnt="0"/>
      <dgm:spPr/>
    </dgm:pt>
    <dgm:pt modelId="{0D885E14-34A6-4736-AB8E-70B98BB09208}" type="pres">
      <dgm:prSet presAssocID="{50315D2B-3416-419F-A945-368979C77BFE}" presName="nodeFirstNode" presStyleLbl="node1" presStyleIdx="0" presStyleCnt="5">
        <dgm:presLayoutVars>
          <dgm:bulletEnabled val="1"/>
        </dgm:presLayoutVars>
      </dgm:prSet>
      <dgm:spPr/>
      <dgm:t>
        <a:bodyPr/>
        <a:lstStyle/>
        <a:p>
          <a:endParaRPr lang="uk-UA"/>
        </a:p>
      </dgm:t>
    </dgm:pt>
    <dgm:pt modelId="{295751B0-242B-46EE-8E92-7AFE589C4F1E}" type="pres">
      <dgm:prSet presAssocID="{734E698F-7D8D-4BAC-9CD1-140889AB6636}" presName="sibTransFirstNode" presStyleLbl="bgShp" presStyleIdx="0" presStyleCnt="1"/>
      <dgm:spPr/>
      <dgm:t>
        <a:bodyPr/>
        <a:lstStyle/>
        <a:p>
          <a:endParaRPr lang="uk-UA"/>
        </a:p>
      </dgm:t>
    </dgm:pt>
    <dgm:pt modelId="{62E7F6BB-D504-4295-8868-EDECE43EDE14}" type="pres">
      <dgm:prSet presAssocID="{D0E64D85-CC7B-4B26-861C-4A53EBC2123C}" presName="nodeFollowingNodes" presStyleLbl="node1" presStyleIdx="1" presStyleCnt="5" custScaleX="112912" custRadScaleRad="112866" custRadScaleInc="86426">
        <dgm:presLayoutVars>
          <dgm:bulletEnabled val="1"/>
        </dgm:presLayoutVars>
      </dgm:prSet>
      <dgm:spPr/>
      <dgm:t>
        <a:bodyPr/>
        <a:lstStyle/>
        <a:p>
          <a:endParaRPr lang="uk-UA"/>
        </a:p>
      </dgm:t>
    </dgm:pt>
    <dgm:pt modelId="{0A675737-4FD2-4068-A391-43F46DD19DBC}" type="pres">
      <dgm:prSet presAssocID="{672D8EBF-6848-47E2-8FA3-AB5528B71156}" presName="nodeFollowingNodes" presStyleLbl="node1" presStyleIdx="2" presStyleCnt="5" custScaleX="110942" custRadScaleRad="117286" custRadScaleInc="238251">
        <dgm:presLayoutVars>
          <dgm:bulletEnabled val="1"/>
        </dgm:presLayoutVars>
      </dgm:prSet>
      <dgm:spPr/>
      <dgm:t>
        <a:bodyPr/>
        <a:lstStyle/>
        <a:p>
          <a:endParaRPr lang="uk-UA"/>
        </a:p>
      </dgm:t>
    </dgm:pt>
    <dgm:pt modelId="{1EED19F8-684D-4FF8-BEF2-EBF292E5B0AF}" type="pres">
      <dgm:prSet presAssocID="{084E5A3A-FC7F-454E-BE05-95909ED17B7B}" presName="nodeFollowingNodes" presStyleLbl="node1" presStyleIdx="3" presStyleCnt="5" custScaleX="119008" custRadScaleRad="104694" custRadScaleInc="24461">
        <dgm:presLayoutVars>
          <dgm:bulletEnabled val="1"/>
        </dgm:presLayoutVars>
      </dgm:prSet>
      <dgm:spPr/>
      <dgm:t>
        <a:bodyPr/>
        <a:lstStyle/>
        <a:p>
          <a:endParaRPr lang="uk-UA"/>
        </a:p>
      </dgm:t>
    </dgm:pt>
    <dgm:pt modelId="{CFB92EC1-E09D-4B09-AFAE-A12FAC4F9CE3}" type="pres">
      <dgm:prSet presAssocID="{43F55FEF-C347-4731-B5F3-98CFADCFFCA7}" presName="nodeFollowingNodes" presStyleLbl="node1" presStyleIdx="4" presStyleCnt="5" custScaleX="109211" custRadScaleRad="118208" custRadScaleInc="241976">
        <dgm:presLayoutVars>
          <dgm:bulletEnabled val="1"/>
        </dgm:presLayoutVars>
      </dgm:prSet>
      <dgm:spPr/>
      <dgm:t>
        <a:bodyPr/>
        <a:lstStyle/>
        <a:p>
          <a:endParaRPr lang="uk-UA"/>
        </a:p>
      </dgm:t>
    </dgm:pt>
  </dgm:ptLst>
  <dgm:cxnLst>
    <dgm:cxn modelId="{6FAC4B40-FAA7-408F-BBC5-ADB2BC8E8AD9}" srcId="{5451E652-25AA-46A2-9B38-7270F54598FD}" destId="{43F55FEF-C347-4731-B5F3-98CFADCFFCA7}" srcOrd="4" destOrd="0" parTransId="{C43D0BBD-BA6B-4C37-ADFD-0D437E753337}" sibTransId="{23B1F94A-078C-4024-A45F-F192A0D2E46A}"/>
    <dgm:cxn modelId="{C261F67C-43FF-463C-872C-248F0114AE14}" srcId="{5451E652-25AA-46A2-9B38-7270F54598FD}" destId="{672D8EBF-6848-47E2-8FA3-AB5528B71156}" srcOrd="2" destOrd="0" parTransId="{C76F5A50-B692-4B0D-83E7-8C94D29BF10C}" sibTransId="{561EE052-94DB-490F-B1E2-5043D8C7EF88}"/>
    <dgm:cxn modelId="{47EE7DAC-E7D1-4144-BCBD-2FE397ED7EAC}" type="presOf" srcId="{734E698F-7D8D-4BAC-9CD1-140889AB6636}" destId="{295751B0-242B-46EE-8E92-7AFE589C4F1E}" srcOrd="0" destOrd="0" presId="urn:microsoft.com/office/officeart/2005/8/layout/cycle3"/>
    <dgm:cxn modelId="{AC91B4BE-660A-4D80-AE04-F1F4E5697ABB}" type="presOf" srcId="{5451E652-25AA-46A2-9B38-7270F54598FD}" destId="{A2EB6BC2-4116-439D-B1D7-3CBFC7C892E7}" srcOrd="0" destOrd="0" presId="urn:microsoft.com/office/officeart/2005/8/layout/cycle3"/>
    <dgm:cxn modelId="{12D6FE7D-8CD3-47B5-AD1B-61D667AEFE7E}" type="presOf" srcId="{084E5A3A-FC7F-454E-BE05-95909ED17B7B}" destId="{1EED19F8-684D-4FF8-BEF2-EBF292E5B0AF}" srcOrd="0" destOrd="0" presId="urn:microsoft.com/office/officeart/2005/8/layout/cycle3"/>
    <dgm:cxn modelId="{18EA8256-1F37-4D5D-9DD2-417FE5E62F10}" srcId="{5451E652-25AA-46A2-9B38-7270F54598FD}" destId="{D0E64D85-CC7B-4B26-861C-4A53EBC2123C}" srcOrd="1" destOrd="0" parTransId="{8F14B901-797E-47BF-8591-7D8E2E6512C0}" sibTransId="{C105186A-277E-49AB-A627-A2D2006D9574}"/>
    <dgm:cxn modelId="{52FEBEFD-ECD7-4067-9D2C-46C79AFE0882}" type="presOf" srcId="{D0E64D85-CC7B-4B26-861C-4A53EBC2123C}" destId="{62E7F6BB-D504-4295-8868-EDECE43EDE14}" srcOrd="0" destOrd="0" presId="urn:microsoft.com/office/officeart/2005/8/layout/cycle3"/>
    <dgm:cxn modelId="{8EFF8372-4E21-4C1C-A627-A53A8D5462EA}" srcId="{5451E652-25AA-46A2-9B38-7270F54598FD}" destId="{084E5A3A-FC7F-454E-BE05-95909ED17B7B}" srcOrd="3" destOrd="0" parTransId="{B1B9E664-EB63-4902-9F5E-8D181EFF80A2}" sibTransId="{5461AC5A-947F-4915-AD15-D6244349F86E}"/>
    <dgm:cxn modelId="{302403E5-8A68-4CE5-B8E4-703E417D0C07}" type="presOf" srcId="{672D8EBF-6848-47E2-8FA3-AB5528B71156}" destId="{0A675737-4FD2-4068-A391-43F46DD19DBC}" srcOrd="0" destOrd="0" presId="urn:microsoft.com/office/officeart/2005/8/layout/cycle3"/>
    <dgm:cxn modelId="{D1FDDC6F-3B7D-442E-825F-3C7B02B1378B}" srcId="{5451E652-25AA-46A2-9B38-7270F54598FD}" destId="{50315D2B-3416-419F-A945-368979C77BFE}" srcOrd="0" destOrd="0" parTransId="{8E75DC1A-2859-4E66-98BB-20F6922614C2}" sibTransId="{734E698F-7D8D-4BAC-9CD1-140889AB6636}"/>
    <dgm:cxn modelId="{D207EB89-1067-477E-8578-0BA5DEEBA6B4}" type="presOf" srcId="{43F55FEF-C347-4731-B5F3-98CFADCFFCA7}" destId="{CFB92EC1-E09D-4B09-AFAE-A12FAC4F9CE3}" srcOrd="0" destOrd="0" presId="urn:microsoft.com/office/officeart/2005/8/layout/cycle3"/>
    <dgm:cxn modelId="{48D2966B-96DD-405F-ABE5-A023C3F0AABE}" type="presOf" srcId="{50315D2B-3416-419F-A945-368979C77BFE}" destId="{0D885E14-34A6-4736-AB8E-70B98BB09208}" srcOrd="0" destOrd="0" presId="urn:microsoft.com/office/officeart/2005/8/layout/cycle3"/>
    <dgm:cxn modelId="{54A2A9A6-490E-4496-891B-F4F466857794}" type="presParOf" srcId="{A2EB6BC2-4116-439D-B1D7-3CBFC7C892E7}" destId="{D705EB56-B0EF-4C0E-B8D9-8C39F8C946F2}" srcOrd="0" destOrd="0" presId="urn:microsoft.com/office/officeart/2005/8/layout/cycle3"/>
    <dgm:cxn modelId="{DAA41C6C-FB12-4D86-83EF-5BC5E9F51532}" type="presParOf" srcId="{D705EB56-B0EF-4C0E-B8D9-8C39F8C946F2}" destId="{0D885E14-34A6-4736-AB8E-70B98BB09208}" srcOrd="0" destOrd="0" presId="urn:microsoft.com/office/officeart/2005/8/layout/cycle3"/>
    <dgm:cxn modelId="{8A2E7153-0DC9-4CF9-83B1-9D263A005448}" type="presParOf" srcId="{D705EB56-B0EF-4C0E-B8D9-8C39F8C946F2}" destId="{295751B0-242B-46EE-8E92-7AFE589C4F1E}" srcOrd="1" destOrd="0" presId="urn:microsoft.com/office/officeart/2005/8/layout/cycle3"/>
    <dgm:cxn modelId="{EEC67394-64D9-47A2-A6B5-E09FEF471ED5}" type="presParOf" srcId="{D705EB56-B0EF-4C0E-B8D9-8C39F8C946F2}" destId="{62E7F6BB-D504-4295-8868-EDECE43EDE14}" srcOrd="2" destOrd="0" presId="urn:microsoft.com/office/officeart/2005/8/layout/cycle3"/>
    <dgm:cxn modelId="{587E9141-B448-4726-9A14-3C78802C12EB}" type="presParOf" srcId="{D705EB56-B0EF-4C0E-B8D9-8C39F8C946F2}" destId="{0A675737-4FD2-4068-A391-43F46DD19DBC}" srcOrd="3" destOrd="0" presId="urn:microsoft.com/office/officeart/2005/8/layout/cycle3"/>
    <dgm:cxn modelId="{261ED872-6A80-4784-BDB5-5FD60C4553D9}" type="presParOf" srcId="{D705EB56-B0EF-4C0E-B8D9-8C39F8C946F2}" destId="{1EED19F8-684D-4FF8-BEF2-EBF292E5B0AF}" srcOrd="4" destOrd="0" presId="urn:microsoft.com/office/officeart/2005/8/layout/cycle3"/>
    <dgm:cxn modelId="{5BA0253C-01FB-4CF2-B4F6-BD2438E52D77}" type="presParOf" srcId="{D705EB56-B0EF-4C0E-B8D9-8C39F8C946F2}" destId="{CFB92EC1-E09D-4B09-AFAE-A12FAC4F9CE3}" srcOrd="5" destOrd="0" presId="urn:microsoft.com/office/officeart/2005/8/layout/cycle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5751B0-242B-46EE-8E92-7AFE589C4F1E}">
      <dsp:nvSpPr>
        <dsp:cNvPr id="0" name=""/>
        <dsp:cNvSpPr/>
      </dsp:nvSpPr>
      <dsp:spPr>
        <a:xfrm>
          <a:off x="1226381" y="-28770"/>
          <a:ext cx="4870680" cy="4870680"/>
        </a:xfrm>
        <a:prstGeom prst="circularArrow">
          <a:avLst>
            <a:gd name="adj1" fmla="val 5544"/>
            <a:gd name="adj2" fmla="val 330680"/>
            <a:gd name="adj3" fmla="val 13783861"/>
            <a:gd name="adj4" fmla="val 17381136"/>
            <a:gd name="adj5" fmla="val 5757"/>
          </a:avLst>
        </a:prstGeom>
        <a:solidFill>
          <a:schemeClr val="bg2">
            <a:lumMod val="75000"/>
          </a:schemeClr>
        </a:solidFill>
        <a:ln>
          <a:noFill/>
        </a:ln>
        <a:effectLst/>
      </dsp:spPr>
      <dsp:style>
        <a:lnRef idx="0">
          <a:scrgbClr r="0" g="0" b="0"/>
        </a:lnRef>
        <a:fillRef idx="1">
          <a:scrgbClr r="0" g="0" b="0"/>
        </a:fillRef>
        <a:effectRef idx="0">
          <a:scrgbClr r="0" g="0" b="0"/>
        </a:effectRef>
        <a:fontRef idx="minor"/>
      </dsp:style>
    </dsp:sp>
    <dsp:sp modelId="{0D885E14-34A6-4736-AB8E-70B98BB09208}">
      <dsp:nvSpPr>
        <dsp:cNvPr id="0" name=""/>
        <dsp:cNvSpPr/>
      </dsp:nvSpPr>
      <dsp:spPr>
        <a:xfrm>
          <a:off x="2525247" y="1326"/>
          <a:ext cx="2272948" cy="1136474"/>
        </a:xfrm>
        <a:prstGeom prst="roundRect">
          <a:avLst/>
        </a:prstGeom>
        <a:solidFill>
          <a:schemeClr val="bg2">
            <a:lumMod val="7500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uk-UA" sz="1800" b="1" kern="0" noProof="0" dirty="0" smtClean="0">
              <a:solidFill>
                <a:srgbClr val="002060"/>
              </a:solidFill>
              <a:latin typeface="Arial" panose="020B0604020202020204" pitchFamily="34" charset="0"/>
              <a:ea typeface="+mn-ea"/>
              <a:cs typeface="Arial" pitchFamily="34" charset="0"/>
            </a:rPr>
            <a:t>ОБОВ’ЯЗКОВА</a:t>
          </a:r>
          <a:endParaRPr lang="uk-UA" sz="1800" b="1" kern="0" noProof="0" dirty="0">
            <a:solidFill>
              <a:srgbClr val="002060"/>
            </a:solidFill>
            <a:latin typeface="Arial" panose="020B0604020202020204" pitchFamily="34" charset="0"/>
            <a:ea typeface="+mn-ea"/>
            <a:cs typeface="Arial" pitchFamily="34" charset="0"/>
          </a:endParaRPr>
        </a:p>
      </dsp:txBody>
      <dsp:txXfrm>
        <a:off x="2580725" y="56804"/>
        <a:ext cx="2161992" cy="1025518"/>
      </dsp:txXfrm>
    </dsp:sp>
    <dsp:sp modelId="{62E7F6BB-D504-4295-8868-EDECE43EDE14}">
      <dsp:nvSpPr>
        <dsp:cNvPr id="0" name=""/>
        <dsp:cNvSpPr/>
      </dsp:nvSpPr>
      <dsp:spPr>
        <a:xfrm>
          <a:off x="4325301" y="3384379"/>
          <a:ext cx="2566431" cy="1136474"/>
        </a:xfrm>
        <a:prstGeom prst="roundRect">
          <a:avLst/>
        </a:prstGeom>
        <a:solidFill>
          <a:schemeClr val="bg2">
            <a:lumMod val="7500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uk-UA" sz="1800" b="1" kern="0" dirty="0" smtClean="0">
              <a:solidFill>
                <a:srgbClr val="002060"/>
              </a:solidFill>
              <a:latin typeface="Arial" panose="020B0604020202020204" pitchFamily="34" charset="0"/>
              <a:ea typeface="+mn-ea"/>
              <a:cs typeface="Arial" pitchFamily="34" charset="0"/>
            </a:rPr>
            <a:t>ПОЗАЧЕРГОВА</a:t>
          </a:r>
          <a:endParaRPr lang="uk-UA" sz="1800" b="1" kern="0" dirty="0">
            <a:solidFill>
              <a:srgbClr val="002060"/>
            </a:solidFill>
            <a:latin typeface="Arial" panose="020B0604020202020204" pitchFamily="34" charset="0"/>
            <a:ea typeface="+mn-ea"/>
            <a:cs typeface="Arial" pitchFamily="34" charset="0"/>
          </a:endParaRPr>
        </a:p>
      </dsp:txBody>
      <dsp:txXfrm>
        <a:off x="4380779" y="3439857"/>
        <a:ext cx="2455475" cy="1025518"/>
      </dsp:txXfrm>
    </dsp:sp>
    <dsp:sp modelId="{0A675737-4FD2-4068-A391-43F46DD19DBC}">
      <dsp:nvSpPr>
        <dsp:cNvPr id="0" name=""/>
        <dsp:cNvSpPr/>
      </dsp:nvSpPr>
      <dsp:spPr>
        <a:xfrm>
          <a:off x="70638" y="1368141"/>
          <a:ext cx="2521654" cy="1136474"/>
        </a:xfrm>
        <a:prstGeom prst="roundRect">
          <a:avLst/>
        </a:prstGeom>
        <a:solidFill>
          <a:schemeClr val="bg2">
            <a:lumMod val="7500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uk-UA" sz="1800" b="1" kern="0" dirty="0" smtClean="0">
              <a:solidFill>
                <a:srgbClr val="002060"/>
              </a:solidFill>
              <a:latin typeface="Arial" panose="020B0604020202020204" pitchFamily="34" charset="0"/>
              <a:ea typeface="+mn-ea"/>
              <a:cs typeface="Arial" pitchFamily="34" charset="0"/>
            </a:rPr>
            <a:t>ПІДВИЩЕННЯ КВАЛІФІКАЦІЇ</a:t>
          </a:r>
          <a:endParaRPr lang="uk-UA" sz="1800" b="1" kern="0" dirty="0">
            <a:solidFill>
              <a:srgbClr val="002060"/>
            </a:solidFill>
            <a:latin typeface="Arial" panose="020B0604020202020204" pitchFamily="34" charset="0"/>
            <a:ea typeface="+mn-ea"/>
            <a:cs typeface="Arial" pitchFamily="34" charset="0"/>
          </a:endParaRPr>
        </a:p>
      </dsp:txBody>
      <dsp:txXfrm>
        <a:off x="126116" y="1423619"/>
        <a:ext cx="2410698" cy="1025518"/>
      </dsp:txXfrm>
    </dsp:sp>
    <dsp:sp modelId="{1EED19F8-684D-4FF8-BEF2-EBF292E5B0AF}">
      <dsp:nvSpPr>
        <dsp:cNvPr id="0" name=""/>
        <dsp:cNvSpPr/>
      </dsp:nvSpPr>
      <dsp:spPr>
        <a:xfrm>
          <a:off x="627037" y="3456378"/>
          <a:ext cx="2704990" cy="1136474"/>
        </a:xfrm>
        <a:prstGeom prst="roundRect">
          <a:avLst/>
        </a:prstGeom>
        <a:solidFill>
          <a:schemeClr val="bg2">
            <a:lumMod val="7500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uk-UA" sz="1800" b="1" kern="0" dirty="0" smtClean="0">
              <a:solidFill>
                <a:srgbClr val="002060"/>
              </a:solidFill>
              <a:latin typeface="Arial" panose="020B0604020202020204" pitchFamily="34" charset="0"/>
              <a:ea typeface="+mn-ea"/>
              <a:cs typeface="Arial" pitchFamily="34" charset="0"/>
            </a:rPr>
            <a:t>МІЖАТЕСТАЦІЙНИЙ ПЕРІОД</a:t>
          </a:r>
          <a:endParaRPr lang="uk-UA" sz="1800" b="1" kern="0" dirty="0">
            <a:solidFill>
              <a:srgbClr val="002060"/>
            </a:solidFill>
            <a:latin typeface="Arial" panose="020B0604020202020204" pitchFamily="34" charset="0"/>
            <a:ea typeface="+mn-ea"/>
            <a:cs typeface="Arial" pitchFamily="34" charset="0"/>
          </a:endParaRPr>
        </a:p>
      </dsp:txBody>
      <dsp:txXfrm>
        <a:off x="682515" y="3511856"/>
        <a:ext cx="2594034" cy="1025518"/>
      </dsp:txXfrm>
    </dsp:sp>
    <dsp:sp modelId="{CFB92EC1-E09D-4B09-AFAE-A12FAC4F9CE3}">
      <dsp:nvSpPr>
        <dsp:cNvPr id="0" name=""/>
        <dsp:cNvSpPr/>
      </dsp:nvSpPr>
      <dsp:spPr>
        <a:xfrm>
          <a:off x="4770835" y="1368142"/>
          <a:ext cx="2482309" cy="1136474"/>
        </a:xfrm>
        <a:prstGeom prst="roundRect">
          <a:avLst/>
        </a:prstGeom>
        <a:solidFill>
          <a:schemeClr val="bg2">
            <a:lumMod val="7500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uk-UA" sz="1800" b="1" kern="0" dirty="0" smtClean="0">
              <a:solidFill>
                <a:srgbClr val="002060"/>
              </a:solidFill>
              <a:latin typeface="Arial" panose="020B0604020202020204" pitchFamily="34" charset="0"/>
              <a:ea typeface="+mn-ea"/>
              <a:cs typeface="Arial" pitchFamily="34" charset="0"/>
            </a:rPr>
            <a:t>ЧЕРГОВА</a:t>
          </a:r>
          <a:endParaRPr lang="uk-UA" sz="1800" b="1" kern="0" dirty="0">
            <a:solidFill>
              <a:srgbClr val="002060"/>
            </a:solidFill>
            <a:latin typeface="Arial" panose="020B0604020202020204" pitchFamily="34" charset="0"/>
            <a:ea typeface="+mn-ea"/>
            <a:cs typeface="Arial" pitchFamily="34" charset="0"/>
          </a:endParaRPr>
        </a:p>
      </dsp:txBody>
      <dsp:txXfrm>
        <a:off x="4826313" y="1423620"/>
        <a:ext cx="2371353" cy="1025518"/>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vl1pPr>
          </a:lstStyle>
          <a:p>
            <a:fld id="{F8DE979F-C3AD-4E09-BC03-6F1375F62D73}" type="datetimeFigureOut">
              <a:rPr lang="ru-RU" smtClean="0"/>
              <a:pPr/>
              <a:t>12.11.2024</a:t>
            </a:fld>
            <a:endParaRPr lang="ru-RU"/>
          </a:p>
        </p:txBody>
      </p:sp>
      <p:sp>
        <p:nvSpPr>
          <p:cNvPr id="4" name="Образ слайда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3577" y="4686499"/>
            <a:ext cx="5388610" cy="4439841"/>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D3FC3735-319B-4ED3-AEB5-32C482D64E1A}" type="slidenum">
              <a:rPr lang="ru-RU" smtClean="0"/>
              <a:pPr/>
              <a:t>‹#›</a:t>
            </a:fld>
            <a:endParaRPr lang="ru-RU"/>
          </a:p>
        </p:txBody>
      </p:sp>
    </p:spTree>
    <p:extLst>
      <p:ext uri="{BB962C8B-B14F-4D97-AF65-F5344CB8AC3E}">
        <p14:creationId xmlns:p14="http://schemas.microsoft.com/office/powerpoint/2010/main" xmlns="" val="33951497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94562" name="Shape 188"/>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94563" name="Shape 189"/>
          <p:cNvSpPr>
            <a:spLocks noGrp="1" noRot="1" noChangeAspect="1" noTextEdit="1"/>
          </p:cNvSpPr>
          <p:nvPr>
            <p:ph type="sldImg" idx="2"/>
          </p:nvPr>
        </p:nvSpPr>
        <p:spPr bwMode="auto">
          <a:noFill/>
          <a:ln>
            <a:solidFill>
              <a:srgbClr val="000000"/>
            </a:solidFill>
            <a:round/>
            <a:headEnd/>
            <a:tailEnd/>
          </a:ln>
          <a:extLst>
            <a:ext uri="{909E8E84-426E-40DD-AFC4-6F175D3DCCD1}">
              <a14:hiddenFill xmlns:a14="http://schemas.microsoft.com/office/drawing/2010/main" xmlns="">
                <a:solidFill>
                  <a:srgbClr val="FFFFFF"/>
                </a:solidFill>
              </a14:hiddenFill>
            </a:ext>
          </a:extLst>
        </p:spPr>
      </p:sp>
    </p:spTree>
    <p:extLst>
      <p:ext uri="{BB962C8B-B14F-4D97-AF65-F5344CB8AC3E}">
        <p14:creationId xmlns:p14="http://schemas.microsoft.com/office/powerpoint/2010/main" xmlns="" val="10946602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64514" name="Shape 188"/>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64515" name="Shape 189"/>
          <p:cNvSpPr>
            <a:spLocks noGrp="1" noRot="1" noChangeAspect="1" noTextEdit="1"/>
          </p:cNvSpPr>
          <p:nvPr>
            <p:ph type="sldImg" idx="2"/>
          </p:nvPr>
        </p:nvSpPr>
        <p:spPr bwMode="auto">
          <a:noFill/>
          <a:ln>
            <a:solidFill>
              <a:srgbClr val="000000"/>
            </a:solidFill>
            <a:round/>
            <a:headEnd/>
            <a:tailEnd/>
          </a:ln>
          <a:extLst>
            <a:ext uri="{909E8E84-426E-40DD-AFC4-6F175D3DCCD1}">
              <a14:hiddenFill xmlns:a14="http://schemas.microsoft.com/office/drawing/2010/main" xmlns="">
                <a:solidFill>
                  <a:srgbClr val="FFFFFF"/>
                </a:solidFill>
              </a14:hiddenFill>
            </a:ext>
          </a:extLst>
        </p:spPr>
      </p:sp>
    </p:spTree>
    <p:extLst>
      <p:ext uri="{BB962C8B-B14F-4D97-AF65-F5344CB8AC3E}">
        <p14:creationId xmlns:p14="http://schemas.microsoft.com/office/powerpoint/2010/main" xmlns="" val="42260292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64514" name="Shape 188"/>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64515" name="Shape 189"/>
          <p:cNvSpPr>
            <a:spLocks noGrp="1" noRot="1" noChangeAspect="1" noTextEdit="1"/>
          </p:cNvSpPr>
          <p:nvPr>
            <p:ph type="sldImg" idx="2"/>
          </p:nvPr>
        </p:nvSpPr>
        <p:spPr bwMode="auto">
          <a:noFill/>
          <a:ln>
            <a:solidFill>
              <a:srgbClr val="000000"/>
            </a:solidFill>
            <a:round/>
            <a:headEnd/>
            <a:tailEnd/>
          </a:ln>
          <a:extLst>
            <a:ext uri="{909E8E84-426E-40DD-AFC4-6F175D3DCCD1}">
              <a14:hiddenFill xmlns:a14="http://schemas.microsoft.com/office/drawing/2010/main" xmlns="">
                <a:solidFill>
                  <a:srgbClr val="FFFFFF"/>
                </a:solidFill>
              </a14:hiddenFill>
            </a:ext>
          </a:extLst>
        </p:spPr>
      </p:sp>
    </p:spTree>
    <p:extLst>
      <p:ext uri="{BB962C8B-B14F-4D97-AF65-F5344CB8AC3E}">
        <p14:creationId xmlns:p14="http://schemas.microsoft.com/office/powerpoint/2010/main" xmlns="" val="2376278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12.11.2024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12.11.2024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12.11.2024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ABLE">
    <p:spTree>
      <p:nvGrpSpPr>
        <p:cNvPr id="1" name="Shape 176"/>
        <p:cNvGrpSpPr/>
        <p:nvPr/>
      </p:nvGrpSpPr>
      <p:grpSpPr>
        <a:xfrm>
          <a:off x="0" y="0"/>
          <a:ext cx="0" cy="0"/>
          <a:chOff x="0" y="0"/>
          <a:chExt cx="0" cy="0"/>
        </a:xfrm>
      </p:grpSpPr>
      <p:sp>
        <p:nvSpPr>
          <p:cNvPr id="177" name="Shape 177"/>
          <p:cNvSpPr txBox="1">
            <a:spLocks noGrp="1"/>
          </p:cNvSpPr>
          <p:nvPr>
            <p:ph type="title"/>
          </p:nvPr>
        </p:nvSpPr>
        <p:spPr>
          <a:xfrm>
            <a:off x="457200" y="274637"/>
            <a:ext cx="8229600" cy="1143000"/>
          </a:xfrm>
          <a:prstGeom prst="rect">
            <a:avLst/>
          </a:prstGeom>
          <a:noFill/>
          <a:ln>
            <a:noFill/>
          </a:ln>
        </p:spPr>
        <p:txBody>
          <a:bodyPr anchor="t"/>
          <a:lstStyle>
            <a:lvl1pPr algn="ctr" rtl="0">
              <a:spcBef>
                <a:spcPts val="0"/>
              </a:spcBef>
              <a:spcAft>
                <a:spcPts val="0"/>
              </a:spcAft>
              <a:defRPr sz="4400">
                <a:solidFill>
                  <a:schemeClr val="dk2"/>
                </a:solidFill>
                <a:latin typeface="Arial"/>
                <a:ea typeface="Arial"/>
                <a:cs typeface="Arial"/>
                <a:sym typeface="Arial"/>
              </a:defRPr>
            </a:lvl1pPr>
            <a:lvl2pPr algn="ctr" rtl="0">
              <a:spcBef>
                <a:spcPts val="0"/>
              </a:spcBef>
              <a:spcAft>
                <a:spcPts val="0"/>
              </a:spcAft>
              <a:defRPr sz="4400">
                <a:solidFill>
                  <a:schemeClr val="dk2"/>
                </a:solidFill>
                <a:latin typeface="Arial"/>
                <a:ea typeface="Arial"/>
                <a:cs typeface="Arial"/>
                <a:sym typeface="Arial"/>
              </a:defRPr>
            </a:lvl2pPr>
            <a:lvl3pPr algn="ctr" rtl="0">
              <a:spcBef>
                <a:spcPts val="0"/>
              </a:spcBef>
              <a:spcAft>
                <a:spcPts val="0"/>
              </a:spcAft>
              <a:defRPr sz="4400">
                <a:solidFill>
                  <a:schemeClr val="dk2"/>
                </a:solidFill>
                <a:latin typeface="Arial"/>
                <a:ea typeface="Arial"/>
                <a:cs typeface="Arial"/>
                <a:sym typeface="Arial"/>
              </a:defRPr>
            </a:lvl3pPr>
            <a:lvl4pPr algn="ctr" rtl="0">
              <a:spcBef>
                <a:spcPts val="0"/>
              </a:spcBef>
              <a:spcAft>
                <a:spcPts val="0"/>
              </a:spcAft>
              <a:defRPr sz="4400">
                <a:solidFill>
                  <a:schemeClr val="dk2"/>
                </a:solidFill>
                <a:latin typeface="Arial"/>
                <a:ea typeface="Arial"/>
                <a:cs typeface="Arial"/>
                <a:sym typeface="Arial"/>
              </a:defRPr>
            </a:lvl4pPr>
            <a:lvl5pPr algn="ctr" rtl="0">
              <a:spcBef>
                <a:spcPts val="0"/>
              </a:spcBef>
              <a:spcAft>
                <a:spcPts val="0"/>
              </a:spcAft>
              <a:defRPr sz="4400">
                <a:solidFill>
                  <a:schemeClr val="dk2"/>
                </a:solidFill>
                <a:latin typeface="Arial"/>
                <a:ea typeface="Arial"/>
                <a:cs typeface="Arial"/>
                <a:sym typeface="Arial"/>
              </a:defRPr>
            </a:lvl5pPr>
            <a:lvl6pPr marL="457200" algn="ctr" rtl="0">
              <a:spcBef>
                <a:spcPts val="0"/>
              </a:spcBef>
              <a:spcAft>
                <a:spcPts val="0"/>
              </a:spcAft>
              <a:defRPr sz="4400">
                <a:solidFill>
                  <a:schemeClr val="dk2"/>
                </a:solidFill>
                <a:latin typeface="Arial"/>
                <a:ea typeface="Arial"/>
                <a:cs typeface="Arial"/>
                <a:sym typeface="Arial"/>
              </a:defRPr>
            </a:lvl6pPr>
            <a:lvl7pPr marL="914400" algn="ctr" rtl="0">
              <a:spcBef>
                <a:spcPts val="0"/>
              </a:spcBef>
              <a:spcAft>
                <a:spcPts val="0"/>
              </a:spcAft>
              <a:defRPr sz="4400">
                <a:solidFill>
                  <a:schemeClr val="dk2"/>
                </a:solidFill>
                <a:latin typeface="Arial"/>
                <a:ea typeface="Arial"/>
                <a:cs typeface="Arial"/>
                <a:sym typeface="Arial"/>
              </a:defRPr>
            </a:lvl7pPr>
            <a:lvl8pPr marL="1371600" algn="ctr" rtl="0">
              <a:spcBef>
                <a:spcPts val="0"/>
              </a:spcBef>
              <a:spcAft>
                <a:spcPts val="0"/>
              </a:spcAft>
              <a:defRPr sz="4400">
                <a:solidFill>
                  <a:schemeClr val="dk2"/>
                </a:solidFill>
                <a:latin typeface="Arial"/>
                <a:ea typeface="Arial"/>
                <a:cs typeface="Arial"/>
                <a:sym typeface="Arial"/>
              </a:defRPr>
            </a:lvl8pPr>
            <a:lvl9pPr marL="1828800" algn="ctr" rtl="0">
              <a:spcBef>
                <a:spcPts val="0"/>
              </a:spcBef>
              <a:spcAft>
                <a:spcPts val="0"/>
              </a:spcAft>
              <a:defRPr sz="4400">
                <a:solidFill>
                  <a:schemeClr val="dk2"/>
                </a:solidFill>
                <a:latin typeface="Arial"/>
                <a:ea typeface="Arial"/>
                <a:cs typeface="Arial"/>
                <a:sym typeface="Arial"/>
              </a:defRPr>
            </a:lvl9pPr>
          </a:lstStyle>
          <a:p>
            <a:endParaRPr/>
          </a:p>
        </p:txBody>
      </p:sp>
    </p:spTree>
    <p:extLst>
      <p:ext uri="{BB962C8B-B14F-4D97-AF65-F5344CB8AC3E}">
        <p14:creationId xmlns:p14="http://schemas.microsoft.com/office/powerpoint/2010/main" xmlns="" val="4757424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solidFill>
                  <a:prstClr val="black">
                    <a:tint val="75000"/>
                  </a:prstClr>
                </a:solidFill>
              </a:rPr>
              <a:pPr/>
              <a:t>12.11.2024</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xmlns="" val="16410276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solidFill>
                  <a:prstClr val="black">
                    <a:tint val="75000"/>
                  </a:prstClr>
                </a:solidFill>
              </a:rPr>
              <a:pPr/>
              <a:t>12.11.2024</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xmlns="" val="27062154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solidFill>
                  <a:prstClr val="black">
                    <a:tint val="75000"/>
                  </a:prstClr>
                </a:solidFill>
              </a:rPr>
              <a:pPr/>
              <a:t>12.11.2024</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xmlns="" val="17745164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solidFill>
                  <a:prstClr val="black">
                    <a:tint val="75000"/>
                  </a:prstClr>
                </a:solidFill>
              </a:rPr>
              <a:pPr/>
              <a:t>12.11.2024</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xmlns="" val="21454714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solidFill>
                  <a:prstClr val="black">
                    <a:tint val="75000"/>
                  </a:prstClr>
                </a:solidFill>
              </a:rPr>
              <a:pPr/>
              <a:t>12.11.2024</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xmlns="" val="20662961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solidFill>
                  <a:prstClr val="black">
                    <a:tint val="75000"/>
                  </a:prstClr>
                </a:solidFill>
              </a:rPr>
              <a:pPr/>
              <a:t>12.11.2024</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xmlns="" val="36601071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solidFill>
                  <a:prstClr val="black">
                    <a:tint val="75000"/>
                  </a:prstClr>
                </a:solidFill>
              </a:rPr>
              <a:pPr/>
              <a:t>12.11.2024</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xmlns="" val="2238172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12.11.2024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solidFill>
                  <a:prstClr val="black">
                    <a:tint val="75000"/>
                  </a:prstClr>
                </a:solidFill>
              </a:rPr>
              <a:pPr/>
              <a:t>12.11.2024</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xmlns="" val="3805196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solidFill>
                  <a:prstClr val="black">
                    <a:tint val="75000"/>
                  </a:prstClr>
                </a:solidFill>
              </a:rPr>
              <a:pPr/>
              <a:t>12.11.2024</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xmlns="" val="38584171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solidFill>
                  <a:prstClr val="black">
                    <a:tint val="75000"/>
                  </a:prstClr>
                </a:solidFill>
              </a:rPr>
              <a:pPr/>
              <a:t>12.11.2024</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xmlns="" val="364806857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solidFill>
                  <a:prstClr val="black">
                    <a:tint val="75000"/>
                  </a:prstClr>
                </a:solidFill>
              </a:rPr>
              <a:pPr/>
              <a:t>12.11.2024</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xmlns="" val="189621697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chart">
  <p:cSld name="Заголовок и диаграмм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9200" y="228600"/>
            <a:ext cx="7391400" cy="838200"/>
          </a:xfrm>
        </p:spPr>
        <p:txBody>
          <a:bodyPr/>
          <a:lstStyle/>
          <a:p>
            <a:r>
              <a:rPr lang="ru-RU" smtClean="0"/>
              <a:t>Образец заголовка</a:t>
            </a:r>
            <a:endParaRPr lang="ru-RU"/>
          </a:p>
        </p:txBody>
      </p:sp>
      <p:sp>
        <p:nvSpPr>
          <p:cNvPr id="3" name="Диаграмма 2"/>
          <p:cNvSpPr>
            <a:spLocks noGrp="1"/>
          </p:cNvSpPr>
          <p:nvPr>
            <p:ph type="chart" idx="1"/>
          </p:nvPr>
        </p:nvSpPr>
        <p:spPr>
          <a:xfrm>
            <a:off x="457200" y="1600200"/>
            <a:ext cx="8229600" cy="4724400"/>
          </a:xfrm>
        </p:spPr>
        <p:txBody>
          <a:bodyPr>
            <a:normAutofit/>
          </a:bodyPr>
          <a:lstStyle/>
          <a:p>
            <a:pPr lvl="0"/>
            <a:r>
              <a:rPr lang="ru-RU" noProof="0" smtClean="0"/>
              <a:t>Вставка диаграммы</a:t>
            </a:r>
            <a:endParaRPr lang="ru-RU" noProof="0"/>
          </a:p>
        </p:txBody>
      </p:sp>
      <p:sp>
        <p:nvSpPr>
          <p:cNvPr id="4" name="Дата 3"/>
          <p:cNvSpPr>
            <a:spLocks noGrp="1"/>
          </p:cNvSpPr>
          <p:nvPr>
            <p:ph type="dt" sz="half" idx="10"/>
          </p:nvPr>
        </p:nvSpPr>
        <p:spPr>
          <a:xfrm>
            <a:off x="457200" y="6467475"/>
            <a:ext cx="2133600" cy="301625"/>
          </a:xfrm>
        </p:spPr>
        <p:txBody>
          <a:bodyPr/>
          <a:lstStyle>
            <a:lvl1pPr fontAlgn="base">
              <a:spcBef>
                <a:spcPct val="0"/>
              </a:spcBef>
              <a:spcAft>
                <a:spcPct val="0"/>
              </a:spcAft>
              <a:defRPr>
                <a:latin typeface="Verdana" pitchFamily="34" charset="0"/>
              </a:defRPr>
            </a:lvl1pPr>
          </a:lstStyle>
          <a:p>
            <a:pPr>
              <a:defRPr/>
            </a:pPr>
            <a:endParaRPr lang="en-US">
              <a:solidFill>
                <a:prstClr val="black">
                  <a:tint val="75000"/>
                </a:prstClr>
              </a:solidFill>
            </a:endParaRPr>
          </a:p>
        </p:txBody>
      </p:sp>
      <p:sp>
        <p:nvSpPr>
          <p:cNvPr id="5" name="Нижний колонтитул 4"/>
          <p:cNvSpPr>
            <a:spLocks noGrp="1"/>
          </p:cNvSpPr>
          <p:nvPr>
            <p:ph type="ftr" sz="quarter" idx="11"/>
          </p:nvPr>
        </p:nvSpPr>
        <p:spPr>
          <a:xfrm>
            <a:off x="3124200" y="6467475"/>
            <a:ext cx="2895600" cy="301625"/>
          </a:xfrm>
        </p:spPr>
        <p:txBody>
          <a:bodyPr/>
          <a:lstStyle>
            <a:lvl1pPr fontAlgn="base">
              <a:spcBef>
                <a:spcPct val="0"/>
              </a:spcBef>
              <a:spcAft>
                <a:spcPct val="0"/>
              </a:spcAft>
              <a:defRPr>
                <a:latin typeface="Verdana" pitchFamily="34" charset="0"/>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a:xfrm>
            <a:off x="6553200" y="6467475"/>
            <a:ext cx="2133600" cy="301625"/>
          </a:xfrm>
        </p:spPr>
        <p:txBody>
          <a:bodyPr/>
          <a:lstStyle>
            <a:lvl1pPr fontAlgn="base">
              <a:spcBef>
                <a:spcPct val="0"/>
              </a:spcBef>
              <a:spcAft>
                <a:spcPct val="0"/>
              </a:spcAft>
              <a:defRPr>
                <a:latin typeface="Verdana" pitchFamily="34" charset="0"/>
              </a:defRPr>
            </a:lvl1pPr>
          </a:lstStyle>
          <a:p>
            <a:pPr>
              <a:defRPr/>
            </a:pPr>
            <a:fld id="{48462D17-1709-4554-B505-7ED51C7E462C}"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xmlns="" val="34327761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uk-UA"/>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lvl1pPr>
              <a:defRPr/>
            </a:lvl1pPr>
          </a:lstStyle>
          <a:p>
            <a:pPr>
              <a:defRPr/>
            </a:pPr>
            <a:fld id="{7A93137B-72CA-4B39-9E94-2282672D1116}" type="datetimeFigureOut">
              <a:rPr lang="ru-RU"/>
              <a:pPr>
                <a:defRPr/>
              </a:pPr>
              <a:t>12.11.2024</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fld id="{71E3C531-0858-4626-BFF0-647D321B84C1}" type="slidenum">
              <a:rPr lang="ru-RU" altLang="en-US"/>
              <a:pPr/>
              <a:t>‹#›</a:t>
            </a:fld>
            <a:endParaRPr lang="ru-RU" altLang="en-US"/>
          </a:p>
        </p:txBody>
      </p:sp>
    </p:spTree>
    <p:extLst>
      <p:ext uri="{BB962C8B-B14F-4D97-AF65-F5344CB8AC3E}">
        <p14:creationId xmlns:p14="http://schemas.microsoft.com/office/powerpoint/2010/main" xmlns="" val="282306939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pPr>
              <a:defRPr/>
            </a:pPr>
            <a:fld id="{EACD8BB3-014D-4D37-BCEF-606098FE6E0C}" type="datetimeFigureOut">
              <a:rPr lang="ru-RU"/>
              <a:pPr>
                <a:defRPr/>
              </a:pPr>
              <a:t>12.11.2024</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fld id="{DCD9DC9F-0ADD-4924-8BA8-39C9867518F0}" type="slidenum">
              <a:rPr lang="ru-RU" altLang="en-US"/>
              <a:pPr/>
              <a:t>‹#›</a:t>
            </a:fld>
            <a:endParaRPr lang="ru-RU" altLang="en-US"/>
          </a:p>
        </p:txBody>
      </p:sp>
    </p:spTree>
    <p:extLst>
      <p:ext uri="{BB962C8B-B14F-4D97-AF65-F5344CB8AC3E}">
        <p14:creationId xmlns:p14="http://schemas.microsoft.com/office/powerpoint/2010/main" xmlns="" val="32651079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uk-UA"/>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BB5896B2-5E2F-427E-BB92-FABB2FBEEE5C}" type="datetimeFigureOut">
              <a:rPr lang="ru-RU"/>
              <a:pPr>
                <a:defRPr/>
              </a:pPr>
              <a:t>12.11.2024</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fld id="{328CF1DD-B8A5-4D89-B18E-AC9D13B12E7D}" type="slidenum">
              <a:rPr lang="ru-RU" altLang="en-US"/>
              <a:pPr/>
              <a:t>‹#›</a:t>
            </a:fld>
            <a:endParaRPr lang="ru-RU" altLang="en-US"/>
          </a:p>
        </p:txBody>
      </p:sp>
    </p:spTree>
    <p:extLst>
      <p:ext uri="{BB962C8B-B14F-4D97-AF65-F5344CB8AC3E}">
        <p14:creationId xmlns:p14="http://schemas.microsoft.com/office/powerpoint/2010/main" xmlns="" val="122688878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3"/>
          <p:cNvSpPr>
            <a:spLocks noGrp="1"/>
          </p:cNvSpPr>
          <p:nvPr>
            <p:ph type="dt" sz="half" idx="10"/>
          </p:nvPr>
        </p:nvSpPr>
        <p:spPr/>
        <p:txBody>
          <a:bodyPr/>
          <a:lstStyle>
            <a:lvl1pPr>
              <a:defRPr/>
            </a:lvl1pPr>
          </a:lstStyle>
          <a:p>
            <a:pPr>
              <a:defRPr/>
            </a:pPr>
            <a:fld id="{CF50BB7A-E2D7-49DE-8958-F4140AFAA256}" type="datetimeFigureOut">
              <a:rPr lang="ru-RU"/>
              <a:pPr>
                <a:defRPr/>
              </a:pPr>
              <a:t>12.11.2024</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fld id="{37B59814-72F1-47EB-889D-EA6B42E9D188}" type="slidenum">
              <a:rPr lang="ru-RU" altLang="en-US"/>
              <a:pPr/>
              <a:t>‹#›</a:t>
            </a:fld>
            <a:endParaRPr lang="ru-RU" altLang="en-US"/>
          </a:p>
        </p:txBody>
      </p:sp>
    </p:spTree>
    <p:extLst>
      <p:ext uri="{BB962C8B-B14F-4D97-AF65-F5344CB8AC3E}">
        <p14:creationId xmlns:p14="http://schemas.microsoft.com/office/powerpoint/2010/main" xmlns="" val="188800553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3"/>
          <p:cNvSpPr>
            <a:spLocks noGrp="1"/>
          </p:cNvSpPr>
          <p:nvPr>
            <p:ph type="dt" sz="half" idx="10"/>
          </p:nvPr>
        </p:nvSpPr>
        <p:spPr/>
        <p:txBody>
          <a:bodyPr/>
          <a:lstStyle>
            <a:lvl1pPr>
              <a:defRPr/>
            </a:lvl1pPr>
          </a:lstStyle>
          <a:p>
            <a:pPr>
              <a:defRPr/>
            </a:pPr>
            <a:fld id="{51F59D5E-3CA8-4EDE-A2CB-547F5F53F7F4}" type="datetimeFigureOut">
              <a:rPr lang="ru-RU"/>
              <a:pPr>
                <a:defRPr/>
              </a:pPr>
              <a:t>12.11.2024</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fld id="{CCCFEFDB-CC9C-4041-A0E0-367A745957B2}" type="slidenum">
              <a:rPr lang="ru-RU" altLang="en-US"/>
              <a:pPr/>
              <a:t>‹#›</a:t>
            </a:fld>
            <a:endParaRPr lang="ru-RU" altLang="en-US"/>
          </a:p>
        </p:txBody>
      </p:sp>
    </p:spTree>
    <p:extLst>
      <p:ext uri="{BB962C8B-B14F-4D97-AF65-F5344CB8AC3E}">
        <p14:creationId xmlns:p14="http://schemas.microsoft.com/office/powerpoint/2010/main" xmlns="" val="17891296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12.11.2024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3"/>
          <p:cNvSpPr>
            <a:spLocks noGrp="1"/>
          </p:cNvSpPr>
          <p:nvPr>
            <p:ph type="dt" sz="half" idx="10"/>
          </p:nvPr>
        </p:nvSpPr>
        <p:spPr/>
        <p:txBody>
          <a:bodyPr/>
          <a:lstStyle>
            <a:lvl1pPr>
              <a:defRPr/>
            </a:lvl1pPr>
          </a:lstStyle>
          <a:p>
            <a:pPr>
              <a:defRPr/>
            </a:pPr>
            <a:fld id="{9FA819EE-8165-41E7-8A0D-7CDC8CADDE73}" type="datetimeFigureOut">
              <a:rPr lang="ru-RU"/>
              <a:pPr>
                <a:defRPr/>
              </a:pPr>
              <a:t>12.11.2024</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fld id="{DB07F0E0-65D2-4CB5-A02B-AF6FB38597E3}" type="slidenum">
              <a:rPr lang="ru-RU" altLang="en-US"/>
              <a:pPr/>
              <a:t>‹#›</a:t>
            </a:fld>
            <a:endParaRPr lang="ru-RU" altLang="en-US"/>
          </a:p>
        </p:txBody>
      </p:sp>
    </p:spTree>
    <p:extLst>
      <p:ext uri="{BB962C8B-B14F-4D97-AF65-F5344CB8AC3E}">
        <p14:creationId xmlns:p14="http://schemas.microsoft.com/office/powerpoint/2010/main" xmlns="" val="20482446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2CAFA83B-B831-41D9-806C-9947D5776D1D}" type="datetimeFigureOut">
              <a:rPr lang="ru-RU"/>
              <a:pPr>
                <a:defRPr/>
              </a:pPr>
              <a:t>12.11.2024</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fld id="{7DE49162-50D4-4BF0-9C5A-1DB8448A8C46}" type="slidenum">
              <a:rPr lang="ru-RU" altLang="en-US"/>
              <a:pPr/>
              <a:t>‹#›</a:t>
            </a:fld>
            <a:endParaRPr lang="ru-RU" altLang="en-US"/>
          </a:p>
        </p:txBody>
      </p:sp>
    </p:spTree>
    <p:extLst>
      <p:ext uri="{BB962C8B-B14F-4D97-AF65-F5344CB8AC3E}">
        <p14:creationId xmlns:p14="http://schemas.microsoft.com/office/powerpoint/2010/main" xmlns="" val="264441065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uk-UA"/>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B4CA115B-C8CE-471C-B1B8-0E5AAB648183}" type="datetimeFigureOut">
              <a:rPr lang="ru-RU"/>
              <a:pPr>
                <a:defRPr/>
              </a:pPr>
              <a:t>12.11.2024</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fld id="{EE89A76A-0E9C-47A3-ACCF-190948A33965}" type="slidenum">
              <a:rPr lang="ru-RU" altLang="en-US"/>
              <a:pPr/>
              <a:t>‹#›</a:t>
            </a:fld>
            <a:endParaRPr lang="ru-RU" altLang="en-US"/>
          </a:p>
        </p:txBody>
      </p:sp>
    </p:spTree>
    <p:extLst>
      <p:ext uri="{BB962C8B-B14F-4D97-AF65-F5344CB8AC3E}">
        <p14:creationId xmlns:p14="http://schemas.microsoft.com/office/powerpoint/2010/main" xmlns="" val="105529559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uk-UA"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26E204C9-7C17-4218-800C-4A967D11BC3F}" type="datetimeFigureOut">
              <a:rPr lang="ru-RU"/>
              <a:pPr>
                <a:defRPr/>
              </a:pPr>
              <a:t>12.11.2024</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fld id="{349D7E1D-65A6-414E-B648-F9E7FCBEF714}" type="slidenum">
              <a:rPr lang="ru-RU" altLang="en-US"/>
              <a:pPr/>
              <a:t>‹#›</a:t>
            </a:fld>
            <a:endParaRPr lang="ru-RU" altLang="en-US"/>
          </a:p>
        </p:txBody>
      </p:sp>
    </p:spTree>
    <p:extLst>
      <p:ext uri="{BB962C8B-B14F-4D97-AF65-F5344CB8AC3E}">
        <p14:creationId xmlns:p14="http://schemas.microsoft.com/office/powerpoint/2010/main" xmlns="" val="23138366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pPr>
              <a:defRPr/>
            </a:pPr>
            <a:fld id="{87A9A47D-B757-4AB5-9FF5-0179844961D3}" type="datetimeFigureOut">
              <a:rPr lang="ru-RU"/>
              <a:pPr>
                <a:defRPr/>
              </a:pPr>
              <a:t>12.11.2024</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fld id="{A7107112-9EEF-48BD-86B8-678DE6F3BD3F}" type="slidenum">
              <a:rPr lang="ru-RU" altLang="en-US"/>
              <a:pPr/>
              <a:t>‹#›</a:t>
            </a:fld>
            <a:endParaRPr lang="ru-RU" altLang="en-US"/>
          </a:p>
        </p:txBody>
      </p:sp>
    </p:spTree>
    <p:extLst>
      <p:ext uri="{BB962C8B-B14F-4D97-AF65-F5344CB8AC3E}">
        <p14:creationId xmlns:p14="http://schemas.microsoft.com/office/powerpoint/2010/main" xmlns="" val="131931489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pPr>
              <a:defRPr/>
            </a:pPr>
            <a:fld id="{1E075C24-ED67-4CA2-A520-AE32A391220C}" type="datetimeFigureOut">
              <a:rPr lang="ru-RU"/>
              <a:pPr>
                <a:defRPr/>
              </a:pPr>
              <a:t>12.11.2024</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fld id="{3CE49B1F-8F51-4905-9D7C-66B2AC67239D}" type="slidenum">
              <a:rPr lang="ru-RU" altLang="en-US"/>
              <a:pPr/>
              <a:t>‹#›</a:t>
            </a:fld>
            <a:endParaRPr lang="ru-RU" altLang="en-US"/>
          </a:p>
        </p:txBody>
      </p:sp>
    </p:spTree>
    <p:extLst>
      <p:ext uri="{BB962C8B-B14F-4D97-AF65-F5344CB8AC3E}">
        <p14:creationId xmlns:p14="http://schemas.microsoft.com/office/powerpoint/2010/main" xmlns="" val="253143746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bl">
  <p:cSld name="TABLE">
    <p:spTree>
      <p:nvGrpSpPr>
        <p:cNvPr id="1" name="Shape 176"/>
        <p:cNvGrpSpPr/>
        <p:nvPr/>
      </p:nvGrpSpPr>
      <p:grpSpPr>
        <a:xfrm>
          <a:off x="0" y="0"/>
          <a:ext cx="0" cy="0"/>
          <a:chOff x="0" y="0"/>
          <a:chExt cx="0" cy="0"/>
        </a:xfrm>
      </p:grpSpPr>
      <p:sp>
        <p:nvSpPr>
          <p:cNvPr id="177" name="Shape 177"/>
          <p:cNvSpPr txBox="1">
            <a:spLocks noGrp="1"/>
          </p:cNvSpPr>
          <p:nvPr>
            <p:ph type="title"/>
          </p:nvPr>
        </p:nvSpPr>
        <p:spPr>
          <a:xfrm>
            <a:off x="457200" y="274637"/>
            <a:ext cx="8229600" cy="1143000"/>
          </a:xfrm>
          <a:prstGeom prst="rect">
            <a:avLst/>
          </a:prstGeom>
          <a:noFill/>
          <a:ln>
            <a:noFill/>
          </a:ln>
        </p:spPr>
        <p:txBody>
          <a:bodyPr anchor="t"/>
          <a:lstStyle>
            <a:lvl1pPr algn="ctr" rtl="0">
              <a:spcBef>
                <a:spcPts val="0"/>
              </a:spcBef>
              <a:spcAft>
                <a:spcPts val="0"/>
              </a:spcAft>
              <a:defRPr sz="4400">
                <a:solidFill>
                  <a:schemeClr val="dk2"/>
                </a:solidFill>
                <a:latin typeface="Arial"/>
                <a:ea typeface="Arial"/>
                <a:cs typeface="Arial"/>
                <a:sym typeface="Arial"/>
              </a:defRPr>
            </a:lvl1pPr>
            <a:lvl2pPr algn="ctr" rtl="0">
              <a:spcBef>
                <a:spcPts val="0"/>
              </a:spcBef>
              <a:spcAft>
                <a:spcPts val="0"/>
              </a:spcAft>
              <a:defRPr sz="4400">
                <a:solidFill>
                  <a:schemeClr val="dk2"/>
                </a:solidFill>
                <a:latin typeface="Arial"/>
                <a:ea typeface="Arial"/>
                <a:cs typeface="Arial"/>
                <a:sym typeface="Arial"/>
              </a:defRPr>
            </a:lvl2pPr>
            <a:lvl3pPr algn="ctr" rtl="0">
              <a:spcBef>
                <a:spcPts val="0"/>
              </a:spcBef>
              <a:spcAft>
                <a:spcPts val="0"/>
              </a:spcAft>
              <a:defRPr sz="4400">
                <a:solidFill>
                  <a:schemeClr val="dk2"/>
                </a:solidFill>
                <a:latin typeface="Arial"/>
                <a:ea typeface="Arial"/>
                <a:cs typeface="Arial"/>
                <a:sym typeface="Arial"/>
              </a:defRPr>
            </a:lvl3pPr>
            <a:lvl4pPr algn="ctr" rtl="0">
              <a:spcBef>
                <a:spcPts val="0"/>
              </a:spcBef>
              <a:spcAft>
                <a:spcPts val="0"/>
              </a:spcAft>
              <a:defRPr sz="4400">
                <a:solidFill>
                  <a:schemeClr val="dk2"/>
                </a:solidFill>
                <a:latin typeface="Arial"/>
                <a:ea typeface="Arial"/>
                <a:cs typeface="Arial"/>
                <a:sym typeface="Arial"/>
              </a:defRPr>
            </a:lvl4pPr>
            <a:lvl5pPr algn="ctr" rtl="0">
              <a:spcBef>
                <a:spcPts val="0"/>
              </a:spcBef>
              <a:spcAft>
                <a:spcPts val="0"/>
              </a:spcAft>
              <a:defRPr sz="4400">
                <a:solidFill>
                  <a:schemeClr val="dk2"/>
                </a:solidFill>
                <a:latin typeface="Arial"/>
                <a:ea typeface="Arial"/>
                <a:cs typeface="Arial"/>
                <a:sym typeface="Arial"/>
              </a:defRPr>
            </a:lvl5pPr>
            <a:lvl6pPr marL="457200" algn="ctr" rtl="0">
              <a:spcBef>
                <a:spcPts val="0"/>
              </a:spcBef>
              <a:spcAft>
                <a:spcPts val="0"/>
              </a:spcAft>
              <a:defRPr sz="4400">
                <a:solidFill>
                  <a:schemeClr val="dk2"/>
                </a:solidFill>
                <a:latin typeface="Arial"/>
                <a:ea typeface="Arial"/>
                <a:cs typeface="Arial"/>
                <a:sym typeface="Arial"/>
              </a:defRPr>
            </a:lvl6pPr>
            <a:lvl7pPr marL="914400" algn="ctr" rtl="0">
              <a:spcBef>
                <a:spcPts val="0"/>
              </a:spcBef>
              <a:spcAft>
                <a:spcPts val="0"/>
              </a:spcAft>
              <a:defRPr sz="4400">
                <a:solidFill>
                  <a:schemeClr val="dk2"/>
                </a:solidFill>
                <a:latin typeface="Arial"/>
                <a:ea typeface="Arial"/>
                <a:cs typeface="Arial"/>
                <a:sym typeface="Arial"/>
              </a:defRPr>
            </a:lvl7pPr>
            <a:lvl8pPr marL="1371600" algn="ctr" rtl="0">
              <a:spcBef>
                <a:spcPts val="0"/>
              </a:spcBef>
              <a:spcAft>
                <a:spcPts val="0"/>
              </a:spcAft>
              <a:defRPr sz="4400">
                <a:solidFill>
                  <a:schemeClr val="dk2"/>
                </a:solidFill>
                <a:latin typeface="Arial"/>
                <a:ea typeface="Arial"/>
                <a:cs typeface="Arial"/>
                <a:sym typeface="Arial"/>
              </a:defRPr>
            </a:lvl8pPr>
            <a:lvl9pPr marL="1828800" algn="ctr" rtl="0">
              <a:spcBef>
                <a:spcPts val="0"/>
              </a:spcBef>
              <a:spcAft>
                <a:spcPts val="0"/>
              </a:spcAft>
              <a:defRPr sz="4400">
                <a:solidFill>
                  <a:schemeClr val="dk2"/>
                </a:solidFill>
                <a:latin typeface="Arial"/>
                <a:ea typeface="Arial"/>
                <a:cs typeface="Arial"/>
                <a:sym typeface="Arial"/>
              </a:defRPr>
            </a:lvl9pPr>
          </a:lstStyle>
          <a:p>
            <a:endParaRPr/>
          </a:p>
        </p:txBody>
      </p:sp>
    </p:spTree>
    <p:extLst>
      <p:ext uri="{BB962C8B-B14F-4D97-AF65-F5344CB8AC3E}">
        <p14:creationId xmlns:p14="http://schemas.microsoft.com/office/powerpoint/2010/main" xmlns="" val="27633110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pPr/>
              <a:t>12.11.2024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pPr/>
              <a:t>12.11.2024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pPr/>
              <a:t>12.11.2024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12.11.2024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12.11.2024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12.11.2024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12.11.2024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4186"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solidFill>
                  <a:prstClr val="black">
                    <a:tint val="75000"/>
                  </a:prstClr>
                </a:solidFill>
              </a:rPr>
              <a:pPr/>
              <a:t>12.11.2024</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xmlns="" val="3103892133"/>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 id="2147483793"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en-US" smtClean="0"/>
              <a:t>Образец заголовка</a:t>
            </a:r>
            <a:endParaRPr lang="uk-UA" altLang="en-US" smtClean="0"/>
          </a:p>
        </p:txBody>
      </p:sp>
      <p:sp>
        <p:nvSpPr>
          <p:cNvPr id="1027"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en-US" smtClean="0"/>
              <a:t>Образец текста</a:t>
            </a:r>
          </a:p>
          <a:p>
            <a:pPr lvl="1"/>
            <a:r>
              <a:rPr lang="ru-RU" altLang="en-US" smtClean="0"/>
              <a:t>Второй уровень</a:t>
            </a:r>
          </a:p>
          <a:p>
            <a:pPr lvl="2"/>
            <a:r>
              <a:rPr lang="ru-RU" altLang="en-US" smtClean="0"/>
              <a:t>Третий уровень</a:t>
            </a:r>
          </a:p>
          <a:p>
            <a:pPr lvl="3"/>
            <a:r>
              <a:rPr lang="ru-RU" altLang="en-US" smtClean="0"/>
              <a:t>Четвертый уровень</a:t>
            </a:r>
          </a:p>
          <a:p>
            <a:pPr lvl="4"/>
            <a:r>
              <a:rPr lang="ru-RU" altLang="en-US" smtClean="0"/>
              <a:t>Пятый уровень</a:t>
            </a:r>
            <a:endParaRPr lang="uk-UA" altLang="en-US" smtClean="0"/>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prstClr val="black">
                    <a:tint val="75000"/>
                  </a:prstClr>
                </a:solidFill>
                <a:latin typeface="Arial" panose="020B0604020202020204" pitchFamily="34" charset="0"/>
              </a:defRPr>
            </a:lvl1pPr>
          </a:lstStyle>
          <a:p>
            <a:pPr>
              <a:defRPr/>
            </a:pPr>
            <a:fld id="{35C7440D-C6B1-4E60-A000-F23E6D4076E4}" type="datetimeFigureOut">
              <a:rPr lang="ru-RU"/>
              <a:pPr>
                <a:defRPr/>
              </a:pPr>
              <a:t>12.11.2024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prstClr val="black">
                    <a:tint val="75000"/>
                  </a:prstClr>
                </a:solidFill>
                <a:latin typeface="Arial" panose="020B0604020202020204" pitchFamily="34" charset="0"/>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6BCBCBEE-614C-4EE0-8D8A-05D082BA945F}" type="slidenum">
              <a:rPr lang="ru-RU" altLang="en-US"/>
              <a:pPr/>
              <a:t>‹#›</a:t>
            </a:fld>
            <a:endParaRPr lang="ru-RU" altLang="en-US"/>
          </a:p>
        </p:txBody>
      </p:sp>
    </p:spTree>
    <p:extLst>
      <p:ext uri="{BB962C8B-B14F-4D97-AF65-F5344CB8AC3E}">
        <p14:creationId xmlns:p14="http://schemas.microsoft.com/office/powerpoint/2010/main" xmlns="" val="1958590366"/>
      </p:ext>
    </p:extLst>
  </p:cSld>
  <p:clrMap bg1="lt1" tx1="dk1" bg2="lt2" tx2="dk2" accent1="accent1" accent2="accent2" accent3="accent3" accent4="accent4" accent5="accent5" accent6="accent6" hlink="hlink" folHlink="folHlink"/>
  <p:sldLayoutIdLst>
    <p:sldLayoutId id="2147484242" r:id="rId1"/>
    <p:sldLayoutId id="2147484243" r:id="rId2"/>
    <p:sldLayoutId id="2147484244" r:id="rId3"/>
    <p:sldLayoutId id="2147484245" r:id="rId4"/>
    <p:sldLayoutId id="2147484246" r:id="rId5"/>
    <p:sldLayoutId id="2147484247" r:id="rId6"/>
    <p:sldLayoutId id="2147484248" r:id="rId7"/>
    <p:sldLayoutId id="2147484249" r:id="rId8"/>
    <p:sldLayoutId id="2147484250" r:id="rId9"/>
    <p:sldLayoutId id="2147484251" r:id="rId10"/>
    <p:sldLayoutId id="2147484252" r:id="rId11"/>
    <p:sldLayoutId id="2147484253"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osvita.ua/legislation/Ser_osv/88114/"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276872"/>
            <a:ext cx="8229600" cy="1143000"/>
          </a:xfrm>
        </p:spPr>
        <p:txBody>
          <a:bodyPr>
            <a:normAutofit fontScale="90000"/>
          </a:bodyPr>
          <a:lstStyle/>
          <a:p>
            <a:r>
              <a:rPr lang="uk-UA" dirty="0" smtClean="0">
                <a:solidFill>
                  <a:schemeClr val="accent2">
                    <a:lumMod val="75000"/>
                  </a:schemeClr>
                </a:solidFill>
              </a:rPr>
              <a:t>АТЕСТАЦІЯ ПЕДАГОГІЧНИХ ПРАЦІВНИКІВ ЗАКЛАДІВ ЗАГАЛЬНОЇ СЕРЕДНЬОЇ ОСВІТИ </a:t>
            </a:r>
            <a:br>
              <a:rPr lang="uk-UA" dirty="0" smtClean="0">
                <a:solidFill>
                  <a:schemeClr val="accent2">
                    <a:lumMod val="75000"/>
                  </a:schemeClr>
                </a:solidFill>
              </a:rPr>
            </a:br>
            <a:r>
              <a:rPr lang="uk-UA" dirty="0" smtClean="0">
                <a:solidFill>
                  <a:schemeClr val="accent2">
                    <a:lumMod val="75000"/>
                  </a:schemeClr>
                </a:solidFill>
              </a:rPr>
              <a:t>2024/2025</a:t>
            </a:r>
            <a:endParaRPr lang="uk-UA" dirty="0">
              <a:solidFill>
                <a:schemeClr val="accent2">
                  <a:lumMod val="75000"/>
                </a:schemeClr>
              </a:solidFill>
            </a:endParaRPr>
          </a:p>
        </p:txBody>
      </p:sp>
    </p:spTree>
    <p:extLst>
      <p:ext uri="{BB962C8B-B14F-4D97-AF65-F5344CB8AC3E}">
        <p14:creationId xmlns:p14="http://schemas.microsoft.com/office/powerpoint/2010/main" xmlns="" val="5921799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214282" y="142852"/>
            <a:ext cx="8643998" cy="830997"/>
          </a:xfrm>
          <a:prstGeom prst="rect">
            <a:avLst/>
          </a:prstGeom>
        </p:spPr>
        <p:txBody>
          <a:bodyPr wrap="square">
            <a:spAutoFit/>
          </a:bodyPr>
          <a:lstStyle/>
          <a:p>
            <a:pPr algn="ctr"/>
            <a:r>
              <a:rPr lang="ru-RU" sz="2400" b="1" dirty="0" smtClean="0">
                <a:solidFill>
                  <a:srgbClr val="AC0000"/>
                </a:solidFill>
                <a:latin typeface="Candara" panose="020E0502030303020204" pitchFamily="34" charset="0"/>
              </a:rPr>
              <a:t>ЧЕРГОВА АТЕСТАЦІЯ  </a:t>
            </a:r>
          </a:p>
          <a:p>
            <a:pPr algn="ctr"/>
            <a:r>
              <a:rPr lang="ru-RU" sz="2400" b="1" dirty="0" smtClean="0">
                <a:solidFill>
                  <a:srgbClr val="AC0000"/>
                </a:solidFill>
                <a:latin typeface="Candara" panose="020E0502030303020204" pitchFamily="34" charset="0"/>
              </a:rPr>
              <a:t>ПЕДАГОГІЧНИХ ПРАЦІВНИКІВ</a:t>
            </a:r>
            <a:endParaRPr lang="uk-UA" sz="2400" b="1" dirty="0">
              <a:solidFill>
                <a:srgbClr val="AC0000"/>
              </a:solidFill>
              <a:latin typeface="Candara" panose="020E0502030303020204" pitchFamily="34" charset="0"/>
            </a:endParaRPr>
          </a:p>
        </p:txBody>
      </p:sp>
      <p:sp>
        <p:nvSpPr>
          <p:cNvPr id="7" name="Прямокутник 6"/>
          <p:cNvSpPr/>
          <p:nvPr/>
        </p:nvSpPr>
        <p:spPr>
          <a:xfrm>
            <a:off x="683568" y="2465091"/>
            <a:ext cx="7677938" cy="1938992"/>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spAutoFit/>
          </a:bodyPr>
          <a:lstStyle/>
          <a:p>
            <a:pPr algn="ctr" eaLnBrk="0" fontAlgn="base" hangingPunct="0">
              <a:spcBef>
                <a:spcPct val="0"/>
              </a:spcBef>
              <a:spcAft>
                <a:spcPct val="0"/>
              </a:spcAft>
              <a:defRPr/>
            </a:pPr>
            <a:endParaRPr lang="ru-RU" sz="2400" dirty="0" smtClean="0">
              <a:solidFill>
                <a:srgbClr val="002060"/>
              </a:solidFill>
            </a:endParaRPr>
          </a:p>
          <a:p>
            <a:pPr algn="ctr" eaLnBrk="0" fontAlgn="base" hangingPunct="0">
              <a:spcBef>
                <a:spcPct val="0"/>
              </a:spcBef>
              <a:spcAft>
                <a:spcPct val="0"/>
              </a:spcAft>
              <a:defRPr/>
            </a:pPr>
            <a:r>
              <a:rPr lang="uk-UA" sz="2400" dirty="0" smtClean="0">
                <a:solidFill>
                  <a:srgbClr val="002060"/>
                </a:solidFill>
              </a:rPr>
              <a:t>Може бути </a:t>
            </a:r>
            <a:r>
              <a:rPr lang="uk-UA" sz="2400" b="1" dirty="0" smtClean="0">
                <a:solidFill>
                  <a:srgbClr val="002060"/>
                </a:solidFill>
              </a:rPr>
              <a:t>перенесена</a:t>
            </a:r>
            <a:r>
              <a:rPr lang="uk-UA" sz="2400" dirty="0" smtClean="0">
                <a:solidFill>
                  <a:srgbClr val="002060"/>
                </a:solidFill>
              </a:rPr>
              <a:t> з певних обставин </a:t>
            </a:r>
            <a:r>
              <a:rPr lang="uk-UA" sz="2400" b="1" dirty="0" smtClean="0">
                <a:solidFill>
                  <a:srgbClr val="002060"/>
                </a:solidFill>
              </a:rPr>
              <a:t>не більше </a:t>
            </a:r>
          </a:p>
          <a:p>
            <a:pPr algn="ctr" eaLnBrk="0" fontAlgn="base" hangingPunct="0">
              <a:spcBef>
                <a:spcPct val="0"/>
              </a:spcBef>
              <a:spcAft>
                <a:spcPct val="0"/>
              </a:spcAft>
              <a:defRPr/>
            </a:pPr>
            <a:r>
              <a:rPr lang="uk-UA" sz="2400" b="1" dirty="0" smtClean="0">
                <a:solidFill>
                  <a:srgbClr val="002060"/>
                </a:solidFill>
              </a:rPr>
              <a:t>ніж на один рік</a:t>
            </a:r>
            <a:r>
              <a:rPr lang="uk-UA" sz="2400" dirty="0" smtClean="0">
                <a:solidFill>
                  <a:srgbClr val="002060"/>
                </a:solidFill>
              </a:rPr>
              <a:t> зі збереженням раніше присвоєної кваліфікаційної категорії (педагогічного звання</a:t>
            </a:r>
            <a:r>
              <a:rPr lang="ru-RU" sz="2400" dirty="0" smtClean="0">
                <a:solidFill>
                  <a:srgbClr val="002060"/>
                </a:solidFill>
              </a:rPr>
              <a:t>).</a:t>
            </a:r>
          </a:p>
          <a:p>
            <a:pPr algn="ctr" eaLnBrk="0" fontAlgn="base" hangingPunct="0">
              <a:spcBef>
                <a:spcPct val="0"/>
              </a:spcBef>
              <a:spcAft>
                <a:spcPct val="0"/>
              </a:spcAft>
              <a:defRPr/>
            </a:pPr>
            <a:endParaRPr lang="ru-RU" sz="2400" dirty="0">
              <a:solidFill>
                <a:srgbClr val="002060"/>
              </a:solidFill>
            </a:endParaRPr>
          </a:p>
        </p:txBody>
      </p:sp>
      <p:sp>
        <p:nvSpPr>
          <p:cNvPr id="8" name="Прямокутник 7"/>
          <p:cNvSpPr/>
          <p:nvPr/>
        </p:nvSpPr>
        <p:spPr>
          <a:xfrm>
            <a:off x="683568" y="1159726"/>
            <a:ext cx="7677938" cy="1200329"/>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spAutoFit/>
          </a:bodyPr>
          <a:lstStyle/>
          <a:p>
            <a:pPr algn="ctr" eaLnBrk="0" fontAlgn="base" hangingPunct="0">
              <a:spcBef>
                <a:spcPct val="0"/>
              </a:spcBef>
              <a:spcAft>
                <a:spcPct val="0"/>
              </a:spcAft>
              <a:defRPr/>
            </a:pPr>
            <a:endParaRPr lang="uk-UA" sz="2400" dirty="0" smtClean="0">
              <a:solidFill>
                <a:srgbClr val="002060"/>
              </a:solidFill>
            </a:endParaRPr>
          </a:p>
          <a:p>
            <a:pPr algn="ctr" eaLnBrk="0" fontAlgn="base" hangingPunct="0">
              <a:spcBef>
                <a:spcPct val="0"/>
              </a:spcBef>
              <a:spcAft>
                <a:spcPct val="0"/>
              </a:spcAft>
              <a:defRPr/>
            </a:pPr>
            <a:r>
              <a:rPr lang="uk-UA" sz="2400" dirty="0" smtClean="0">
                <a:solidFill>
                  <a:srgbClr val="002060"/>
                </a:solidFill>
              </a:rPr>
              <a:t>Не менше одного разу на п'ять років.</a:t>
            </a:r>
          </a:p>
          <a:p>
            <a:pPr algn="ctr" eaLnBrk="0" fontAlgn="base" hangingPunct="0">
              <a:spcBef>
                <a:spcPct val="0"/>
              </a:spcBef>
              <a:spcAft>
                <a:spcPct val="0"/>
              </a:spcAft>
              <a:defRPr/>
            </a:pPr>
            <a:endParaRPr lang="uk-UA" sz="2400" dirty="0">
              <a:solidFill>
                <a:srgbClr val="002060"/>
              </a:solidFill>
            </a:endParaRPr>
          </a:p>
        </p:txBody>
      </p:sp>
      <p:sp>
        <p:nvSpPr>
          <p:cNvPr id="9" name="Прямокутник 8"/>
          <p:cNvSpPr/>
          <p:nvPr/>
        </p:nvSpPr>
        <p:spPr>
          <a:xfrm>
            <a:off x="683568" y="4653136"/>
            <a:ext cx="7677938" cy="1384995"/>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spAutoFit/>
          </a:bodyPr>
          <a:lstStyle/>
          <a:p>
            <a:pPr algn="ctr" eaLnBrk="0" fontAlgn="base" hangingPunct="0">
              <a:spcBef>
                <a:spcPct val="0"/>
              </a:spcBef>
              <a:spcAft>
                <a:spcPct val="0"/>
              </a:spcAft>
              <a:defRPr/>
            </a:pPr>
            <a:endParaRPr lang="uk-UA" sz="2400" dirty="0" smtClean="0">
              <a:solidFill>
                <a:srgbClr val="002060"/>
              </a:solidFill>
            </a:endParaRPr>
          </a:p>
          <a:p>
            <a:pPr algn="ctr" eaLnBrk="0" fontAlgn="base" hangingPunct="0">
              <a:spcBef>
                <a:spcPct val="0"/>
              </a:spcBef>
              <a:spcAft>
                <a:spcPct val="0"/>
              </a:spcAft>
              <a:defRPr/>
            </a:pPr>
            <a:r>
              <a:rPr lang="uk-UA" sz="2400" dirty="0" smtClean="0">
                <a:solidFill>
                  <a:schemeClr val="tx2"/>
                </a:solidFill>
              </a:rPr>
              <a:t>Не </a:t>
            </a:r>
            <a:r>
              <a:rPr lang="uk-UA" sz="2400" dirty="0" smtClean="0">
                <a:solidFill>
                  <a:schemeClr val="tx2"/>
                </a:solidFill>
              </a:rPr>
              <a:t>пізніше ніж через 2 роки після прийняття їх на роботу</a:t>
            </a:r>
            <a:endParaRPr lang="uk-UA" sz="2000" i="1" dirty="0" smtClean="0">
              <a:solidFill>
                <a:schemeClr val="tx2"/>
              </a:solidFill>
              <a:cs typeface="Calibri" pitchFamily="34" charset="0"/>
              <a:sym typeface="Wingdings"/>
            </a:endParaRPr>
          </a:p>
          <a:p>
            <a:pPr eaLnBrk="0" fontAlgn="base" hangingPunct="0">
              <a:spcBef>
                <a:spcPct val="0"/>
              </a:spcBef>
              <a:spcAft>
                <a:spcPct val="0"/>
              </a:spcAft>
              <a:defRPr/>
            </a:pPr>
            <a:endParaRPr lang="uk-UA" sz="2000" i="1" dirty="0" smtClean="0">
              <a:solidFill>
                <a:srgbClr val="993300"/>
              </a:solidFill>
              <a:cs typeface="Calibri" pitchFamily="34" charset="0"/>
              <a:sym typeface="Wingdings"/>
            </a:endParaRPr>
          </a:p>
          <a:p>
            <a:pPr eaLnBrk="0" fontAlgn="base" hangingPunct="0">
              <a:spcBef>
                <a:spcPct val="0"/>
              </a:spcBef>
              <a:spcAft>
                <a:spcPct val="0"/>
              </a:spcAft>
              <a:defRPr/>
            </a:pPr>
            <a:endParaRPr lang="uk-UA" sz="1600" dirty="0">
              <a:solidFill>
                <a:srgbClr val="002060"/>
              </a:solidFill>
            </a:endParaRPr>
          </a:p>
        </p:txBody>
      </p:sp>
    </p:spTree>
    <p:extLst>
      <p:ext uri="{BB962C8B-B14F-4D97-AF65-F5344CB8AC3E}">
        <p14:creationId xmlns:p14="http://schemas.microsoft.com/office/powerpoint/2010/main" xmlns="" val="16330849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b="1" dirty="0" smtClean="0">
                <a:solidFill>
                  <a:schemeClr val="accent2">
                    <a:lumMod val="75000"/>
                  </a:schemeClr>
                </a:solidFill>
              </a:rPr>
              <a:t>КВАЛІФІКАЦІЙНІ КАТЕГОГОРІЇ</a:t>
            </a:r>
            <a:endParaRPr lang="uk-UA" b="1" dirty="0">
              <a:solidFill>
                <a:schemeClr val="accent2">
                  <a:lumMod val="75000"/>
                </a:schemeClr>
              </a:solidFill>
            </a:endParaRPr>
          </a:p>
        </p:txBody>
      </p:sp>
      <p:sp>
        <p:nvSpPr>
          <p:cNvPr id="3" name="Содержимое 2"/>
          <p:cNvSpPr>
            <a:spLocks noGrp="1"/>
          </p:cNvSpPr>
          <p:nvPr>
            <p:ph idx="1"/>
          </p:nvPr>
        </p:nvSpPr>
        <p:spPr/>
        <p:txBody>
          <a:bodyPr/>
          <a:lstStyle/>
          <a:p>
            <a:pPr algn="just">
              <a:buFont typeface="Wingdings" pitchFamily="2" charset="2"/>
              <a:buChar char="v"/>
            </a:pPr>
            <a:r>
              <a:rPr lang="uk-UA" dirty="0" smtClean="0"/>
              <a:t> 	</a:t>
            </a:r>
            <a:r>
              <a:rPr lang="uk-UA" sz="2400" dirty="0" smtClean="0">
                <a:solidFill>
                  <a:schemeClr val="tx2"/>
                </a:solidFill>
              </a:rPr>
              <a:t>При </a:t>
            </a:r>
            <a:r>
              <a:rPr lang="uk-UA" sz="2400" dirty="0" smtClean="0">
                <a:solidFill>
                  <a:schemeClr val="tx2"/>
                </a:solidFill>
              </a:rPr>
              <a:t>прийнятті на роботу педагогічним працівникам (особам, призначеним на посади педагогічних працівників) </a:t>
            </a:r>
            <a:r>
              <a:rPr lang="uk-UA" sz="2400" dirty="0" smtClean="0">
                <a:solidFill>
                  <a:srgbClr val="FF0000"/>
                </a:solidFill>
              </a:rPr>
              <a:t>атестаційною комісією </a:t>
            </a:r>
            <a:r>
              <a:rPr lang="uk-UA" sz="2400" dirty="0" smtClean="0">
                <a:solidFill>
                  <a:schemeClr val="tx2"/>
                </a:solidFill>
              </a:rPr>
              <a:t>присвоюється кваліфікаційна категорія </a:t>
            </a:r>
            <a:r>
              <a:rPr lang="uk-UA" sz="2400" i="1" dirty="0" smtClean="0">
                <a:solidFill>
                  <a:schemeClr val="tx2"/>
                </a:solidFill>
              </a:rPr>
              <a:t>"спеціаліст" </a:t>
            </a:r>
            <a:r>
              <a:rPr lang="uk-UA" sz="2400" dirty="0" smtClean="0">
                <a:solidFill>
                  <a:schemeClr val="tx2"/>
                </a:solidFill>
              </a:rPr>
              <a:t>без проведення будь-яких заходів, пов'язаних із вивченням й оцінюванням його діяльності та професійних </a:t>
            </a:r>
            <a:r>
              <a:rPr lang="uk-UA" sz="2400" dirty="0" err="1" smtClean="0">
                <a:solidFill>
                  <a:schemeClr val="tx2"/>
                </a:solidFill>
              </a:rPr>
              <a:t>компетентностей</a:t>
            </a:r>
            <a:r>
              <a:rPr lang="uk-UA" sz="2400" dirty="0" smtClean="0">
                <a:solidFill>
                  <a:schemeClr val="tx2"/>
                </a:solidFill>
              </a:rPr>
              <a:t>.</a:t>
            </a:r>
          </a:p>
          <a:p>
            <a:pPr>
              <a:buNone/>
            </a:pPr>
            <a:endParaRPr lang="uk-U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b="1" dirty="0" smtClean="0">
                <a:solidFill>
                  <a:schemeClr val="accent2"/>
                </a:solidFill>
              </a:rPr>
              <a:t>ПЕДАГОГІЧНІ ЗВАННЯ</a:t>
            </a:r>
            <a:endParaRPr lang="uk-UA" b="1" dirty="0">
              <a:solidFill>
                <a:schemeClr val="accent2"/>
              </a:solidFill>
            </a:endParaRPr>
          </a:p>
        </p:txBody>
      </p:sp>
      <p:sp>
        <p:nvSpPr>
          <p:cNvPr id="3" name="Содержимое 2"/>
          <p:cNvSpPr>
            <a:spLocks noGrp="1"/>
          </p:cNvSpPr>
          <p:nvPr>
            <p:ph idx="1"/>
          </p:nvPr>
        </p:nvSpPr>
        <p:spPr/>
        <p:txBody>
          <a:bodyPr>
            <a:normAutofit fontScale="85000" lnSpcReduction="20000"/>
          </a:bodyPr>
          <a:lstStyle/>
          <a:p>
            <a:pPr algn="just">
              <a:buFont typeface="Wingdings" pitchFamily="2" charset="2"/>
              <a:buChar char="v"/>
            </a:pPr>
            <a:r>
              <a:rPr lang="uk-UA" dirty="0" smtClean="0">
                <a:solidFill>
                  <a:schemeClr val="tx2"/>
                </a:solidFill>
              </a:rPr>
              <a:t> </a:t>
            </a:r>
            <a:r>
              <a:rPr lang="uk-UA" dirty="0" smtClean="0"/>
              <a:t>	</a:t>
            </a:r>
            <a:r>
              <a:rPr lang="uk-UA" dirty="0" smtClean="0">
                <a:solidFill>
                  <a:schemeClr val="tx2"/>
                </a:solidFill>
              </a:rPr>
              <a:t>Педагогічні </a:t>
            </a:r>
            <a:r>
              <a:rPr lang="uk-UA" dirty="0" smtClean="0">
                <a:solidFill>
                  <a:schemeClr val="tx2"/>
                </a:solidFill>
              </a:rPr>
              <a:t>звання "старший викладач", "старший учитель", "старший вихователь" (крім педагогічних працівників, які працюють у закладах дошкільної освіти) присвоюються педагогічним працівникам, які працюють на відповідних посадах та яким за результатами попередньої атестації присвоєно (підтверджено) кваліфікаційну категорію </a:t>
            </a:r>
            <a:r>
              <a:rPr lang="uk-UA" dirty="0" smtClean="0">
                <a:solidFill>
                  <a:srgbClr val="FF0000"/>
                </a:solidFill>
              </a:rPr>
              <a:t>не нижче ніж "спеціаліст другої категорії" </a:t>
            </a:r>
            <a:r>
              <a:rPr lang="uk-UA" dirty="0" smtClean="0">
                <a:solidFill>
                  <a:schemeClr val="tx2"/>
                </a:solidFill>
              </a:rPr>
              <a:t>(для працівників, педагогічні посади яких не передбачають присвоєння кваліфікаційної категорії - </a:t>
            </a:r>
            <a:r>
              <a:rPr lang="uk-UA" dirty="0" smtClean="0">
                <a:solidFill>
                  <a:srgbClr val="FF0000"/>
                </a:solidFill>
              </a:rPr>
              <a:t>найвищий</a:t>
            </a:r>
            <a:r>
              <a:rPr lang="uk-UA" dirty="0" smtClean="0">
                <a:solidFill>
                  <a:schemeClr val="tx2"/>
                </a:solidFill>
              </a:rPr>
              <a:t>, встановлений відповідно до посади, </a:t>
            </a:r>
            <a:r>
              <a:rPr lang="uk-UA" dirty="0" smtClean="0">
                <a:solidFill>
                  <a:srgbClr val="FF0000"/>
                </a:solidFill>
              </a:rPr>
              <a:t>тарифний розряд</a:t>
            </a:r>
            <a:r>
              <a:rPr lang="uk-UA" dirty="0" smtClean="0">
                <a:solidFill>
                  <a:schemeClr val="tx2"/>
                </a:solidFill>
              </a:rPr>
              <a:t>), та стаж роботи понад 3 роки.</a:t>
            </a:r>
          </a:p>
          <a:p>
            <a:pPr>
              <a:buNone/>
            </a:pPr>
            <a:endParaRPr lang="uk-U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b="1" dirty="0" smtClean="0">
                <a:solidFill>
                  <a:srgbClr val="C00000"/>
                </a:solidFill>
              </a:rPr>
              <a:t>СТУПІНЬ ОСВІТИ </a:t>
            </a:r>
            <a:br>
              <a:rPr lang="uk-UA" b="1" dirty="0" smtClean="0">
                <a:solidFill>
                  <a:srgbClr val="C00000"/>
                </a:solidFill>
              </a:rPr>
            </a:br>
            <a:r>
              <a:rPr lang="uk-UA" b="1" dirty="0" smtClean="0">
                <a:solidFill>
                  <a:srgbClr val="C00000"/>
                </a:solidFill>
              </a:rPr>
              <a:t>ТА ПЕДАГОГІЧНИЙ СТАЖ</a:t>
            </a:r>
            <a:endParaRPr lang="uk-UA" b="1" dirty="0">
              <a:solidFill>
                <a:srgbClr val="C00000"/>
              </a:solidFill>
            </a:endParaRPr>
          </a:p>
        </p:txBody>
      </p:sp>
      <p:sp>
        <p:nvSpPr>
          <p:cNvPr id="3" name="Содержимое 2"/>
          <p:cNvSpPr>
            <a:spLocks noGrp="1"/>
          </p:cNvSpPr>
          <p:nvPr>
            <p:ph idx="1"/>
          </p:nvPr>
        </p:nvSpPr>
        <p:spPr>
          <a:xfrm>
            <a:off x="457200" y="2071678"/>
            <a:ext cx="8229600" cy="4054485"/>
          </a:xfrm>
        </p:spPr>
        <p:txBody>
          <a:bodyPr/>
          <a:lstStyle/>
          <a:p>
            <a:pPr algn="just">
              <a:buFont typeface="Wingdings" pitchFamily="2" charset="2"/>
              <a:buChar char="v"/>
            </a:pPr>
            <a:r>
              <a:rPr lang="uk-UA" dirty="0" smtClean="0">
                <a:solidFill>
                  <a:schemeClr val="tx2"/>
                </a:solidFill>
              </a:rPr>
              <a:t> </a:t>
            </a:r>
            <a:r>
              <a:rPr lang="uk-UA" dirty="0" smtClean="0"/>
              <a:t>	</a:t>
            </a:r>
            <a:r>
              <a:rPr lang="uk-UA" dirty="0" smtClean="0">
                <a:solidFill>
                  <a:schemeClr val="tx2"/>
                </a:solidFill>
              </a:rPr>
              <a:t>Наявність </a:t>
            </a:r>
            <a:r>
              <a:rPr lang="uk-UA" dirty="0" smtClean="0">
                <a:solidFill>
                  <a:schemeClr val="tx2"/>
                </a:solidFill>
              </a:rPr>
              <a:t>відповідного ступеня освіти підтверджується документом про освіту (дипломом).</a:t>
            </a:r>
          </a:p>
          <a:p>
            <a:pPr algn="just">
              <a:buFont typeface="Wingdings" pitchFamily="2" charset="2"/>
              <a:buChar char="v"/>
            </a:pPr>
            <a:r>
              <a:rPr lang="uk-UA" dirty="0" smtClean="0">
                <a:solidFill>
                  <a:schemeClr val="tx2"/>
                </a:solidFill>
              </a:rPr>
              <a:t> 	Наявність </a:t>
            </a:r>
            <a:r>
              <a:rPr lang="uk-UA" dirty="0" smtClean="0">
                <a:solidFill>
                  <a:schemeClr val="tx2"/>
                </a:solidFill>
              </a:rPr>
              <a:t>стажу роботи на посадах педагогічних працівників визначається відповідно до даних його особової справи, трудової </a:t>
            </a:r>
            <a:r>
              <a:rPr lang="uk-UA" dirty="0" smtClean="0">
                <a:solidFill>
                  <a:schemeClr val="tx2"/>
                </a:solidFill>
              </a:rPr>
              <a:t>книжки. </a:t>
            </a:r>
            <a:endParaRPr lang="uk-UA" dirty="0">
              <a:solidFill>
                <a:schemeClr val="tx2"/>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b="1" dirty="0" smtClean="0">
                <a:solidFill>
                  <a:srgbClr val="C00000"/>
                </a:solidFill>
              </a:rPr>
              <a:t>НА ЯКІЙ ПОСАДІ АТЕСТУЮТЬСЯ</a:t>
            </a:r>
            <a:endParaRPr lang="uk-UA" b="1" dirty="0">
              <a:solidFill>
                <a:srgbClr val="C00000"/>
              </a:solidFill>
            </a:endParaRPr>
          </a:p>
        </p:txBody>
      </p:sp>
      <p:sp>
        <p:nvSpPr>
          <p:cNvPr id="3" name="Содержимое 2"/>
          <p:cNvSpPr>
            <a:spLocks noGrp="1"/>
          </p:cNvSpPr>
          <p:nvPr>
            <p:ph idx="1"/>
          </p:nvPr>
        </p:nvSpPr>
        <p:spPr>
          <a:xfrm>
            <a:off x="457200" y="1600201"/>
            <a:ext cx="8229600" cy="2257428"/>
          </a:xfrm>
        </p:spPr>
        <p:txBody>
          <a:bodyPr/>
          <a:lstStyle/>
          <a:p>
            <a:pPr algn="just">
              <a:buFont typeface="Wingdings" pitchFamily="2" charset="2"/>
              <a:buChar char="v"/>
            </a:pPr>
            <a:r>
              <a:rPr lang="uk-UA" dirty="0" smtClean="0">
                <a:solidFill>
                  <a:schemeClr val="tx2"/>
                </a:solidFill>
              </a:rPr>
              <a:t> </a:t>
            </a:r>
            <a:r>
              <a:rPr lang="uk-UA" dirty="0" smtClean="0"/>
              <a:t>	</a:t>
            </a:r>
            <a:r>
              <a:rPr lang="uk-UA" sz="2400" dirty="0" smtClean="0">
                <a:solidFill>
                  <a:schemeClr val="tx2"/>
                </a:solidFill>
              </a:rPr>
              <a:t>Педагогічні </a:t>
            </a:r>
            <a:r>
              <a:rPr lang="uk-UA" sz="2400" dirty="0" smtClean="0">
                <a:solidFill>
                  <a:schemeClr val="tx2"/>
                </a:solidFill>
              </a:rPr>
              <a:t>працівники, які мають педагогічне навантаження з кількох навчальних предметів, атестуються з того предмета, який викладають </a:t>
            </a:r>
            <a:r>
              <a:rPr lang="uk-UA" sz="2400" i="1" dirty="0" smtClean="0">
                <a:solidFill>
                  <a:srgbClr val="FF0000"/>
                </a:solidFill>
              </a:rPr>
              <a:t>за спеціальністю,</a:t>
            </a:r>
            <a:r>
              <a:rPr lang="uk-UA" sz="2400" dirty="0" smtClean="0">
                <a:solidFill>
                  <a:schemeClr val="tx2"/>
                </a:solidFill>
              </a:rPr>
              <a:t> або </a:t>
            </a:r>
            <a:r>
              <a:rPr lang="uk-UA" sz="2400" i="1" dirty="0" smtClean="0">
                <a:solidFill>
                  <a:srgbClr val="FF0000"/>
                </a:solidFill>
              </a:rPr>
              <a:t>за посадою відповідно до трудового договору</a:t>
            </a:r>
            <a:r>
              <a:rPr lang="uk-UA" sz="2400" dirty="0" smtClean="0">
                <a:solidFill>
                  <a:schemeClr val="tx2"/>
                </a:solidFill>
              </a:rPr>
              <a:t>. </a:t>
            </a:r>
          </a:p>
          <a:p>
            <a:pPr algn="just">
              <a:buNone/>
            </a:pPr>
            <a:endParaRPr lang="uk-UA" sz="2400" dirty="0" smtClean="0">
              <a:solidFill>
                <a:schemeClr val="tx2"/>
              </a:solidFill>
            </a:endParaRPr>
          </a:p>
          <a:p>
            <a:pPr algn="just">
              <a:buFont typeface="Wingdings" pitchFamily="2" charset="2"/>
              <a:buChar char="v"/>
            </a:pPr>
            <a:endParaRPr lang="uk-UA" sz="2400" dirty="0">
              <a:solidFill>
                <a:schemeClr val="tx2"/>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7" name="Прямоугольник 1"/>
          <p:cNvSpPr>
            <a:spLocks noChangeArrowheads="1"/>
          </p:cNvSpPr>
          <p:nvPr/>
        </p:nvSpPr>
        <p:spPr bwMode="auto">
          <a:xfrm>
            <a:off x="332093" y="338207"/>
            <a:ext cx="6408712"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lvl="0" algn="ctr"/>
            <a:r>
              <a:rPr lang="uk-UA" sz="2400" b="1" dirty="0" smtClean="0">
                <a:solidFill>
                  <a:srgbClr val="AC0000"/>
                </a:solidFill>
                <a:latin typeface="Candara" panose="020E0502030303020204" pitchFamily="34" charset="0"/>
              </a:rPr>
              <a:t>АТЕСТАЦІЙНА  </a:t>
            </a:r>
            <a:r>
              <a:rPr lang="uk-UA" sz="2400" b="1" dirty="0">
                <a:solidFill>
                  <a:srgbClr val="AC0000"/>
                </a:solidFill>
                <a:latin typeface="Candara" panose="020E0502030303020204" pitchFamily="34" charset="0"/>
              </a:rPr>
              <a:t>КОМІСІЯ І  </a:t>
            </a:r>
            <a:r>
              <a:rPr lang="uk-UA" sz="2400" b="1" dirty="0" smtClean="0">
                <a:solidFill>
                  <a:srgbClr val="AC0000"/>
                </a:solidFill>
                <a:latin typeface="Candara" panose="020E0502030303020204" pitchFamily="34" charset="0"/>
              </a:rPr>
              <a:t>РІВНЯ:</a:t>
            </a:r>
          </a:p>
          <a:p>
            <a:pPr lvl="0" algn="ctr"/>
            <a:r>
              <a:rPr lang="uk-UA" sz="2400" b="1" dirty="0" smtClean="0">
                <a:solidFill>
                  <a:srgbClr val="AC0000"/>
                </a:solidFill>
                <a:latin typeface="Candara" panose="020E0502030303020204" pitchFamily="34" charset="0"/>
              </a:rPr>
              <a:t> СТВОРЕННЯ, СКЛАД ТА ПОВНОВАЖЕННЯ </a:t>
            </a:r>
            <a:endParaRPr lang="uk-UA" sz="2400" b="1" dirty="0">
              <a:solidFill>
                <a:srgbClr val="AC0000"/>
              </a:solidFill>
              <a:latin typeface="Candara" panose="020E0502030303020204" pitchFamily="34" charset="0"/>
            </a:endParaRPr>
          </a:p>
        </p:txBody>
      </p:sp>
      <p:sp>
        <p:nvSpPr>
          <p:cNvPr id="11" name="Прямоугольная выноска 10"/>
          <p:cNvSpPr/>
          <p:nvPr/>
        </p:nvSpPr>
        <p:spPr>
          <a:xfrm>
            <a:off x="251522" y="3195182"/>
            <a:ext cx="1759096" cy="967520"/>
          </a:xfrm>
          <a:prstGeom prst="wedgeRectCallout">
            <a:avLst>
              <a:gd name="adj1" fmla="val 64246"/>
              <a:gd name="adj2" fmla="val 17494"/>
            </a:avLst>
          </a:prstGeom>
          <a:solidFill>
            <a:schemeClr val="bg2">
              <a:lumMod val="90000"/>
            </a:schemeClr>
          </a:solidFill>
          <a:ln>
            <a:noFill/>
          </a:ln>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p:spPr>
        <p:txBody>
          <a:bodyPr anchor="ctr"/>
          <a:lstStyle/>
          <a:p>
            <a:pPr algn="ctr">
              <a:defRPr/>
            </a:pPr>
            <a:r>
              <a:rPr lang="uk-UA" sz="1700" b="1" kern="0" dirty="0" smtClean="0">
                <a:solidFill>
                  <a:srgbClr val="002060"/>
                </a:solidFill>
                <a:latin typeface="Arial" panose="020B0604020202020204" pitchFamily="34" charset="0"/>
                <a:cs typeface="Arial" pitchFamily="34" charset="0"/>
              </a:rPr>
              <a:t>РОЗГЛЯД ДОКУМЕНТІВ</a:t>
            </a:r>
            <a:endParaRPr lang="uk-UA" sz="1700" b="1" kern="0" dirty="0">
              <a:solidFill>
                <a:srgbClr val="002060"/>
              </a:solidFill>
              <a:latin typeface="Arial" panose="020B0604020202020204" pitchFamily="34" charset="0"/>
              <a:cs typeface="Arial" pitchFamily="34" charset="0"/>
            </a:endParaRPr>
          </a:p>
        </p:txBody>
      </p:sp>
      <p:sp>
        <p:nvSpPr>
          <p:cNvPr id="12" name="Прямоугольник 11"/>
          <p:cNvSpPr/>
          <p:nvPr/>
        </p:nvSpPr>
        <p:spPr>
          <a:xfrm>
            <a:off x="2484686" y="1357298"/>
            <a:ext cx="6407793" cy="1648217"/>
          </a:xfrm>
          <a:prstGeom prst="rect">
            <a:avLst/>
          </a:prstGeom>
          <a:solidFill>
            <a:schemeClr val="bg2"/>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lvl="0" indent="180975" algn="just">
              <a:buFont typeface="Wingdings" panose="05000000000000000000" pitchFamily="2" charset="2"/>
              <a:buChar char="§"/>
            </a:pPr>
            <a:r>
              <a:rPr lang="uk-UA" sz="1600" dirty="0" smtClean="0">
                <a:solidFill>
                  <a:srgbClr val="002060"/>
                </a:solidFill>
                <a:latin typeface="Arial" charset="0"/>
              </a:rPr>
              <a:t>створюється до 20 вересня </a:t>
            </a:r>
            <a:r>
              <a:rPr lang="uk-UA" sz="1600" b="1" dirty="0" smtClean="0">
                <a:solidFill>
                  <a:srgbClr val="002060"/>
                </a:solidFill>
                <a:latin typeface="Arial" charset="0"/>
              </a:rPr>
              <a:t>наказом керівника </a:t>
            </a:r>
            <a:r>
              <a:rPr lang="uk-UA" sz="1600" dirty="0" smtClean="0">
                <a:solidFill>
                  <a:srgbClr val="002060"/>
                </a:solidFill>
                <a:latin typeface="Arial" charset="0"/>
              </a:rPr>
              <a:t>у закладах освіти, </a:t>
            </a:r>
            <a:r>
              <a:rPr lang="uk-UA" sz="1600" b="1" dirty="0" smtClean="0">
                <a:solidFill>
                  <a:srgbClr val="002060"/>
                </a:solidFill>
                <a:latin typeface="Arial" charset="0"/>
              </a:rPr>
              <a:t>відокремлених підрозділах</a:t>
            </a:r>
            <a:r>
              <a:rPr lang="uk-UA" sz="1600" dirty="0" smtClean="0">
                <a:solidFill>
                  <a:srgbClr val="002060"/>
                </a:solidFill>
                <a:latin typeface="Arial" charset="0"/>
              </a:rPr>
              <a:t>, у яких працює </a:t>
            </a:r>
            <a:r>
              <a:rPr lang="uk-UA" sz="1600" dirty="0" smtClean="0">
                <a:solidFill>
                  <a:srgbClr val="FF0000"/>
                </a:solidFill>
                <a:latin typeface="Arial" charset="0"/>
              </a:rPr>
              <a:t>15 </a:t>
            </a:r>
            <a:r>
              <a:rPr lang="uk-UA" sz="1600" dirty="0" smtClean="0">
                <a:solidFill>
                  <a:srgbClr val="FF0000"/>
                </a:solidFill>
                <a:latin typeface="Arial" charset="0"/>
              </a:rPr>
              <a:t>і більше </a:t>
            </a:r>
            <a:r>
              <a:rPr lang="uk-UA" sz="1600" dirty="0" smtClean="0">
                <a:solidFill>
                  <a:srgbClr val="002060"/>
                </a:solidFill>
                <a:latin typeface="Arial" charset="0"/>
              </a:rPr>
              <a:t>педагогічних </a:t>
            </a:r>
            <a:r>
              <a:rPr lang="uk-UA" sz="1600" dirty="0" smtClean="0">
                <a:solidFill>
                  <a:srgbClr val="002060"/>
                </a:solidFill>
                <a:latin typeface="Arial" charset="0"/>
              </a:rPr>
              <a:t>працівників, </a:t>
            </a:r>
            <a:r>
              <a:rPr lang="uk-UA" sz="1600" dirty="0" smtClean="0">
                <a:solidFill>
                  <a:srgbClr val="FF0000"/>
                </a:solidFill>
                <a:latin typeface="Arial" charset="0"/>
              </a:rPr>
              <a:t>які перебувають у трудових відносинах із закладом освіти;</a:t>
            </a:r>
            <a:endParaRPr lang="uk-UA" sz="1600" dirty="0" smtClean="0">
              <a:solidFill>
                <a:srgbClr val="FF0000"/>
              </a:solidFill>
              <a:latin typeface="Arial" charset="0"/>
            </a:endParaRPr>
          </a:p>
          <a:p>
            <a:pPr lvl="0" indent="180975" algn="just">
              <a:buFont typeface="Wingdings" panose="05000000000000000000" pitchFamily="2" charset="2"/>
              <a:buChar char="§"/>
            </a:pPr>
            <a:r>
              <a:rPr lang="uk-UA" sz="1600" dirty="0">
                <a:solidFill>
                  <a:srgbClr val="002060"/>
                </a:solidFill>
                <a:latin typeface="Arial" charset="0"/>
              </a:rPr>
              <a:t>г</a:t>
            </a:r>
            <a:r>
              <a:rPr lang="uk-UA" sz="1600" dirty="0" smtClean="0">
                <a:solidFill>
                  <a:srgbClr val="002060"/>
                </a:solidFill>
                <a:latin typeface="Arial" charset="0"/>
              </a:rPr>
              <a:t>оловою АК є керівник (заступник керівника) закладу освіти, структурного підрозділу</a:t>
            </a:r>
            <a:r>
              <a:rPr lang="uk-UA" sz="1600" dirty="0" smtClean="0">
                <a:solidFill>
                  <a:srgbClr val="002060"/>
                </a:solidFill>
                <a:latin typeface="Arial" charset="0"/>
              </a:rPr>
              <a:t>. </a:t>
            </a:r>
            <a:endParaRPr lang="uk-UA" sz="1600" dirty="0"/>
          </a:p>
        </p:txBody>
      </p:sp>
      <p:sp>
        <p:nvSpPr>
          <p:cNvPr id="14" name="Прямоугольник 13"/>
          <p:cNvSpPr/>
          <p:nvPr/>
        </p:nvSpPr>
        <p:spPr>
          <a:xfrm>
            <a:off x="2527549" y="3195182"/>
            <a:ext cx="6364930" cy="1509712"/>
          </a:xfrm>
          <a:prstGeom prst="rect">
            <a:avLst/>
          </a:prstGeom>
          <a:solidFill>
            <a:schemeClr val="bg2"/>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indent="180975" algn="just" defTabSz="685800">
              <a:lnSpc>
                <a:spcPct val="90000"/>
              </a:lnSpc>
              <a:spcBef>
                <a:spcPts val="750"/>
              </a:spcBef>
              <a:buFont typeface="Wingdings" panose="05000000000000000000" pitchFamily="2" charset="2"/>
              <a:buChar char="§"/>
              <a:defRPr/>
            </a:pPr>
            <a:r>
              <a:rPr lang="uk-UA" sz="1600" dirty="0">
                <a:solidFill>
                  <a:srgbClr val="002060"/>
                </a:solidFill>
                <a:latin typeface="Arial" charset="0"/>
              </a:rPr>
              <a:t>розглядає документи, подані педагогічними працівниками (</a:t>
            </a:r>
            <a:r>
              <a:rPr lang="uk-UA" sz="1600" b="1" dirty="0">
                <a:solidFill>
                  <a:srgbClr val="002060"/>
                </a:solidFill>
                <a:latin typeface="Arial" charset="0"/>
              </a:rPr>
              <a:t>крім керівників) </a:t>
            </a:r>
            <a:r>
              <a:rPr lang="uk-UA" sz="1600" dirty="0">
                <a:solidFill>
                  <a:srgbClr val="002060"/>
                </a:solidFill>
                <a:latin typeface="Arial" charset="0"/>
              </a:rPr>
              <a:t>закладу освіти, відокремленого структурного підрозділу;</a:t>
            </a:r>
          </a:p>
          <a:p>
            <a:pPr indent="180975" algn="just" defTabSz="685800">
              <a:lnSpc>
                <a:spcPct val="90000"/>
              </a:lnSpc>
              <a:spcBef>
                <a:spcPts val="750"/>
              </a:spcBef>
              <a:buFont typeface="Wingdings" panose="05000000000000000000" pitchFamily="2" charset="2"/>
              <a:buChar char="§"/>
              <a:defRPr/>
            </a:pPr>
            <a:r>
              <a:rPr lang="uk-UA" sz="1600" dirty="0">
                <a:solidFill>
                  <a:srgbClr val="002060"/>
                </a:solidFill>
                <a:latin typeface="Arial" charset="0"/>
              </a:rPr>
              <a:t>встановлює відповідність поданих </a:t>
            </a:r>
            <a:r>
              <a:rPr lang="uk-UA" sz="1600" dirty="0" smtClean="0">
                <a:solidFill>
                  <a:srgbClr val="002060"/>
                </a:solidFill>
                <a:latin typeface="Arial" charset="0"/>
              </a:rPr>
              <a:t>документів </a:t>
            </a:r>
            <a:r>
              <a:rPr lang="uk-UA" sz="1600" dirty="0">
                <a:solidFill>
                  <a:srgbClr val="002060"/>
                </a:solidFill>
                <a:latin typeface="Arial" charset="0"/>
              </a:rPr>
              <a:t>вимогам законодавства та вживає </a:t>
            </a:r>
            <a:r>
              <a:rPr lang="uk-UA" sz="1600" dirty="0" smtClean="0">
                <a:solidFill>
                  <a:srgbClr val="002060"/>
                </a:solidFill>
                <a:latin typeface="Arial" charset="0"/>
              </a:rPr>
              <a:t>за потреби заходів </a:t>
            </a:r>
            <a:r>
              <a:rPr lang="uk-UA" sz="1600" dirty="0">
                <a:solidFill>
                  <a:srgbClr val="002060"/>
                </a:solidFill>
                <a:latin typeface="Arial" charset="0"/>
              </a:rPr>
              <a:t>щодо перевірки їх достовірності. </a:t>
            </a:r>
          </a:p>
        </p:txBody>
      </p:sp>
      <p:sp>
        <p:nvSpPr>
          <p:cNvPr id="13" name="Прямоугольник 13"/>
          <p:cNvSpPr/>
          <p:nvPr/>
        </p:nvSpPr>
        <p:spPr>
          <a:xfrm>
            <a:off x="2490749" y="4866561"/>
            <a:ext cx="6401729" cy="1671477"/>
          </a:xfrm>
          <a:prstGeom prst="rect">
            <a:avLst/>
          </a:prstGeom>
          <a:solidFill>
            <a:schemeClr val="bg2"/>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algn="just" defTabSz="685800">
              <a:lnSpc>
                <a:spcPct val="90000"/>
              </a:lnSpc>
              <a:spcBef>
                <a:spcPts val="750"/>
              </a:spcBef>
              <a:defRPr/>
            </a:pPr>
            <a:r>
              <a:rPr lang="uk-UA" sz="1600" dirty="0">
                <a:solidFill>
                  <a:srgbClr val="002060"/>
                </a:solidFill>
                <a:latin typeface="Arial" charset="0"/>
              </a:rPr>
              <a:t> </a:t>
            </a:r>
            <a:r>
              <a:rPr lang="uk-UA" sz="1600" dirty="0" smtClean="0">
                <a:solidFill>
                  <a:srgbClr val="002060"/>
                </a:solidFill>
                <a:latin typeface="Arial" charset="0"/>
              </a:rPr>
              <a:t>    Приймає рішення про:</a:t>
            </a:r>
          </a:p>
          <a:p>
            <a:pPr indent="180975" algn="just" defTabSz="685800">
              <a:lnSpc>
                <a:spcPct val="90000"/>
              </a:lnSpc>
              <a:spcBef>
                <a:spcPts val="750"/>
              </a:spcBef>
              <a:buFont typeface="Wingdings" panose="05000000000000000000" pitchFamily="2" charset="2"/>
              <a:buChar char="§"/>
              <a:defRPr/>
            </a:pPr>
            <a:r>
              <a:rPr lang="uk-UA" sz="1600" dirty="0" smtClean="0">
                <a:solidFill>
                  <a:srgbClr val="002060"/>
                </a:solidFill>
                <a:latin typeface="Arial" charset="0"/>
              </a:rPr>
              <a:t>відповідність </a:t>
            </a:r>
            <a:r>
              <a:rPr lang="uk-UA" sz="1600" dirty="0">
                <a:solidFill>
                  <a:srgbClr val="002060"/>
                </a:solidFill>
                <a:latin typeface="Arial" charset="0"/>
              </a:rPr>
              <a:t>(невідповідність) педагогічних працівників закладу освіти, структурного підрозділу займаним посадам; </a:t>
            </a:r>
          </a:p>
          <a:p>
            <a:pPr indent="180975" algn="just" defTabSz="685800">
              <a:lnSpc>
                <a:spcPct val="90000"/>
              </a:lnSpc>
              <a:spcBef>
                <a:spcPts val="750"/>
              </a:spcBef>
              <a:buFont typeface="Wingdings" panose="05000000000000000000" pitchFamily="2" charset="2"/>
              <a:buChar char="§"/>
              <a:defRPr/>
            </a:pPr>
            <a:r>
              <a:rPr lang="uk-UA" sz="1600" b="1" dirty="0">
                <a:solidFill>
                  <a:srgbClr val="002060"/>
                </a:solidFill>
                <a:latin typeface="Arial" charset="0"/>
              </a:rPr>
              <a:t>присвоєння (підтвердження) кваліфікаційних категорій і педагогічних звань або про відмову в такому присвоєнні (підтвердженні).</a:t>
            </a:r>
          </a:p>
        </p:txBody>
      </p:sp>
      <p:sp>
        <p:nvSpPr>
          <p:cNvPr id="17" name="Прямоугольная выноска 10"/>
          <p:cNvSpPr/>
          <p:nvPr/>
        </p:nvSpPr>
        <p:spPr>
          <a:xfrm>
            <a:off x="251521" y="4848534"/>
            <a:ext cx="1759095" cy="967520"/>
          </a:xfrm>
          <a:prstGeom prst="wedgeRectCallout">
            <a:avLst>
              <a:gd name="adj1" fmla="val 64246"/>
              <a:gd name="adj2" fmla="val 17494"/>
            </a:avLst>
          </a:prstGeom>
          <a:solidFill>
            <a:schemeClr val="bg2">
              <a:lumMod val="90000"/>
            </a:schemeClr>
          </a:solidFill>
          <a:ln>
            <a:noFill/>
          </a:ln>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p:spPr>
        <p:txBody>
          <a:bodyPr anchor="ctr"/>
          <a:lstStyle/>
          <a:p>
            <a:pPr algn="ctr">
              <a:defRPr/>
            </a:pPr>
            <a:r>
              <a:rPr lang="uk-UA" b="1" kern="0" dirty="0" smtClean="0">
                <a:solidFill>
                  <a:srgbClr val="002060"/>
                </a:solidFill>
                <a:latin typeface="Arial" panose="020B0604020202020204" pitchFamily="34" charset="0"/>
                <a:cs typeface="Arial" pitchFamily="34" charset="0"/>
              </a:rPr>
              <a:t>ПРИЙНЯТТЯ РІШЕННЯ</a:t>
            </a:r>
            <a:endParaRPr lang="uk-UA" b="1" kern="0" dirty="0">
              <a:solidFill>
                <a:srgbClr val="002060"/>
              </a:solidFill>
              <a:latin typeface="Arial" panose="020B0604020202020204" pitchFamily="34" charset="0"/>
              <a:cs typeface="Arial" pitchFamily="34" charset="0"/>
            </a:endParaRPr>
          </a:p>
        </p:txBody>
      </p:sp>
      <p:sp>
        <p:nvSpPr>
          <p:cNvPr id="18" name="Прямоугольная выноска 9"/>
          <p:cNvSpPr/>
          <p:nvPr/>
        </p:nvSpPr>
        <p:spPr>
          <a:xfrm>
            <a:off x="364589" y="1513767"/>
            <a:ext cx="1678523" cy="967520"/>
          </a:xfrm>
          <a:prstGeom prst="wedgeRectCallout">
            <a:avLst>
              <a:gd name="adj1" fmla="val 64246"/>
              <a:gd name="adj2" fmla="val 17494"/>
            </a:avLst>
          </a:prstGeom>
          <a:solidFill>
            <a:schemeClr val="bg2">
              <a:lumMod val="90000"/>
            </a:schemeClr>
          </a:solidFill>
          <a:ln>
            <a:noFill/>
          </a:ln>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p:spPr>
        <p:txBody>
          <a:bodyPr anchor="ctr"/>
          <a:lstStyle/>
          <a:p>
            <a:pPr algn="ctr">
              <a:defRPr/>
            </a:pPr>
            <a:r>
              <a:rPr lang="uk-UA" b="1" kern="0" dirty="0" smtClean="0">
                <a:solidFill>
                  <a:srgbClr val="002060"/>
                </a:solidFill>
                <a:latin typeface="Arial" panose="020B0604020202020204" pitchFamily="34" charset="0"/>
                <a:cs typeface="Arial" pitchFamily="34" charset="0"/>
              </a:rPr>
              <a:t>СТВОРЕННЯ</a:t>
            </a:r>
            <a:endParaRPr lang="uk-UA" b="1" kern="0" dirty="0">
              <a:solidFill>
                <a:srgbClr val="002060"/>
              </a:solidFill>
              <a:latin typeface="Arial" panose="020B0604020202020204" pitchFamily="34" charset="0"/>
              <a:cs typeface="Arial" pitchFamily="34" charset="0"/>
            </a:endParaRPr>
          </a:p>
        </p:txBody>
      </p:sp>
      <p:pic>
        <p:nvPicPr>
          <p:cNvPr id="15" name="Рисунок 14"/>
          <p:cNvPicPr>
            <a:picLocks noChangeAspect="1"/>
          </p:cNvPicPr>
          <p:nvPr/>
        </p:nvPicPr>
        <p:blipFill>
          <a:blip r:embed="rId3" cstate="print"/>
          <a:stretch>
            <a:fillRect/>
          </a:stretch>
        </p:blipFill>
        <p:spPr>
          <a:xfrm>
            <a:off x="6975039" y="57693"/>
            <a:ext cx="1917439" cy="1256491"/>
          </a:xfrm>
          <a:prstGeom prst="rect">
            <a:avLst/>
          </a:prstGeom>
        </p:spPr>
      </p:pic>
      <p:sp>
        <p:nvSpPr>
          <p:cNvPr id="10" name="Прямоугольная выноска 9"/>
          <p:cNvSpPr/>
          <p:nvPr/>
        </p:nvSpPr>
        <p:spPr>
          <a:xfrm>
            <a:off x="251521" y="1518584"/>
            <a:ext cx="1759096" cy="967520"/>
          </a:xfrm>
          <a:prstGeom prst="wedgeRectCallout">
            <a:avLst>
              <a:gd name="adj1" fmla="val 64246"/>
              <a:gd name="adj2" fmla="val 17494"/>
            </a:avLst>
          </a:prstGeom>
          <a:solidFill>
            <a:schemeClr val="bg2">
              <a:lumMod val="90000"/>
            </a:schemeClr>
          </a:solidFill>
          <a:ln>
            <a:noFill/>
          </a:ln>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p:spPr>
        <p:txBody>
          <a:bodyPr anchor="ctr"/>
          <a:lstStyle/>
          <a:p>
            <a:pPr algn="ctr">
              <a:defRPr/>
            </a:pPr>
            <a:r>
              <a:rPr lang="uk-UA" b="1" kern="0" dirty="0" smtClean="0">
                <a:solidFill>
                  <a:srgbClr val="002060"/>
                </a:solidFill>
                <a:latin typeface="Arial" panose="020B0604020202020204" pitchFamily="34" charset="0"/>
                <a:cs typeface="Arial" pitchFamily="34" charset="0"/>
              </a:rPr>
              <a:t>СТВОРЕННЯ, СКЛАД</a:t>
            </a:r>
            <a:endParaRPr lang="uk-UA" b="1" kern="0" dirty="0">
              <a:solidFill>
                <a:srgbClr val="002060"/>
              </a:solidFill>
              <a:latin typeface="Arial" panose="020B0604020202020204" pitchFamily="34" charset="0"/>
              <a:cs typeface="Arial" pitchFamily="34" charset="0"/>
            </a:endParaRPr>
          </a:p>
        </p:txBody>
      </p:sp>
    </p:spTree>
    <p:extLst>
      <p:ext uri="{BB962C8B-B14F-4D97-AF65-F5344CB8AC3E}">
        <p14:creationId xmlns:p14="http://schemas.microsoft.com/office/powerpoint/2010/main" xmlns="" val="642881571"/>
      </p:ext>
    </p:extLst>
  </p:cSld>
  <p:clrMapOvr>
    <a:masterClrMapping/>
  </p:clrMapOvr>
  <p:transition spd="slow">
    <p:cu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кутник 4"/>
          <p:cNvSpPr/>
          <p:nvPr/>
        </p:nvSpPr>
        <p:spPr>
          <a:xfrm>
            <a:off x="179512" y="830997"/>
            <a:ext cx="8784976" cy="4555093"/>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spAutoFit/>
          </a:bodyPr>
          <a:lstStyle/>
          <a:p>
            <a:r>
              <a:rPr lang="uk-UA" dirty="0" smtClean="0">
                <a:solidFill>
                  <a:srgbClr val="002060"/>
                </a:solidFill>
                <a:latin typeface="Arial" charset="0"/>
              </a:rPr>
              <a:t>	</a:t>
            </a:r>
            <a:r>
              <a:rPr lang="uk-UA" sz="1700" dirty="0" smtClean="0">
                <a:solidFill>
                  <a:srgbClr val="002060"/>
                </a:solidFill>
                <a:latin typeface="Arial" charset="0"/>
              </a:rPr>
              <a:t>До </a:t>
            </a:r>
            <a:r>
              <a:rPr lang="uk-UA" sz="1700" dirty="0">
                <a:solidFill>
                  <a:srgbClr val="002060"/>
                </a:solidFill>
                <a:latin typeface="Arial" charset="0"/>
              </a:rPr>
              <a:t>20 вересня </a:t>
            </a:r>
            <a:r>
              <a:rPr lang="uk-UA" sz="1700" b="1" dirty="0">
                <a:solidFill>
                  <a:srgbClr val="002060"/>
                </a:solidFill>
                <a:latin typeface="Arial" charset="0"/>
              </a:rPr>
              <a:t>керівник видає наказ </a:t>
            </a:r>
            <a:r>
              <a:rPr lang="uk-UA" sz="1700" b="1" dirty="0" smtClean="0">
                <a:solidFill>
                  <a:srgbClr val="002060"/>
                </a:solidFill>
                <a:latin typeface="Arial" charset="0"/>
              </a:rPr>
              <a:t>«Про </a:t>
            </a:r>
            <a:r>
              <a:rPr lang="uk-UA" sz="1700" b="1" dirty="0">
                <a:solidFill>
                  <a:srgbClr val="002060"/>
                </a:solidFill>
                <a:latin typeface="Arial" charset="0"/>
              </a:rPr>
              <a:t>створення </a:t>
            </a:r>
            <a:r>
              <a:rPr lang="uk-UA" sz="1700" b="1" dirty="0" smtClean="0">
                <a:solidFill>
                  <a:srgbClr val="002060"/>
                </a:solidFill>
                <a:latin typeface="Arial" charset="0"/>
              </a:rPr>
              <a:t>АК…»</a:t>
            </a:r>
            <a:r>
              <a:rPr lang="uk-UA" sz="1700" dirty="0" smtClean="0">
                <a:solidFill>
                  <a:srgbClr val="002060"/>
                </a:solidFill>
                <a:latin typeface="Arial" charset="0"/>
              </a:rPr>
              <a:t>, </a:t>
            </a:r>
            <a:r>
              <a:rPr lang="uk-UA" sz="1700" dirty="0">
                <a:solidFill>
                  <a:srgbClr val="002060"/>
                </a:solidFill>
                <a:latin typeface="Arial" charset="0"/>
              </a:rPr>
              <a:t>у якому</a:t>
            </a:r>
            <a:r>
              <a:rPr lang="uk-UA" sz="1700" dirty="0" smtClean="0">
                <a:solidFill>
                  <a:srgbClr val="002060"/>
                </a:solidFill>
                <a:latin typeface="Arial" charset="0"/>
              </a:rPr>
              <a:t>:</a:t>
            </a:r>
          </a:p>
          <a:p>
            <a:endParaRPr lang="uk-UA" sz="1700" dirty="0">
              <a:solidFill>
                <a:srgbClr val="002060"/>
              </a:solidFill>
              <a:latin typeface="Arial" charset="0"/>
            </a:endParaRPr>
          </a:p>
          <a:p>
            <a:r>
              <a:rPr lang="uk-UA" sz="1700" b="1" i="1" dirty="0" smtClean="0">
                <a:solidFill>
                  <a:srgbClr val="002060"/>
                </a:solidFill>
                <a:latin typeface="Arial" charset="0"/>
              </a:rPr>
              <a:t>	1</a:t>
            </a:r>
            <a:r>
              <a:rPr lang="uk-UA" sz="1700" b="1" i="1" dirty="0">
                <a:solidFill>
                  <a:srgbClr val="002060"/>
                </a:solidFill>
                <a:latin typeface="Arial" charset="0"/>
              </a:rPr>
              <a:t>. </a:t>
            </a:r>
            <a:r>
              <a:rPr lang="uk-UA" sz="1700" b="1" i="1" dirty="0" smtClean="0">
                <a:solidFill>
                  <a:srgbClr val="002060"/>
                </a:solidFill>
                <a:latin typeface="Arial" charset="0"/>
              </a:rPr>
              <a:t>Затверджується </a:t>
            </a:r>
            <a:r>
              <a:rPr lang="uk-UA" sz="1700" b="1" i="1" dirty="0">
                <a:solidFill>
                  <a:srgbClr val="002060"/>
                </a:solidFill>
                <a:latin typeface="Arial" charset="0"/>
              </a:rPr>
              <a:t>персональний склад </a:t>
            </a:r>
            <a:r>
              <a:rPr lang="uk-UA" sz="1700" b="1" i="1" dirty="0" smtClean="0">
                <a:solidFill>
                  <a:srgbClr val="002060"/>
                </a:solidFill>
                <a:latin typeface="Arial" charset="0"/>
              </a:rPr>
              <a:t>АК  </a:t>
            </a:r>
            <a:r>
              <a:rPr lang="uk-UA" sz="1700" b="1" i="1" dirty="0">
                <a:solidFill>
                  <a:srgbClr val="002060"/>
                </a:solidFill>
                <a:latin typeface="Arial" charset="0"/>
              </a:rPr>
              <a:t>(не менше п'яти осіб</a:t>
            </a:r>
            <a:r>
              <a:rPr lang="uk-UA" sz="1700" b="1" i="1" dirty="0" smtClean="0">
                <a:solidFill>
                  <a:srgbClr val="002060"/>
                </a:solidFill>
                <a:latin typeface="Arial" charset="0"/>
              </a:rPr>
              <a:t>).</a:t>
            </a:r>
          </a:p>
          <a:p>
            <a:r>
              <a:rPr lang="uk-UA" sz="1700" b="1" i="1" dirty="0">
                <a:solidFill>
                  <a:srgbClr val="002060"/>
                </a:solidFill>
                <a:latin typeface="Arial" charset="0"/>
              </a:rPr>
              <a:t> </a:t>
            </a:r>
          </a:p>
          <a:p>
            <a:pPr algn="just"/>
            <a:r>
              <a:rPr lang="uk-UA" sz="1700" b="1" dirty="0">
                <a:solidFill>
                  <a:srgbClr val="002060"/>
                </a:solidFill>
                <a:latin typeface="Arial" charset="0"/>
              </a:rPr>
              <a:t>	</a:t>
            </a:r>
            <a:r>
              <a:rPr lang="uk-UA" sz="1700" b="1" dirty="0" smtClean="0">
                <a:solidFill>
                  <a:srgbClr val="002060"/>
                </a:solidFill>
                <a:latin typeface="Arial" charset="0"/>
              </a:rPr>
              <a:t>2</a:t>
            </a:r>
            <a:r>
              <a:rPr lang="uk-UA" sz="1700" b="1" dirty="0">
                <a:solidFill>
                  <a:srgbClr val="002060"/>
                </a:solidFill>
                <a:latin typeface="Arial" charset="0"/>
              </a:rPr>
              <a:t>.</a:t>
            </a:r>
            <a:r>
              <a:rPr lang="uk-UA" sz="1700" dirty="0">
                <a:solidFill>
                  <a:srgbClr val="002060"/>
                </a:solidFill>
                <a:latin typeface="Arial" charset="0"/>
              </a:rPr>
              <a:t> </a:t>
            </a:r>
            <a:r>
              <a:rPr lang="uk-UA" sz="1700" b="1" i="1" dirty="0">
                <a:solidFill>
                  <a:srgbClr val="002060"/>
                </a:solidFill>
                <a:latin typeface="Arial" charset="0"/>
              </a:rPr>
              <a:t>Призначається голова </a:t>
            </a:r>
            <a:r>
              <a:rPr lang="uk-UA" sz="1700" b="1" i="1" dirty="0" smtClean="0">
                <a:solidFill>
                  <a:srgbClr val="002060"/>
                </a:solidFill>
                <a:latin typeface="Arial" charset="0"/>
              </a:rPr>
              <a:t>АК  </a:t>
            </a:r>
            <a:r>
              <a:rPr lang="uk-UA" sz="1700" b="1" i="1" dirty="0">
                <a:solidFill>
                  <a:srgbClr val="002060"/>
                </a:solidFill>
                <a:latin typeface="Arial" charset="0"/>
              </a:rPr>
              <a:t>(керівник або заступник керівника).</a:t>
            </a:r>
          </a:p>
          <a:p>
            <a:pPr algn="just"/>
            <a:r>
              <a:rPr lang="uk-UA" sz="1700" dirty="0">
                <a:solidFill>
                  <a:srgbClr val="002060"/>
                </a:solidFill>
                <a:latin typeface="Arial" charset="0"/>
              </a:rPr>
              <a:t>Голова проводить засідання комісії, бере участь у голосуванні, підписує протоколи засідань </a:t>
            </a:r>
            <a:r>
              <a:rPr lang="uk-UA" sz="1700" dirty="0" smtClean="0">
                <a:solidFill>
                  <a:srgbClr val="002060"/>
                </a:solidFill>
                <a:latin typeface="Arial" charset="0"/>
              </a:rPr>
              <a:t>АК та </a:t>
            </a:r>
            <a:r>
              <a:rPr lang="uk-UA" sz="1700" dirty="0">
                <a:solidFill>
                  <a:srgbClr val="002060"/>
                </a:solidFill>
                <a:latin typeface="Arial" charset="0"/>
              </a:rPr>
              <a:t>атестаційні </a:t>
            </a:r>
            <a:r>
              <a:rPr lang="uk-UA" sz="1700" dirty="0" smtClean="0">
                <a:solidFill>
                  <a:srgbClr val="002060"/>
                </a:solidFill>
                <a:latin typeface="Arial" charset="0"/>
              </a:rPr>
              <a:t>листи. У </a:t>
            </a:r>
            <a:r>
              <a:rPr lang="uk-UA" sz="1700" dirty="0">
                <a:solidFill>
                  <a:srgbClr val="002060"/>
                </a:solidFill>
                <a:latin typeface="Arial" charset="0"/>
              </a:rPr>
              <a:t>випадку відсутності голови </a:t>
            </a:r>
            <a:r>
              <a:rPr lang="uk-UA" sz="1700" dirty="0" smtClean="0">
                <a:solidFill>
                  <a:srgbClr val="002060"/>
                </a:solidFill>
                <a:latin typeface="Arial" charset="0"/>
              </a:rPr>
              <a:t>комісія </a:t>
            </a:r>
            <a:r>
              <a:rPr lang="uk-UA" sz="1700" dirty="0">
                <a:solidFill>
                  <a:srgbClr val="002060"/>
                </a:solidFill>
                <a:latin typeface="Arial" charset="0"/>
              </a:rPr>
              <a:t>має обрати головуючим іншого члена </a:t>
            </a:r>
            <a:r>
              <a:rPr lang="uk-UA" sz="1700" dirty="0" smtClean="0">
                <a:solidFill>
                  <a:srgbClr val="002060"/>
                </a:solidFill>
                <a:latin typeface="Arial" charset="0"/>
              </a:rPr>
              <a:t>комісії, крім </a:t>
            </a:r>
            <a:r>
              <a:rPr lang="uk-UA" sz="1700" dirty="0">
                <a:solidFill>
                  <a:srgbClr val="002060"/>
                </a:solidFill>
                <a:latin typeface="Arial" charset="0"/>
              </a:rPr>
              <a:t>її </a:t>
            </a:r>
            <a:r>
              <a:rPr lang="uk-UA" sz="1700" dirty="0" smtClean="0">
                <a:solidFill>
                  <a:srgbClr val="002060"/>
                </a:solidFill>
                <a:latin typeface="Arial" charset="0"/>
              </a:rPr>
              <a:t>секретаря.</a:t>
            </a:r>
          </a:p>
          <a:p>
            <a:endParaRPr lang="uk-UA" sz="1700" b="1" i="1" dirty="0">
              <a:solidFill>
                <a:srgbClr val="002060"/>
              </a:solidFill>
              <a:latin typeface="Arial" charset="0"/>
            </a:endParaRPr>
          </a:p>
          <a:p>
            <a:r>
              <a:rPr lang="uk-UA" sz="1700" b="1" i="1" dirty="0" smtClean="0">
                <a:solidFill>
                  <a:srgbClr val="002060"/>
                </a:solidFill>
                <a:latin typeface="Arial" charset="0"/>
              </a:rPr>
              <a:t>	З</a:t>
            </a:r>
            <a:r>
              <a:rPr lang="uk-UA" sz="1700" b="1" i="1" dirty="0">
                <a:solidFill>
                  <a:srgbClr val="002060"/>
                </a:solidFill>
                <a:latin typeface="Arial" charset="0"/>
              </a:rPr>
              <a:t>. Призначається секретар </a:t>
            </a:r>
            <a:r>
              <a:rPr lang="uk-UA" sz="1700" b="1" i="1" dirty="0" smtClean="0">
                <a:solidFill>
                  <a:srgbClr val="002060"/>
                </a:solidFill>
                <a:latin typeface="Arial" charset="0"/>
              </a:rPr>
              <a:t>АК.</a:t>
            </a:r>
            <a:r>
              <a:rPr lang="uk-UA" sz="1700" b="1" i="1" dirty="0">
                <a:solidFill>
                  <a:srgbClr val="002060"/>
                </a:solidFill>
                <a:latin typeface="Arial" charset="0"/>
              </a:rPr>
              <a:t> </a:t>
            </a:r>
          </a:p>
          <a:p>
            <a:r>
              <a:rPr lang="uk-UA" sz="1700" dirty="0">
                <a:solidFill>
                  <a:srgbClr val="002060"/>
                </a:solidFill>
                <a:latin typeface="Arial" charset="0"/>
              </a:rPr>
              <a:t>Згідно з Положенням він має виконувати такі обов'язки:</a:t>
            </a:r>
          </a:p>
          <a:p>
            <a:pPr marL="808038" lvl="1" indent="-273050" algn="just">
              <a:buFont typeface="Wingdings" panose="05000000000000000000" pitchFamily="2" charset="2"/>
              <a:buChar char="§"/>
            </a:pPr>
            <a:r>
              <a:rPr lang="uk-UA" sz="1700" dirty="0">
                <a:solidFill>
                  <a:srgbClr val="002060"/>
                </a:solidFill>
                <a:latin typeface="Arial" charset="0"/>
              </a:rPr>
              <a:t>приймає, </a:t>
            </a:r>
            <a:r>
              <a:rPr lang="uk-UA" sz="1700" u="sng" dirty="0">
                <a:solidFill>
                  <a:srgbClr val="002060"/>
                </a:solidFill>
                <a:latin typeface="Arial" charset="0"/>
              </a:rPr>
              <a:t>реєструє</a:t>
            </a:r>
            <a:r>
              <a:rPr lang="uk-UA" sz="1700" b="1" dirty="0">
                <a:solidFill>
                  <a:srgbClr val="C00000"/>
                </a:solidFill>
                <a:latin typeface="Arial" charset="0"/>
              </a:rPr>
              <a:t> </a:t>
            </a:r>
            <a:r>
              <a:rPr lang="uk-UA" sz="1700" dirty="0">
                <a:solidFill>
                  <a:srgbClr val="002060"/>
                </a:solidFill>
                <a:latin typeface="Arial" charset="0"/>
              </a:rPr>
              <a:t>та зберігає документи, подані педагогічними працівниками;</a:t>
            </a:r>
          </a:p>
          <a:p>
            <a:pPr marL="808038" lvl="1" indent="-273050" algn="just">
              <a:buFont typeface="Wingdings" panose="05000000000000000000" pitchFamily="2" charset="2"/>
              <a:buChar char="§"/>
            </a:pPr>
            <a:r>
              <a:rPr lang="uk-UA" sz="1700" dirty="0">
                <a:solidFill>
                  <a:srgbClr val="002060"/>
                </a:solidFill>
                <a:latin typeface="Arial" charset="0"/>
              </a:rPr>
              <a:t>організовує роботу </a:t>
            </a:r>
            <a:r>
              <a:rPr lang="uk-UA" sz="1700" dirty="0" smtClean="0">
                <a:solidFill>
                  <a:srgbClr val="002060"/>
                </a:solidFill>
                <a:latin typeface="Arial" charset="0"/>
              </a:rPr>
              <a:t>АК, </a:t>
            </a:r>
            <a:r>
              <a:rPr lang="uk-UA" sz="1700" dirty="0">
                <a:solidFill>
                  <a:srgbClr val="002060"/>
                </a:solidFill>
                <a:latin typeface="Arial" charset="0"/>
              </a:rPr>
              <a:t>веде та підписує протоколи засідань </a:t>
            </a:r>
            <a:r>
              <a:rPr lang="uk-UA" sz="1700" dirty="0" smtClean="0">
                <a:solidFill>
                  <a:srgbClr val="002060"/>
                </a:solidFill>
                <a:latin typeface="Arial" charset="0"/>
              </a:rPr>
              <a:t>АК;</a:t>
            </a:r>
            <a:endParaRPr lang="uk-UA" sz="1700" dirty="0">
              <a:solidFill>
                <a:srgbClr val="002060"/>
              </a:solidFill>
              <a:latin typeface="Arial" charset="0"/>
            </a:endParaRPr>
          </a:p>
          <a:p>
            <a:pPr marL="808038" lvl="1" indent="-273050" algn="just">
              <a:buFont typeface="Wingdings" panose="05000000000000000000" pitchFamily="2" charset="2"/>
              <a:buChar char="§"/>
            </a:pPr>
            <a:r>
              <a:rPr lang="uk-UA" sz="1700" dirty="0">
                <a:solidFill>
                  <a:srgbClr val="002060"/>
                </a:solidFill>
                <a:latin typeface="Arial" charset="0"/>
              </a:rPr>
              <a:t>оформлює та підписує атестаційні листи;</a:t>
            </a:r>
          </a:p>
          <a:p>
            <a:pPr marL="808038" lvl="1" indent="-273050" algn="just">
              <a:buFont typeface="Wingdings" panose="05000000000000000000" pitchFamily="2" charset="2"/>
              <a:buChar char="§"/>
            </a:pPr>
            <a:r>
              <a:rPr lang="uk-UA" sz="1700" dirty="0" smtClean="0">
                <a:solidFill>
                  <a:srgbClr val="002060"/>
                </a:solidFill>
                <a:latin typeface="Arial" charset="0"/>
              </a:rPr>
              <a:t>забезпечує </a:t>
            </a:r>
            <a:r>
              <a:rPr lang="uk-UA" sz="1700" dirty="0">
                <a:solidFill>
                  <a:srgbClr val="002060"/>
                </a:solidFill>
                <a:latin typeface="Arial" charset="0"/>
              </a:rPr>
              <a:t>оприлюднення інформації про діяльність </a:t>
            </a:r>
            <a:r>
              <a:rPr lang="uk-UA" sz="1700" dirty="0" smtClean="0">
                <a:solidFill>
                  <a:srgbClr val="002060"/>
                </a:solidFill>
                <a:latin typeface="Arial" charset="0"/>
              </a:rPr>
              <a:t>АК шляхом </a:t>
            </a:r>
            <a:r>
              <a:rPr lang="uk-UA" sz="1700" dirty="0">
                <a:solidFill>
                  <a:srgbClr val="002060"/>
                </a:solidFill>
                <a:latin typeface="Arial" charset="0"/>
              </a:rPr>
              <a:t>розміщення її на офіційному вебсайті закладу освіти</a:t>
            </a:r>
            <a:r>
              <a:rPr lang="uk-UA" sz="1700" dirty="0" smtClean="0">
                <a:solidFill>
                  <a:srgbClr val="002060"/>
                </a:solidFill>
                <a:latin typeface="Arial" charset="0"/>
              </a:rPr>
              <a:t>.</a:t>
            </a:r>
            <a:endParaRPr lang="uk-UA" sz="1700" dirty="0">
              <a:solidFill>
                <a:srgbClr val="002060"/>
              </a:solidFill>
              <a:latin typeface="Arial" charset="0"/>
            </a:endParaRPr>
          </a:p>
        </p:txBody>
      </p:sp>
      <p:sp>
        <p:nvSpPr>
          <p:cNvPr id="6" name="Прямокутник 5"/>
          <p:cNvSpPr/>
          <p:nvPr/>
        </p:nvSpPr>
        <p:spPr>
          <a:xfrm>
            <a:off x="0" y="0"/>
            <a:ext cx="9144000" cy="830997"/>
          </a:xfrm>
          <a:prstGeom prst="rect">
            <a:avLst/>
          </a:prstGeom>
        </p:spPr>
        <p:txBody>
          <a:bodyPr wrap="square">
            <a:spAutoFit/>
          </a:bodyPr>
          <a:lstStyle/>
          <a:p>
            <a:pPr algn="ctr"/>
            <a:r>
              <a:rPr lang="uk-UA" sz="2400" b="1" dirty="0" smtClean="0">
                <a:solidFill>
                  <a:srgbClr val="AC0000"/>
                </a:solidFill>
                <a:latin typeface="Candara" panose="020E0502030303020204" pitchFamily="34" charset="0"/>
              </a:rPr>
              <a:t>СТВОРЕННЯ, СКЛАД ТА ПОВНОВАЖЕННЯ </a:t>
            </a:r>
          </a:p>
          <a:p>
            <a:pPr algn="ctr"/>
            <a:r>
              <a:rPr lang="uk-UA" sz="2400" b="1" dirty="0" smtClean="0">
                <a:solidFill>
                  <a:srgbClr val="AC0000"/>
                </a:solidFill>
                <a:latin typeface="Candara" panose="020E0502030303020204" pitchFamily="34" charset="0"/>
              </a:rPr>
              <a:t>АТЕСТАЦІЙНИХ КОМІСІЙ </a:t>
            </a:r>
            <a:endParaRPr lang="uk-UA" sz="2400" b="1" dirty="0">
              <a:solidFill>
                <a:srgbClr val="AC0000"/>
              </a:solidFill>
              <a:latin typeface="Candara" panose="020E0502030303020204" pitchFamily="34" charset="0"/>
            </a:endParaRPr>
          </a:p>
        </p:txBody>
      </p:sp>
    </p:spTree>
    <p:extLst>
      <p:ext uri="{BB962C8B-B14F-4D97-AF65-F5344CB8AC3E}">
        <p14:creationId xmlns:p14="http://schemas.microsoft.com/office/powerpoint/2010/main" xmlns="" val="9332067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кутник 4"/>
          <p:cNvSpPr/>
          <p:nvPr/>
        </p:nvSpPr>
        <p:spPr>
          <a:xfrm>
            <a:off x="395536" y="1739296"/>
            <a:ext cx="8352928" cy="3108543"/>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spAutoFit/>
          </a:bodyPr>
          <a:lstStyle/>
          <a:p>
            <a:pPr algn="just"/>
            <a:r>
              <a:rPr lang="uk-UA" sz="2400" dirty="0" smtClean="0">
                <a:solidFill>
                  <a:srgbClr val="002060"/>
                </a:solidFill>
              </a:rPr>
              <a:t>	</a:t>
            </a:r>
            <a:r>
              <a:rPr lang="uk-UA" sz="2800" dirty="0" smtClean="0">
                <a:solidFill>
                  <a:schemeClr val="tx2"/>
                </a:solidFill>
              </a:rPr>
              <a:t>Повноваження атестаційної комісії починаються з дня видання наказу (рішення) про її створення </a:t>
            </a:r>
            <a:r>
              <a:rPr lang="uk-UA" sz="2800" i="1" dirty="0" smtClean="0">
                <a:solidFill>
                  <a:srgbClr val="FF0000"/>
                </a:solidFill>
              </a:rPr>
              <a:t>та діють до набуття повноважень атестаційною комісією, створеною відповідно до наказу (рішення) про її створення для проведення атестації у наступному навчальному році.</a:t>
            </a:r>
          </a:p>
          <a:p>
            <a:pPr algn="just"/>
            <a:endParaRPr lang="uk-UA" sz="2800" dirty="0">
              <a:solidFill>
                <a:srgbClr val="002060"/>
              </a:solidFill>
              <a:latin typeface="Arial" charset="0"/>
            </a:endParaRPr>
          </a:p>
        </p:txBody>
      </p:sp>
      <p:sp>
        <p:nvSpPr>
          <p:cNvPr id="6" name="Прямокутник 5"/>
          <p:cNvSpPr/>
          <p:nvPr/>
        </p:nvSpPr>
        <p:spPr>
          <a:xfrm>
            <a:off x="752677" y="188640"/>
            <a:ext cx="5976664" cy="830997"/>
          </a:xfrm>
          <a:prstGeom prst="rect">
            <a:avLst/>
          </a:prstGeom>
        </p:spPr>
        <p:txBody>
          <a:bodyPr wrap="square">
            <a:spAutoFit/>
          </a:bodyPr>
          <a:lstStyle/>
          <a:p>
            <a:pPr algn="ctr"/>
            <a:r>
              <a:rPr lang="uk-UA" sz="2400" b="1" dirty="0" smtClean="0">
                <a:solidFill>
                  <a:srgbClr val="AC0000"/>
                </a:solidFill>
                <a:latin typeface="Candara" panose="020E0502030303020204" pitchFamily="34" charset="0"/>
              </a:rPr>
              <a:t>СТВОРЕННЯ, СКЛАД ТА ПОВНОВАЖЕННЯ</a:t>
            </a:r>
          </a:p>
          <a:p>
            <a:pPr algn="ctr"/>
            <a:r>
              <a:rPr lang="uk-UA" sz="2400" b="1" dirty="0" smtClean="0">
                <a:solidFill>
                  <a:srgbClr val="AC0000"/>
                </a:solidFill>
                <a:latin typeface="Candara" panose="020E0502030303020204" pitchFamily="34" charset="0"/>
              </a:rPr>
              <a:t> АТЕСТАЦІЙНИХ КОМІСІЙ </a:t>
            </a:r>
            <a:endParaRPr lang="uk-UA" sz="2400" b="1" dirty="0">
              <a:solidFill>
                <a:srgbClr val="AC0000"/>
              </a:solidFill>
              <a:latin typeface="Candara" panose="020E0502030303020204" pitchFamily="34" charset="0"/>
            </a:endParaRPr>
          </a:p>
        </p:txBody>
      </p:sp>
      <p:pic>
        <p:nvPicPr>
          <p:cNvPr id="2" name="Рисунок 1"/>
          <p:cNvPicPr>
            <a:picLocks noChangeAspect="1"/>
          </p:cNvPicPr>
          <p:nvPr/>
        </p:nvPicPr>
        <p:blipFill>
          <a:blip r:embed="rId2" cstate="print"/>
          <a:stretch>
            <a:fillRect/>
          </a:stretch>
        </p:blipFill>
        <p:spPr>
          <a:xfrm>
            <a:off x="6876256" y="465885"/>
            <a:ext cx="2164091" cy="1107504"/>
          </a:xfrm>
          <a:prstGeom prst="rect">
            <a:avLst/>
          </a:prstGeom>
        </p:spPr>
      </p:pic>
    </p:spTree>
    <p:extLst>
      <p:ext uri="{BB962C8B-B14F-4D97-AF65-F5344CB8AC3E}">
        <p14:creationId xmlns:p14="http://schemas.microsoft.com/office/powerpoint/2010/main" xmlns="" val="31559575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425207"/>
            <a:ext cx="6588224" cy="634083"/>
          </a:xfrm>
        </p:spPr>
        <p:txBody>
          <a:bodyPr>
            <a:normAutofit fontScale="90000"/>
          </a:bodyPr>
          <a:lstStyle/>
          <a:p>
            <a:r>
              <a:rPr lang="uk-UA" sz="2700" b="1" dirty="0" smtClean="0">
                <a:solidFill>
                  <a:srgbClr val="AC0000"/>
                </a:solidFill>
                <a:latin typeface="Candara" panose="020E0502030303020204" pitchFamily="34" charset="0"/>
                <a:ea typeface="+mn-ea"/>
                <a:cs typeface="+mn-cs"/>
              </a:rPr>
              <a:t>ПОРЯДОК ПРОВЕДЕННЯ ЧЕРГОВОЇ АТЕСТАЦІЇ</a:t>
            </a:r>
            <a:r>
              <a:rPr lang="uk-UA" dirty="0"/>
              <a:t/>
            </a:r>
            <a:br>
              <a:rPr lang="uk-UA" dirty="0"/>
            </a:br>
            <a:endParaRPr lang="uk-UA" dirty="0"/>
          </a:p>
        </p:txBody>
      </p:sp>
      <p:sp>
        <p:nvSpPr>
          <p:cNvPr id="3" name="Прямокутник 2"/>
          <p:cNvSpPr/>
          <p:nvPr/>
        </p:nvSpPr>
        <p:spPr>
          <a:xfrm>
            <a:off x="380562" y="1340303"/>
            <a:ext cx="8507288" cy="5016758"/>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spAutoFit/>
          </a:bodyPr>
          <a:lstStyle/>
          <a:p>
            <a:pPr algn="just"/>
            <a:r>
              <a:rPr lang="uk-UA" sz="2000" b="1" dirty="0" smtClean="0">
                <a:solidFill>
                  <a:srgbClr val="002060"/>
                </a:solidFill>
                <a:latin typeface="Arial" charset="0"/>
              </a:rPr>
              <a:t>АК </a:t>
            </a:r>
            <a:r>
              <a:rPr lang="uk-UA" sz="2000" b="1" dirty="0">
                <a:solidFill>
                  <a:srgbClr val="002060"/>
                </a:solidFill>
                <a:latin typeface="Arial" charset="0"/>
              </a:rPr>
              <a:t> до 10 жовтня поточного року </a:t>
            </a:r>
            <a:r>
              <a:rPr lang="uk-UA" sz="2000" b="1" dirty="0" smtClean="0">
                <a:solidFill>
                  <a:srgbClr val="002060"/>
                </a:solidFill>
                <a:latin typeface="Arial" charset="0"/>
              </a:rPr>
              <a:t>повинні:</a:t>
            </a:r>
          </a:p>
          <a:p>
            <a:pPr marL="342900" indent="-342900" algn="just">
              <a:buFont typeface="Wingdings" panose="05000000000000000000" pitchFamily="2" charset="2"/>
              <a:buChar char="§"/>
            </a:pPr>
            <a:r>
              <a:rPr lang="uk-UA" sz="2000" b="1" dirty="0" smtClean="0">
                <a:solidFill>
                  <a:srgbClr val="002060"/>
                </a:solidFill>
                <a:latin typeface="Arial" charset="0"/>
              </a:rPr>
              <a:t>скласти </a:t>
            </a:r>
            <a:r>
              <a:rPr lang="uk-UA" sz="2000" b="1" dirty="0">
                <a:solidFill>
                  <a:srgbClr val="002060"/>
                </a:solidFill>
                <a:latin typeface="Arial" charset="0"/>
              </a:rPr>
              <a:t>і затвердити:</a:t>
            </a:r>
          </a:p>
          <a:p>
            <a:pPr marL="800100" lvl="1" indent="-342900" algn="just">
              <a:buFont typeface="Wingdings" panose="05000000000000000000" pitchFamily="2" charset="2"/>
              <a:buChar char="ü"/>
            </a:pPr>
            <a:r>
              <a:rPr lang="uk-UA" sz="2000" dirty="0">
                <a:solidFill>
                  <a:srgbClr val="002060"/>
                </a:solidFill>
                <a:latin typeface="Arial" charset="0"/>
              </a:rPr>
              <a:t>список педагогічних працівників, які атестуються в наступному календарному </a:t>
            </a:r>
            <a:r>
              <a:rPr lang="uk-UA" sz="2000" dirty="0" smtClean="0">
                <a:solidFill>
                  <a:srgbClr val="002060"/>
                </a:solidFill>
                <a:latin typeface="Arial" charset="0"/>
              </a:rPr>
              <a:t>році</a:t>
            </a:r>
            <a:r>
              <a:rPr lang="uk-UA" sz="2000" dirty="0">
                <a:solidFill>
                  <a:srgbClr val="002060"/>
                </a:solidFill>
                <a:latin typeface="Arial" charset="0"/>
              </a:rPr>
              <a:t>;</a:t>
            </a:r>
          </a:p>
          <a:p>
            <a:pPr marL="800100" lvl="1" indent="-342900">
              <a:buFont typeface="Wingdings" panose="05000000000000000000" pitchFamily="2" charset="2"/>
              <a:buChar char="ü"/>
            </a:pPr>
            <a:r>
              <a:rPr lang="uk-UA" sz="2000" dirty="0">
                <a:solidFill>
                  <a:srgbClr val="002060"/>
                </a:solidFill>
                <a:latin typeface="Arial" charset="0"/>
              </a:rPr>
              <a:t>строки проведення атестації </a:t>
            </a:r>
            <a:r>
              <a:rPr lang="uk-UA" sz="2000" dirty="0" smtClean="0">
                <a:solidFill>
                  <a:srgbClr val="002060"/>
                </a:solidFill>
                <a:latin typeface="Arial" charset="0"/>
              </a:rPr>
              <a:t>педагогічних працівників;</a:t>
            </a:r>
            <a:endParaRPr lang="uk-UA" sz="2000" dirty="0">
              <a:solidFill>
                <a:srgbClr val="002060"/>
              </a:solidFill>
              <a:latin typeface="Arial" charset="0"/>
            </a:endParaRPr>
          </a:p>
          <a:p>
            <a:pPr marL="800100" lvl="1" indent="-342900">
              <a:buFont typeface="Wingdings" panose="05000000000000000000" pitchFamily="2" charset="2"/>
              <a:buChar char="ü"/>
            </a:pPr>
            <a:r>
              <a:rPr lang="uk-UA" sz="2000" dirty="0">
                <a:solidFill>
                  <a:srgbClr val="002060"/>
                </a:solidFill>
                <a:latin typeface="Arial" charset="0"/>
              </a:rPr>
              <a:t>графік проведення засідань </a:t>
            </a:r>
            <a:r>
              <a:rPr lang="uk-UA" sz="2000" dirty="0" smtClean="0">
                <a:solidFill>
                  <a:srgbClr val="002060"/>
                </a:solidFill>
                <a:latin typeface="Arial" charset="0"/>
              </a:rPr>
              <a:t>АК;</a:t>
            </a:r>
            <a:endParaRPr lang="uk-UA" sz="2000" dirty="0">
              <a:solidFill>
                <a:srgbClr val="002060"/>
              </a:solidFill>
              <a:latin typeface="Arial" charset="0"/>
            </a:endParaRPr>
          </a:p>
          <a:p>
            <a:pPr marL="800100" lvl="1" indent="-342900">
              <a:buFont typeface="Wingdings" panose="05000000000000000000" pitchFamily="2" charset="2"/>
              <a:buChar char="ü"/>
            </a:pPr>
            <a:endParaRPr lang="uk-UA" sz="2000" dirty="0">
              <a:solidFill>
                <a:srgbClr val="002060"/>
              </a:solidFill>
              <a:latin typeface="Arial" charset="0"/>
            </a:endParaRPr>
          </a:p>
          <a:p>
            <a:pPr marL="342900" indent="-342900" algn="just">
              <a:buFont typeface="Wingdings" panose="05000000000000000000" pitchFamily="2" charset="2"/>
              <a:buChar char="§"/>
            </a:pPr>
            <a:r>
              <a:rPr lang="uk-UA" sz="2000" dirty="0" smtClean="0">
                <a:solidFill>
                  <a:srgbClr val="002060"/>
                </a:solidFill>
                <a:latin typeface="Arial" charset="0"/>
              </a:rPr>
              <a:t>визначити </a:t>
            </a:r>
            <a:r>
              <a:rPr lang="uk-UA" sz="2000" b="1" i="1" dirty="0">
                <a:solidFill>
                  <a:srgbClr val="002060"/>
                </a:solidFill>
                <a:latin typeface="Arial" charset="0"/>
              </a:rPr>
              <a:t>строк та адресу електронної пошти </a:t>
            </a:r>
            <a:r>
              <a:rPr lang="uk-UA" sz="2000" dirty="0">
                <a:solidFill>
                  <a:srgbClr val="002060"/>
                </a:solidFill>
                <a:latin typeface="Arial" charset="0"/>
              </a:rPr>
              <a:t>для подання педагогічними працівниками документів</a:t>
            </a:r>
            <a:r>
              <a:rPr lang="uk-UA" sz="2000" dirty="0" smtClean="0">
                <a:solidFill>
                  <a:srgbClr val="002060"/>
                </a:solidFill>
                <a:latin typeface="Arial" charset="0"/>
              </a:rPr>
              <a:t>.</a:t>
            </a:r>
            <a:endParaRPr lang="uk-UA" sz="2000" dirty="0">
              <a:solidFill>
                <a:srgbClr val="002060"/>
              </a:solidFill>
              <a:latin typeface="Arial" charset="0"/>
            </a:endParaRPr>
          </a:p>
          <a:p>
            <a:pPr algn="just"/>
            <a:r>
              <a:rPr lang="uk-UA" sz="2000" b="1" dirty="0" smtClean="0">
                <a:solidFill>
                  <a:srgbClr val="002060"/>
                </a:solidFill>
                <a:latin typeface="Arial" charset="0"/>
              </a:rPr>
              <a:t>	До 01 жовтня </a:t>
            </a:r>
            <a:r>
              <a:rPr lang="uk-UA" sz="2000" dirty="0" smtClean="0">
                <a:solidFill>
                  <a:srgbClr val="002060"/>
                </a:solidFill>
                <a:latin typeface="Arial" charset="0"/>
              </a:rPr>
              <a:t>керівник подає список педагогічних працівників, які підлягають черговій атестації (заклади освіти де працює менше 15 педагогічних працівників).</a:t>
            </a:r>
          </a:p>
          <a:p>
            <a:pPr algn="just"/>
            <a:r>
              <a:rPr lang="uk-UA" sz="2000" dirty="0" smtClean="0">
                <a:solidFill>
                  <a:srgbClr val="002060"/>
                </a:solidFill>
                <a:latin typeface="Arial" charset="0"/>
              </a:rPr>
              <a:t>	Якщо </a:t>
            </a:r>
            <a:r>
              <a:rPr lang="uk-UA" sz="2000" dirty="0">
                <a:solidFill>
                  <a:srgbClr val="002060"/>
                </a:solidFill>
                <a:latin typeface="Arial" charset="0"/>
              </a:rPr>
              <a:t>педагогічний </a:t>
            </a:r>
            <a:r>
              <a:rPr lang="uk-UA" sz="2000" dirty="0" smtClean="0">
                <a:solidFill>
                  <a:srgbClr val="002060"/>
                </a:solidFill>
                <a:latin typeface="Arial" charset="0"/>
              </a:rPr>
              <a:t>працівник, який підлягає черговій атестації,  </a:t>
            </a:r>
            <a:r>
              <a:rPr lang="uk-UA" sz="2000" dirty="0">
                <a:solidFill>
                  <a:srgbClr val="002060"/>
                </a:solidFill>
                <a:latin typeface="Arial" charset="0"/>
              </a:rPr>
              <a:t>відсутній  у списку, він </a:t>
            </a:r>
            <a:r>
              <a:rPr lang="uk-UA" sz="2000" dirty="0" smtClean="0">
                <a:solidFill>
                  <a:srgbClr val="002060"/>
                </a:solidFill>
                <a:latin typeface="Arial" charset="0"/>
              </a:rPr>
              <a:t>повинен</a:t>
            </a:r>
            <a:r>
              <a:rPr lang="uk-UA" sz="2000" dirty="0">
                <a:solidFill>
                  <a:srgbClr val="002060"/>
                </a:solidFill>
                <a:latin typeface="Arial" charset="0"/>
              </a:rPr>
              <a:t> </a:t>
            </a:r>
            <a:r>
              <a:rPr lang="uk-UA" sz="2000" b="1" dirty="0">
                <a:solidFill>
                  <a:srgbClr val="002060"/>
                </a:solidFill>
                <a:latin typeface="Arial" charset="0"/>
              </a:rPr>
              <a:t>не пізніше 20 грудня</a:t>
            </a:r>
            <a:r>
              <a:rPr lang="uk-UA" sz="2000" dirty="0">
                <a:solidFill>
                  <a:srgbClr val="002060"/>
                </a:solidFill>
                <a:latin typeface="Arial" charset="0"/>
              </a:rPr>
              <a:t> поточного календарного року подати </a:t>
            </a:r>
            <a:r>
              <a:rPr lang="uk-UA" sz="2000" b="1" dirty="0">
                <a:solidFill>
                  <a:srgbClr val="002060"/>
                </a:solidFill>
                <a:latin typeface="Arial" charset="0"/>
              </a:rPr>
              <a:t>заяву</a:t>
            </a:r>
            <a:r>
              <a:rPr lang="uk-UA" sz="2000" dirty="0">
                <a:solidFill>
                  <a:srgbClr val="002060"/>
                </a:solidFill>
                <a:latin typeface="Arial" charset="0"/>
              </a:rPr>
              <a:t>, на підставі якої його </a:t>
            </a:r>
            <a:r>
              <a:rPr lang="uk-UA" sz="2000" dirty="0" smtClean="0">
                <a:solidFill>
                  <a:srgbClr val="002060"/>
                </a:solidFill>
                <a:latin typeface="Arial" charset="0"/>
              </a:rPr>
              <a:t>включать </a:t>
            </a:r>
            <a:r>
              <a:rPr lang="uk-UA" sz="2000" dirty="0">
                <a:solidFill>
                  <a:srgbClr val="002060"/>
                </a:solidFill>
                <a:latin typeface="Arial" charset="0"/>
              </a:rPr>
              <a:t>до відповідного </a:t>
            </a:r>
            <a:r>
              <a:rPr lang="uk-UA" sz="2000" dirty="0" smtClean="0">
                <a:solidFill>
                  <a:srgbClr val="002060"/>
                </a:solidFill>
                <a:latin typeface="Arial" charset="0"/>
              </a:rPr>
              <a:t>списка.</a:t>
            </a:r>
            <a:endParaRPr lang="uk-UA" sz="2000" dirty="0">
              <a:solidFill>
                <a:srgbClr val="002060"/>
              </a:solidFill>
              <a:latin typeface="Arial" charset="0"/>
            </a:endParaRPr>
          </a:p>
        </p:txBody>
      </p:sp>
      <p:pic>
        <p:nvPicPr>
          <p:cNvPr id="4" name="Рисунок 3"/>
          <p:cNvPicPr>
            <a:picLocks noChangeAspect="1"/>
          </p:cNvPicPr>
          <p:nvPr/>
        </p:nvPicPr>
        <p:blipFill>
          <a:blip r:embed="rId2" cstate="print"/>
          <a:stretch>
            <a:fillRect/>
          </a:stretch>
        </p:blipFill>
        <p:spPr>
          <a:xfrm>
            <a:off x="6822624" y="121801"/>
            <a:ext cx="2164268" cy="1109568"/>
          </a:xfrm>
          <a:prstGeom prst="rect">
            <a:avLst/>
          </a:prstGeom>
        </p:spPr>
      </p:pic>
    </p:spTree>
    <p:extLst>
      <p:ext uri="{BB962C8B-B14F-4D97-AF65-F5344CB8AC3E}">
        <p14:creationId xmlns:p14="http://schemas.microsoft.com/office/powerpoint/2010/main" xmlns="" val="7793720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7430" y="116632"/>
            <a:ext cx="8229600" cy="634083"/>
          </a:xfrm>
        </p:spPr>
        <p:txBody>
          <a:bodyPr>
            <a:normAutofit/>
          </a:bodyPr>
          <a:lstStyle/>
          <a:p>
            <a:pPr lvl="0"/>
            <a:r>
              <a:rPr lang="uk-UA" sz="2400" b="1" dirty="0">
                <a:solidFill>
                  <a:srgbClr val="AC0000"/>
                </a:solidFill>
                <a:latin typeface="Candara" panose="020E0502030303020204" pitchFamily="34" charset="0"/>
              </a:rPr>
              <a:t>ПОРЯДОК ПРОВЕДЕННЯ </a:t>
            </a:r>
            <a:r>
              <a:rPr lang="uk-UA" sz="2400" b="1" dirty="0" smtClean="0">
                <a:solidFill>
                  <a:srgbClr val="AC0000"/>
                </a:solidFill>
                <a:latin typeface="Candara" panose="020E0502030303020204" pitchFamily="34" charset="0"/>
              </a:rPr>
              <a:t>ПОЗАЧЕРГОВОЇ </a:t>
            </a:r>
            <a:r>
              <a:rPr lang="uk-UA" sz="2400" b="1" dirty="0">
                <a:solidFill>
                  <a:srgbClr val="AC0000"/>
                </a:solidFill>
                <a:latin typeface="Candara" panose="020E0502030303020204" pitchFamily="34" charset="0"/>
              </a:rPr>
              <a:t>АТЕСТАЦІЇ</a:t>
            </a:r>
            <a:endParaRPr lang="uk-UA" sz="2400" b="1" strike="sngStrike" dirty="0">
              <a:solidFill>
                <a:srgbClr val="AC0000"/>
              </a:solidFill>
              <a:latin typeface="Candara" panose="020E0502030303020204" pitchFamily="34" charset="0"/>
              <a:ea typeface="+mn-ea"/>
              <a:cs typeface="+mn-cs"/>
            </a:endParaRPr>
          </a:p>
        </p:txBody>
      </p:sp>
      <p:sp>
        <p:nvSpPr>
          <p:cNvPr id="3" name="Прямокутник 2"/>
          <p:cNvSpPr/>
          <p:nvPr/>
        </p:nvSpPr>
        <p:spPr>
          <a:xfrm>
            <a:off x="137853" y="620688"/>
            <a:ext cx="8865896" cy="3754874"/>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spAutoFit/>
          </a:bodyPr>
          <a:lstStyle/>
          <a:p>
            <a:endParaRPr lang="uk-UA" dirty="0" smtClean="0">
              <a:solidFill>
                <a:srgbClr val="002060"/>
              </a:solidFill>
              <a:latin typeface="Roboto"/>
            </a:endParaRPr>
          </a:p>
          <a:p>
            <a:pPr algn="just"/>
            <a:r>
              <a:rPr lang="uk-UA" b="1" dirty="0" smtClean="0">
                <a:solidFill>
                  <a:srgbClr val="002060"/>
                </a:solidFill>
                <a:latin typeface="Roboto"/>
              </a:rPr>
              <a:t>	</a:t>
            </a:r>
            <a:r>
              <a:rPr lang="uk-UA" sz="2000" b="1" dirty="0" smtClean="0">
                <a:solidFill>
                  <a:srgbClr val="002060"/>
                </a:solidFill>
                <a:latin typeface="Roboto"/>
              </a:rPr>
              <a:t>До </a:t>
            </a:r>
            <a:r>
              <a:rPr lang="uk-UA" sz="2000" b="1" i="1" dirty="0" smtClean="0">
                <a:solidFill>
                  <a:srgbClr val="002060"/>
                </a:solidFill>
                <a:latin typeface="Roboto"/>
              </a:rPr>
              <a:t>20 </a:t>
            </a:r>
            <a:r>
              <a:rPr lang="uk-UA" sz="2000" b="1" i="1" dirty="0">
                <a:solidFill>
                  <a:srgbClr val="002060"/>
                </a:solidFill>
                <a:latin typeface="Roboto"/>
              </a:rPr>
              <a:t>грудня</a:t>
            </a:r>
            <a:r>
              <a:rPr lang="uk-UA" sz="2000" dirty="0">
                <a:solidFill>
                  <a:srgbClr val="002060"/>
                </a:solidFill>
                <a:latin typeface="Roboto"/>
              </a:rPr>
              <a:t> педагогічним працівником подається</a:t>
            </a:r>
            <a:r>
              <a:rPr lang="uk-UA" sz="2000" b="1" dirty="0">
                <a:solidFill>
                  <a:srgbClr val="002060"/>
                </a:solidFill>
                <a:latin typeface="Roboto"/>
              </a:rPr>
              <a:t> </a:t>
            </a:r>
            <a:r>
              <a:rPr lang="uk-UA" sz="2000" b="1" dirty="0" smtClean="0">
                <a:solidFill>
                  <a:srgbClr val="002060"/>
                </a:solidFill>
                <a:latin typeface="Roboto"/>
              </a:rPr>
              <a:t>заява</a:t>
            </a:r>
            <a:r>
              <a:rPr lang="uk-UA" sz="2000" dirty="0" smtClean="0">
                <a:solidFill>
                  <a:srgbClr val="002060"/>
                </a:solidFill>
                <a:latin typeface="Roboto"/>
              </a:rPr>
              <a:t> </a:t>
            </a:r>
            <a:r>
              <a:rPr lang="uk-UA" sz="2000" b="1" dirty="0" smtClean="0">
                <a:solidFill>
                  <a:srgbClr val="002060"/>
                </a:solidFill>
                <a:latin typeface="Roboto"/>
              </a:rPr>
              <a:t>до АК</a:t>
            </a:r>
            <a:r>
              <a:rPr lang="uk-UA" sz="2000" dirty="0" smtClean="0">
                <a:solidFill>
                  <a:srgbClr val="002060"/>
                </a:solidFill>
                <a:latin typeface="Roboto"/>
              </a:rPr>
              <a:t>, </a:t>
            </a:r>
            <a:r>
              <a:rPr lang="uk-UA" sz="2000" dirty="0">
                <a:solidFill>
                  <a:srgbClr val="002060"/>
                </a:solidFill>
                <a:latin typeface="Roboto"/>
              </a:rPr>
              <a:t>яка </a:t>
            </a:r>
            <a:r>
              <a:rPr lang="uk-UA" sz="2000" dirty="0" smtClean="0">
                <a:solidFill>
                  <a:srgbClr val="002060"/>
                </a:solidFill>
                <a:latin typeface="Roboto"/>
              </a:rPr>
              <a:t>повинна:</a:t>
            </a:r>
            <a:r>
              <a:rPr lang="uk-UA" sz="2000" dirty="0">
                <a:solidFill>
                  <a:srgbClr val="002060"/>
                </a:solidFill>
                <a:latin typeface="Roboto"/>
              </a:rPr>
              <a:t> </a:t>
            </a:r>
            <a:endParaRPr lang="uk-UA" sz="2000" dirty="0" smtClean="0">
              <a:solidFill>
                <a:srgbClr val="002060"/>
              </a:solidFill>
              <a:latin typeface="Roboto"/>
            </a:endParaRPr>
          </a:p>
          <a:p>
            <a:pPr algn="just"/>
            <a:endParaRPr lang="uk-UA" sz="2000" dirty="0" smtClean="0">
              <a:solidFill>
                <a:srgbClr val="002060"/>
              </a:solidFill>
              <a:latin typeface="Roboto"/>
            </a:endParaRPr>
          </a:p>
          <a:p>
            <a:pPr marL="800100" lvl="1" indent="-342900" algn="just">
              <a:buFont typeface="Wingdings" panose="05000000000000000000" pitchFamily="2" charset="2"/>
              <a:buChar char="§"/>
            </a:pPr>
            <a:r>
              <a:rPr lang="uk-UA" sz="2000" dirty="0" smtClean="0">
                <a:solidFill>
                  <a:srgbClr val="002060"/>
                </a:solidFill>
                <a:latin typeface="Roboto"/>
              </a:rPr>
              <a:t>затвердити </a:t>
            </a:r>
            <a:r>
              <a:rPr lang="uk-UA" sz="2000" b="1" dirty="0">
                <a:solidFill>
                  <a:srgbClr val="002060"/>
                </a:solidFill>
                <a:latin typeface="Roboto"/>
              </a:rPr>
              <a:t>окремий список </a:t>
            </a:r>
            <a:r>
              <a:rPr lang="uk-UA" sz="2000" dirty="0">
                <a:solidFill>
                  <a:srgbClr val="002060"/>
                </a:solidFill>
                <a:latin typeface="Roboto"/>
              </a:rPr>
              <a:t>педагогічних працівників, які підлягають позачерговій атестації</a:t>
            </a:r>
            <a:r>
              <a:rPr lang="uk-UA" sz="2000" dirty="0" smtClean="0">
                <a:solidFill>
                  <a:srgbClr val="002060"/>
                </a:solidFill>
                <a:latin typeface="Roboto"/>
              </a:rPr>
              <a:t>;</a:t>
            </a:r>
            <a:endParaRPr lang="uk-UA" sz="2000" dirty="0">
              <a:solidFill>
                <a:srgbClr val="002060"/>
              </a:solidFill>
              <a:latin typeface="Roboto"/>
            </a:endParaRPr>
          </a:p>
          <a:p>
            <a:pPr marL="800100" lvl="1" indent="-342900" algn="just">
              <a:buFont typeface="Wingdings" panose="05000000000000000000" pitchFamily="2" charset="2"/>
              <a:buChar char="§"/>
            </a:pPr>
            <a:r>
              <a:rPr lang="uk-UA" sz="2000" dirty="0">
                <a:solidFill>
                  <a:srgbClr val="002060"/>
                </a:solidFill>
                <a:latin typeface="Roboto"/>
              </a:rPr>
              <a:t>визначити строки проведення </a:t>
            </a:r>
            <a:r>
              <a:rPr lang="uk-UA" sz="2000" dirty="0" smtClean="0">
                <a:solidFill>
                  <a:srgbClr val="002060"/>
                </a:solidFill>
                <a:latin typeface="Roboto"/>
              </a:rPr>
              <a:t>позачергової атестації педагогічних працівників</a:t>
            </a:r>
            <a:r>
              <a:rPr lang="uk-UA" sz="2000" dirty="0" smtClean="0">
                <a:solidFill>
                  <a:srgbClr val="002060"/>
                </a:solidFill>
                <a:latin typeface="Roboto"/>
              </a:rPr>
              <a:t>;</a:t>
            </a:r>
            <a:endParaRPr lang="uk-UA" sz="2000" dirty="0" smtClean="0">
              <a:solidFill>
                <a:srgbClr val="002060"/>
              </a:solidFill>
              <a:latin typeface="Roboto"/>
            </a:endParaRPr>
          </a:p>
          <a:p>
            <a:pPr marL="800100" lvl="1" indent="-342900" algn="just">
              <a:buFont typeface="Wingdings" panose="05000000000000000000" pitchFamily="2" charset="2"/>
              <a:buChar char="§"/>
            </a:pPr>
            <a:r>
              <a:rPr lang="uk-UA" sz="2000" dirty="0" smtClean="0">
                <a:solidFill>
                  <a:srgbClr val="002060"/>
                </a:solidFill>
                <a:latin typeface="Roboto"/>
              </a:rPr>
              <a:t> визначити </a:t>
            </a:r>
            <a:r>
              <a:rPr lang="uk-UA" sz="2000" dirty="0">
                <a:solidFill>
                  <a:srgbClr val="002060"/>
                </a:solidFill>
                <a:latin typeface="Roboto"/>
              </a:rPr>
              <a:t>строки</a:t>
            </a:r>
            <a:r>
              <a:rPr lang="uk-UA" sz="2000" dirty="0" smtClean="0">
                <a:solidFill>
                  <a:srgbClr val="002060"/>
                </a:solidFill>
                <a:latin typeface="Roboto"/>
              </a:rPr>
              <a:t> </a:t>
            </a:r>
            <a:r>
              <a:rPr lang="uk-UA" sz="2000" dirty="0">
                <a:solidFill>
                  <a:srgbClr val="002060"/>
                </a:solidFill>
                <a:latin typeface="Roboto"/>
              </a:rPr>
              <a:t>подання </a:t>
            </a:r>
            <a:r>
              <a:rPr lang="uk-UA" sz="2000" dirty="0" smtClean="0">
                <a:solidFill>
                  <a:srgbClr val="002060"/>
                </a:solidFill>
                <a:latin typeface="Roboto"/>
              </a:rPr>
              <a:t>документів</a:t>
            </a:r>
            <a:r>
              <a:rPr lang="uk-UA" sz="2000" dirty="0">
                <a:solidFill>
                  <a:srgbClr val="002060"/>
                </a:solidFill>
                <a:latin typeface="Roboto"/>
              </a:rPr>
              <a:t> </a:t>
            </a:r>
            <a:r>
              <a:rPr lang="uk-UA" sz="2000" dirty="0" smtClean="0">
                <a:solidFill>
                  <a:srgbClr val="002060"/>
                </a:solidFill>
                <a:latin typeface="Roboto"/>
              </a:rPr>
              <a:t>педагогічними працівниками</a:t>
            </a:r>
            <a:r>
              <a:rPr lang="uk-UA" sz="2000" dirty="0" smtClean="0">
                <a:solidFill>
                  <a:srgbClr val="002060"/>
                </a:solidFill>
                <a:latin typeface="Roboto"/>
              </a:rPr>
              <a:t>;</a:t>
            </a:r>
            <a:endParaRPr lang="uk-UA" sz="2000" dirty="0" smtClean="0">
              <a:solidFill>
                <a:srgbClr val="002060"/>
              </a:solidFill>
              <a:latin typeface="Roboto"/>
            </a:endParaRPr>
          </a:p>
          <a:p>
            <a:pPr marL="800100" lvl="1" indent="-342900">
              <a:buFont typeface="Wingdings" panose="05000000000000000000" pitchFamily="2" charset="2"/>
              <a:buChar char="§"/>
            </a:pPr>
            <a:r>
              <a:rPr lang="uk-UA" sz="2000" dirty="0" smtClean="0">
                <a:solidFill>
                  <a:srgbClr val="002060"/>
                </a:solidFill>
                <a:latin typeface="Roboto"/>
              </a:rPr>
              <a:t>внести </a:t>
            </a:r>
            <a:r>
              <a:rPr lang="uk-UA" sz="2000" dirty="0">
                <a:solidFill>
                  <a:srgbClr val="002060"/>
                </a:solidFill>
                <a:latin typeface="Roboto"/>
              </a:rPr>
              <a:t>зміни до графіка своїх засідань (у разі потреби</a:t>
            </a:r>
            <a:r>
              <a:rPr lang="uk-UA" sz="2000" dirty="0" smtClean="0">
                <a:solidFill>
                  <a:srgbClr val="002060"/>
                </a:solidFill>
                <a:latin typeface="Roboto"/>
              </a:rPr>
              <a:t>).</a:t>
            </a:r>
          </a:p>
          <a:p>
            <a:pPr marL="800100" lvl="1" indent="-342900">
              <a:buFont typeface="Wingdings" panose="05000000000000000000" pitchFamily="2" charset="2"/>
              <a:buChar char="§"/>
            </a:pPr>
            <a:endParaRPr lang="uk-UA" sz="2000" dirty="0">
              <a:solidFill>
                <a:srgbClr val="002060"/>
              </a:solidFill>
              <a:latin typeface="Roboto"/>
            </a:endParaRPr>
          </a:p>
        </p:txBody>
      </p:sp>
      <p:sp>
        <p:nvSpPr>
          <p:cNvPr id="4" name="Прямокутник 3"/>
          <p:cNvSpPr/>
          <p:nvPr/>
        </p:nvSpPr>
        <p:spPr>
          <a:xfrm>
            <a:off x="214282" y="4786322"/>
            <a:ext cx="8825436" cy="1323439"/>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spAutoFit/>
          </a:bodyPr>
          <a:lstStyle/>
          <a:p>
            <a:pPr lvl="0" algn="just"/>
            <a:r>
              <a:rPr lang="uk-UA" sz="2000" b="1" i="1" dirty="0">
                <a:solidFill>
                  <a:srgbClr val="002060"/>
                </a:solidFill>
                <a:latin typeface="Roboto"/>
              </a:rPr>
              <a:t>Позачергова атестація керівника закладу </a:t>
            </a:r>
            <a:r>
              <a:rPr lang="uk-UA" sz="2000" dirty="0" smtClean="0">
                <a:solidFill>
                  <a:srgbClr val="002060"/>
                </a:solidFill>
                <a:latin typeface="Roboto"/>
              </a:rPr>
              <a:t>освіти, </a:t>
            </a:r>
            <a:r>
              <a:rPr lang="uk-UA" sz="2000" dirty="0" smtClean="0">
                <a:solidFill>
                  <a:srgbClr val="FF0000"/>
                </a:solidFill>
                <a:latin typeface="Roboto"/>
              </a:rPr>
              <a:t>керівника відповідного органу управління у сфері освіти</a:t>
            </a:r>
            <a:r>
              <a:rPr lang="uk-UA" sz="2000" dirty="0" smtClean="0">
                <a:solidFill>
                  <a:srgbClr val="002060"/>
                </a:solidFill>
                <a:latin typeface="Roboto"/>
              </a:rPr>
              <a:t> у </a:t>
            </a:r>
            <a:r>
              <a:rPr lang="uk-UA" sz="2000" dirty="0">
                <a:solidFill>
                  <a:srgbClr val="002060"/>
                </a:solidFill>
                <a:latin typeface="Roboto"/>
              </a:rPr>
              <a:t>разі </a:t>
            </a:r>
            <a:r>
              <a:rPr lang="uk-UA" sz="2000" b="1" dirty="0">
                <a:solidFill>
                  <a:srgbClr val="002060"/>
                </a:solidFill>
                <a:latin typeface="Roboto"/>
              </a:rPr>
              <a:t>виявлення низької якості освітньої діяльності закладу освіти за підсумками інституційного аудиту.</a:t>
            </a:r>
          </a:p>
        </p:txBody>
      </p:sp>
    </p:spTree>
    <p:extLst>
      <p:ext uri="{BB962C8B-B14F-4D97-AF65-F5344CB8AC3E}">
        <p14:creationId xmlns:p14="http://schemas.microsoft.com/office/powerpoint/2010/main" xmlns="" val="8657366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40" name="Прямоугольник 1"/>
          <p:cNvSpPr>
            <a:spLocks noChangeArrowheads="1"/>
          </p:cNvSpPr>
          <p:nvPr/>
        </p:nvSpPr>
        <p:spPr bwMode="auto">
          <a:xfrm>
            <a:off x="1785938" y="1601391"/>
            <a:ext cx="5941219" cy="7848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685800" fontAlgn="base">
              <a:spcBef>
                <a:spcPct val="0"/>
              </a:spcBef>
              <a:spcAft>
                <a:spcPct val="0"/>
              </a:spcAft>
              <a:buFont typeface="Arial" panose="020B0604020202020204" pitchFamily="34" charset="0"/>
              <a:buNone/>
              <a:defRPr/>
            </a:pPr>
            <a:endParaRPr lang="uk-UA" altLang="en-US" sz="1500">
              <a:solidFill>
                <a:srgbClr val="B85808"/>
              </a:solidFill>
              <a:latin typeface="Tahoma" panose="020B0604030504040204" pitchFamily="34" charset="0"/>
              <a:cs typeface="Tahoma" panose="020B0604030504040204" pitchFamily="34" charset="0"/>
            </a:endParaRPr>
          </a:p>
          <a:p>
            <a:pPr defTabSz="685800" fontAlgn="base">
              <a:spcBef>
                <a:spcPct val="0"/>
              </a:spcBef>
              <a:spcAft>
                <a:spcPct val="0"/>
              </a:spcAft>
              <a:buFont typeface="Arial" panose="020B0604020202020204" pitchFamily="34" charset="0"/>
              <a:buNone/>
              <a:defRPr/>
            </a:pPr>
            <a:endParaRPr lang="uk-UA" altLang="en-US" sz="1500">
              <a:solidFill>
                <a:srgbClr val="B85808"/>
              </a:solidFill>
              <a:latin typeface="Tahoma" panose="020B0604030504040204" pitchFamily="34" charset="0"/>
              <a:cs typeface="Tahoma" panose="020B0604030504040204" pitchFamily="34" charset="0"/>
            </a:endParaRPr>
          </a:p>
          <a:p>
            <a:pPr defTabSz="685800" fontAlgn="base">
              <a:spcBef>
                <a:spcPct val="0"/>
              </a:spcBef>
              <a:spcAft>
                <a:spcPct val="0"/>
              </a:spcAft>
              <a:buFont typeface="Arial" panose="020B0604020202020204" pitchFamily="34" charset="0"/>
              <a:buNone/>
              <a:defRPr/>
            </a:pPr>
            <a:endParaRPr lang="uk-UA" altLang="en-US" sz="1500">
              <a:solidFill>
                <a:srgbClr val="B85808"/>
              </a:solidFill>
              <a:latin typeface="Tahoma" panose="020B0604030504040204" pitchFamily="34" charset="0"/>
              <a:cs typeface="Tahoma" panose="020B0604030504040204" pitchFamily="34" charset="0"/>
            </a:endParaRPr>
          </a:p>
        </p:txBody>
      </p:sp>
      <p:sp>
        <p:nvSpPr>
          <p:cNvPr id="193541" name="Прямоугольник 8"/>
          <p:cNvSpPr>
            <a:spLocks noChangeArrowheads="1"/>
          </p:cNvSpPr>
          <p:nvPr/>
        </p:nvSpPr>
        <p:spPr bwMode="auto">
          <a:xfrm>
            <a:off x="1785938" y="1325166"/>
            <a:ext cx="6163866" cy="3000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990600" algn="l"/>
                <a:tab pos="6210300" algn="l"/>
                <a:tab pos="6478588" algn="l"/>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990600" algn="l"/>
                <a:tab pos="6210300" algn="l"/>
                <a:tab pos="6478588" algn="l"/>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990600" algn="l"/>
                <a:tab pos="6210300" algn="l"/>
                <a:tab pos="6478588" algn="l"/>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990600" algn="l"/>
                <a:tab pos="6210300" algn="l"/>
                <a:tab pos="6478588" algn="l"/>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990600" algn="l"/>
                <a:tab pos="6210300" algn="l"/>
                <a:tab pos="6478588" algn="l"/>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990600" algn="l"/>
                <a:tab pos="6210300" algn="l"/>
                <a:tab pos="6478588" algn="l"/>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990600" algn="l"/>
                <a:tab pos="6210300" algn="l"/>
                <a:tab pos="6478588" algn="l"/>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990600" algn="l"/>
                <a:tab pos="6210300" algn="l"/>
                <a:tab pos="6478588" algn="l"/>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990600" algn="l"/>
                <a:tab pos="6210300" algn="l"/>
                <a:tab pos="6478588" algn="l"/>
              </a:tabLst>
              <a:defRPr sz="2000">
                <a:solidFill>
                  <a:schemeClr val="tx1"/>
                </a:solidFill>
                <a:latin typeface="Calibri" panose="020F0502020204030204" pitchFamily="34" charset="0"/>
              </a:defRPr>
            </a:lvl9pPr>
          </a:lstStyle>
          <a:p>
            <a:pPr algn="just" defTabSz="685800" eaLnBrk="0" fontAlgn="base">
              <a:spcBef>
                <a:spcPct val="0"/>
              </a:spcBef>
              <a:spcAft>
                <a:spcPct val="0"/>
              </a:spcAft>
              <a:buFont typeface="Arial" panose="020B0604020202020204" pitchFamily="34" charset="0"/>
              <a:buNone/>
              <a:tabLst>
                <a:tab pos="742950" algn="l"/>
                <a:tab pos="4657725" algn="l"/>
                <a:tab pos="4858941" algn="l"/>
              </a:tabLst>
              <a:defRPr/>
            </a:pPr>
            <a:r>
              <a:rPr lang="en-US" altLang="en-US" sz="1350" noProof="1">
                <a:solidFill>
                  <a:srgbClr val="002060"/>
                </a:solidFill>
                <a:latin typeface="Arial" panose="020B0604020202020204" pitchFamily="34" charset="0"/>
              </a:rPr>
              <a:t> </a:t>
            </a:r>
            <a:endParaRPr lang="uk-UA" altLang="en-US" sz="1350">
              <a:solidFill>
                <a:srgbClr val="002060"/>
              </a:solidFill>
              <a:latin typeface="Arial" panose="020B0604020202020204" pitchFamily="34" charset="0"/>
            </a:endParaRPr>
          </a:p>
        </p:txBody>
      </p:sp>
      <p:sp>
        <p:nvSpPr>
          <p:cNvPr id="193544" name="Прямоугольник 1"/>
          <p:cNvSpPr>
            <a:spLocks noChangeArrowheads="1"/>
          </p:cNvSpPr>
          <p:nvPr/>
        </p:nvSpPr>
        <p:spPr bwMode="auto">
          <a:xfrm>
            <a:off x="1709738" y="2058591"/>
            <a:ext cx="6163866" cy="2899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457200" algn="l"/>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457200" algn="l"/>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457200" algn="l"/>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457200" algn="l"/>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457200" algn="l"/>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457200" algn="l"/>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457200" algn="l"/>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457200" algn="l"/>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457200" algn="l"/>
              </a:tabLst>
              <a:defRPr sz="2000">
                <a:solidFill>
                  <a:schemeClr val="tx1"/>
                </a:solidFill>
                <a:latin typeface="Calibri" panose="020F0502020204030204" pitchFamily="34" charset="0"/>
              </a:defRPr>
            </a:lvl9pPr>
          </a:lstStyle>
          <a:p>
            <a:pPr algn="just" defTabSz="685800" eaLnBrk="0" fontAlgn="base">
              <a:lnSpc>
                <a:spcPct val="107000"/>
              </a:lnSpc>
              <a:spcBef>
                <a:spcPts val="113"/>
              </a:spcBef>
              <a:spcAft>
                <a:spcPts val="563"/>
              </a:spcAft>
              <a:buSzPts val="1000"/>
              <a:buFont typeface="Arial" panose="020B0604020202020204" pitchFamily="34" charset="0"/>
              <a:buNone/>
              <a:tabLst>
                <a:tab pos="342900" algn="l"/>
              </a:tabLst>
              <a:defRPr/>
            </a:pPr>
            <a:r>
              <a:rPr lang="uk-UA" altLang="en-US" sz="1200">
                <a:solidFill>
                  <a:srgbClr val="002060"/>
                </a:solidFill>
                <a:latin typeface="Arial" panose="020B0604020202020204" pitchFamily="34" charset="0"/>
                <a:cs typeface="Times New Roman" panose="02020603050405020304" pitchFamily="18" charset="0"/>
              </a:rPr>
              <a:t>	</a:t>
            </a:r>
            <a:endParaRPr lang="en-US" altLang="en-US" sz="1200">
              <a:solidFill>
                <a:srgbClr val="002060"/>
              </a:solidFill>
              <a:latin typeface="Arial" panose="020B0604020202020204" pitchFamily="34" charset="0"/>
              <a:cs typeface="Times New Roman" panose="02020603050405020304" pitchFamily="18" charset="0"/>
            </a:endParaRPr>
          </a:p>
        </p:txBody>
      </p:sp>
      <p:sp>
        <p:nvSpPr>
          <p:cNvPr id="11" name="Прямоугольная выноска 10"/>
          <p:cNvSpPr/>
          <p:nvPr/>
        </p:nvSpPr>
        <p:spPr>
          <a:xfrm>
            <a:off x="395536" y="1775027"/>
            <a:ext cx="2045880" cy="725640"/>
          </a:xfrm>
          <a:prstGeom prst="wedgeRectCallout">
            <a:avLst>
              <a:gd name="adj1" fmla="val 64246"/>
              <a:gd name="adj2" fmla="val 17494"/>
            </a:avLst>
          </a:prstGeom>
          <a:solidFill>
            <a:schemeClr val="bg2">
              <a:lumMod val="90000"/>
            </a:schemeClr>
          </a:solidFill>
          <a:ln>
            <a:noFill/>
          </a:ln>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p:spPr>
        <p:txBody>
          <a:bodyPr anchor="ctr"/>
          <a:lstStyle/>
          <a:p>
            <a:pPr algn="ctr" defTabSz="685800">
              <a:defRPr/>
            </a:pPr>
            <a:r>
              <a:rPr lang="uk-UA" b="1" dirty="0" smtClean="0">
                <a:solidFill>
                  <a:srgbClr val="002060"/>
                </a:solidFill>
                <a:latin typeface="Arial" panose="020B0604020202020204" pitchFamily="34" charset="0"/>
                <a:cs typeface="Arial" pitchFamily="34" charset="0"/>
              </a:rPr>
              <a:t>АТЕСТАЦІЯ </a:t>
            </a:r>
            <a:endParaRPr lang="uk-UA" b="1" dirty="0">
              <a:solidFill>
                <a:srgbClr val="002060"/>
              </a:solidFill>
              <a:latin typeface="Arial" panose="020B0604020202020204" pitchFamily="34" charset="0"/>
              <a:cs typeface="Arial" pitchFamily="34" charset="0"/>
            </a:endParaRPr>
          </a:p>
        </p:txBody>
      </p:sp>
      <p:sp>
        <p:nvSpPr>
          <p:cNvPr id="12" name="Прямоугольная выноска 11"/>
          <p:cNvSpPr/>
          <p:nvPr/>
        </p:nvSpPr>
        <p:spPr>
          <a:xfrm>
            <a:off x="395536" y="4509120"/>
            <a:ext cx="1961415" cy="753680"/>
          </a:xfrm>
          <a:prstGeom prst="wedgeRectCallout">
            <a:avLst>
              <a:gd name="adj1" fmla="val 64246"/>
              <a:gd name="adj2" fmla="val 17494"/>
            </a:avLst>
          </a:prstGeom>
          <a:solidFill>
            <a:schemeClr val="bg2">
              <a:lumMod val="90000"/>
            </a:schemeClr>
          </a:solidFill>
          <a:ln>
            <a:noFill/>
          </a:ln>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p:spPr>
        <p:txBody>
          <a:bodyPr anchor="ctr"/>
          <a:lstStyle/>
          <a:p>
            <a:pPr defTabSz="685800">
              <a:defRPr/>
            </a:pPr>
            <a:r>
              <a:rPr lang="uk-UA" b="1" dirty="0" smtClean="0">
                <a:solidFill>
                  <a:srgbClr val="002060"/>
                </a:solidFill>
                <a:latin typeface="Arial" panose="020B0604020202020204" pitchFamily="34" charset="0"/>
                <a:cs typeface="Arial" pitchFamily="34" charset="0"/>
              </a:rPr>
              <a:t>СЕРТИФІКАЦІЯ</a:t>
            </a:r>
            <a:endParaRPr lang="uk-UA" b="1" dirty="0">
              <a:solidFill>
                <a:srgbClr val="002060"/>
              </a:solidFill>
              <a:latin typeface="Arial" panose="020B0604020202020204" pitchFamily="34" charset="0"/>
              <a:cs typeface="Arial" pitchFamily="34" charset="0"/>
            </a:endParaRPr>
          </a:p>
        </p:txBody>
      </p:sp>
      <p:sp>
        <p:nvSpPr>
          <p:cNvPr id="13" name="Прямоугольник 12"/>
          <p:cNvSpPr/>
          <p:nvPr/>
        </p:nvSpPr>
        <p:spPr>
          <a:xfrm>
            <a:off x="3395504" y="1417010"/>
            <a:ext cx="5432188" cy="1626053"/>
          </a:xfrm>
          <a:prstGeom prst="rect">
            <a:avLst/>
          </a:prstGeom>
          <a:solidFill>
            <a:schemeClr val="bg2"/>
          </a:solidFill>
          <a:ln w="9525" cap="flat" cmpd="sng" algn="ctr">
            <a:noFill/>
            <a:prstDash val="soli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chor="ctr"/>
          <a:lstStyle/>
          <a:p>
            <a:pPr algn="just" defTabSz="514350">
              <a:lnSpc>
                <a:spcPct val="90000"/>
              </a:lnSpc>
              <a:spcBef>
                <a:spcPts val="563"/>
              </a:spcBef>
              <a:defRPr/>
            </a:pPr>
            <a:r>
              <a:rPr lang="uk-UA" sz="2000" dirty="0">
                <a:solidFill>
                  <a:srgbClr val="002060"/>
                </a:solidFill>
                <a:latin typeface="Arial" panose="020B0604020202020204" pitchFamily="34" charset="0"/>
                <a:cs typeface="Times New Roman" panose="02020603050405020304" pitchFamily="18" charset="0"/>
              </a:rPr>
              <a:t>Атестація педагогічних працівників - це система заходів, спрямованих на всебічне та комплексне оцінювання </a:t>
            </a:r>
            <a:r>
              <a:rPr lang="uk-UA" sz="2000" dirty="0" smtClean="0">
                <a:solidFill>
                  <a:srgbClr val="002060"/>
                </a:solidFill>
                <a:latin typeface="Arial" panose="020B0604020202020204" pitchFamily="34" charset="0"/>
                <a:cs typeface="Times New Roman" panose="02020603050405020304" pitchFamily="18" charset="0"/>
              </a:rPr>
              <a:t>їхньої педагогічної діяльності</a:t>
            </a:r>
            <a:r>
              <a:rPr lang="uk-UA" sz="1500" dirty="0" smtClean="0">
                <a:solidFill>
                  <a:prstClr val="black"/>
                </a:solidFill>
                <a:latin typeface="Arial" charset="0"/>
              </a:rPr>
              <a:t>.</a:t>
            </a:r>
            <a:endParaRPr lang="uk-UA" sz="1500" dirty="0">
              <a:solidFill>
                <a:prstClr val="black"/>
              </a:solidFill>
              <a:latin typeface="Arial" charset="0"/>
            </a:endParaRPr>
          </a:p>
        </p:txBody>
      </p:sp>
      <p:sp>
        <p:nvSpPr>
          <p:cNvPr id="14" name="Прямоугольник 13"/>
          <p:cNvSpPr/>
          <p:nvPr/>
        </p:nvSpPr>
        <p:spPr>
          <a:xfrm>
            <a:off x="3501224" y="4000256"/>
            <a:ext cx="5326467" cy="2525088"/>
          </a:xfrm>
          <a:prstGeom prst="rect">
            <a:avLst/>
          </a:prstGeom>
          <a:solidFill>
            <a:schemeClr val="bg2"/>
          </a:solidFill>
          <a:ln w="9525" cap="flat" cmpd="sng" algn="ctr">
            <a:noFill/>
            <a:prstDash val="soli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chor="ctr"/>
          <a:lstStyle/>
          <a:p>
            <a:pPr algn="just" defTabSz="514350">
              <a:lnSpc>
                <a:spcPct val="90000"/>
              </a:lnSpc>
              <a:spcBef>
                <a:spcPts val="563"/>
              </a:spcBef>
              <a:defRPr/>
            </a:pPr>
            <a:r>
              <a:rPr lang="ru-RU" sz="2000" dirty="0">
                <a:solidFill>
                  <a:srgbClr val="002060"/>
                </a:solidFill>
                <a:latin typeface="Arial" panose="020B0604020202020204" pitchFamily="34" charset="0"/>
                <a:cs typeface="Times New Roman" panose="02020603050405020304" pitchFamily="18" charset="0"/>
              </a:rPr>
              <a:t>Сертифікація </a:t>
            </a:r>
            <a:r>
              <a:rPr lang="uk-UA" sz="2000" dirty="0">
                <a:solidFill>
                  <a:srgbClr val="002060"/>
                </a:solidFill>
                <a:latin typeface="Arial" panose="020B0604020202020204" pitchFamily="34" charset="0"/>
                <a:cs typeface="Times New Roman" panose="02020603050405020304" pitchFamily="18" charset="0"/>
              </a:rPr>
              <a:t>педагогічних працівників - це зовнішнє оцінювання професійних компетентностей педагогічного працівника (у тому числі з педагогіки та психології, практичних вмінь застосування сучасних методів і технологій навчання), що здійснюється шляхом незалежного тестування, самооцінювання та вивчення практичного досвіду роботи</a:t>
            </a:r>
            <a:r>
              <a:rPr lang="ru-RU" sz="2000" dirty="0">
                <a:solidFill>
                  <a:srgbClr val="002060"/>
                </a:solidFill>
                <a:latin typeface="Arial" panose="020B0604020202020204" pitchFamily="34" charset="0"/>
                <a:cs typeface="Times New Roman" panose="02020603050405020304" pitchFamily="18" charset="0"/>
              </a:rPr>
              <a:t>.</a:t>
            </a:r>
            <a:endParaRPr lang="uk-UA" sz="2000" dirty="0">
              <a:solidFill>
                <a:srgbClr val="002060"/>
              </a:solidFill>
              <a:latin typeface="Arial" panose="020B0604020202020204" pitchFamily="34" charset="0"/>
              <a:cs typeface="Times New Roman" panose="02020603050405020304" pitchFamily="18" charset="0"/>
            </a:endParaRPr>
          </a:p>
        </p:txBody>
      </p:sp>
      <p:sp>
        <p:nvSpPr>
          <p:cNvPr id="2" name="Прямоугольник 1"/>
          <p:cNvSpPr/>
          <p:nvPr/>
        </p:nvSpPr>
        <p:spPr>
          <a:xfrm>
            <a:off x="5755105" y="1232304"/>
            <a:ext cx="3371308" cy="323165"/>
          </a:xfrm>
          <a:prstGeom prst="rect">
            <a:avLst/>
          </a:prstGeom>
          <a:solidFill>
            <a:schemeClr val="bg2">
              <a:lumMod val="9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spAutoFit/>
          </a:bodyPr>
          <a:lstStyle/>
          <a:p>
            <a:pPr defTabSz="685800">
              <a:defRPr/>
            </a:pPr>
            <a:r>
              <a:rPr lang="uk-UA" sz="1500" b="1" dirty="0">
                <a:solidFill>
                  <a:srgbClr val="002060"/>
                </a:solidFill>
                <a:cs typeface="Arial" pitchFamily="34" charset="0"/>
              </a:rPr>
              <a:t>Стаття 50 Закону України «Про освіту»</a:t>
            </a:r>
          </a:p>
        </p:txBody>
      </p:sp>
      <p:sp>
        <p:nvSpPr>
          <p:cNvPr id="3" name="Прямоугольник 2"/>
          <p:cNvSpPr/>
          <p:nvPr/>
        </p:nvSpPr>
        <p:spPr>
          <a:xfrm>
            <a:off x="4162169" y="3476406"/>
            <a:ext cx="4964244" cy="507831"/>
          </a:xfrm>
          <a:prstGeom prst="rect">
            <a:avLst/>
          </a:prstGeom>
          <a:solidFill>
            <a:schemeClr val="bg2">
              <a:lumMod val="9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spAutoFit/>
          </a:bodyPr>
          <a:lstStyle/>
          <a:p>
            <a:pPr defTabSz="685800">
              <a:defRPr/>
            </a:pPr>
            <a:r>
              <a:rPr lang="uk-UA" sz="1350" b="1" dirty="0">
                <a:solidFill>
                  <a:srgbClr val="002060"/>
                </a:solidFill>
                <a:cs typeface="Arial" pitchFamily="34" charset="0"/>
              </a:rPr>
              <a:t>Стаття 51 Закону України «Про освіту»</a:t>
            </a:r>
          </a:p>
          <a:p>
            <a:pPr defTabSz="685800">
              <a:defRPr/>
            </a:pPr>
            <a:r>
              <a:rPr lang="uk-UA" sz="1350" b="1" dirty="0">
                <a:solidFill>
                  <a:srgbClr val="002060"/>
                </a:solidFill>
                <a:cs typeface="Arial" pitchFamily="34" charset="0"/>
              </a:rPr>
              <a:t>Стаття 49 Закону України «Про повну загальну середню освіту» </a:t>
            </a:r>
          </a:p>
        </p:txBody>
      </p:sp>
      <p:sp>
        <p:nvSpPr>
          <p:cNvPr id="4" name="Прямокутник 3"/>
          <p:cNvSpPr/>
          <p:nvPr/>
        </p:nvSpPr>
        <p:spPr>
          <a:xfrm>
            <a:off x="1321716" y="179257"/>
            <a:ext cx="6869661" cy="461665"/>
          </a:xfrm>
          <a:prstGeom prst="rect">
            <a:avLst/>
          </a:prstGeom>
        </p:spPr>
        <p:txBody>
          <a:bodyPr wrap="square">
            <a:spAutoFit/>
          </a:bodyPr>
          <a:lstStyle/>
          <a:p>
            <a:pPr algn="ctr" defTabSz="685800" fontAlgn="base">
              <a:spcBef>
                <a:spcPct val="0"/>
              </a:spcBef>
              <a:spcAft>
                <a:spcPct val="0"/>
              </a:spcAft>
              <a:defRPr/>
            </a:pPr>
            <a:r>
              <a:rPr lang="uk-UA" sz="2400" b="1" dirty="0" smtClean="0">
                <a:solidFill>
                  <a:srgbClr val="AC0000"/>
                </a:solidFill>
                <a:latin typeface="Candara" panose="020E0502030303020204" pitchFamily="34" charset="0"/>
                <a:cs typeface="Arial" charset="0"/>
              </a:rPr>
              <a:t>АТЕСТАЦІЯ</a:t>
            </a:r>
            <a:r>
              <a:rPr lang="ru-RU" altLang="en-US" sz="2400" b="1" dirty="0" smtClean="0">
                <a:solidFill>
                  <a:srgbClr val="AC0000"/>
                </a:solidFill>
                <a:latin typeface="Candara" panose="020E0502030303020204" pitchFamily="34" charset="0"/>
                <a:cs typeface="Arial" charset="0"/>
              </a:rPr>
              <a:t> ПЕДАГОГІЧНИХ </a:t>
            </a:r>
            <a:r>
              <a:rPr lang="ru-RU" altLang="en-US" sz="2400" b="1" dirty="0">
                <a:solidFill>
                  <a:srgbClr val="AC0000"/>
                </a:solidFill>
                <a:latin typeface="Candara" panose="020E0502030303020204" pitchFamily="34" charset="0"/>
                <a:cs typeface="Arial" charset="0"/>
              </a:rPr>
              <a:t>ПРАЦІВНИКІВ</a:t>
            </a:r>
            <a:endParaRPr lang="uk-UA" altLang="en-US" sz="2400" b="1" dirty="0">
              <a:solidFill>
                <a:srgbClr val="AC0000"/>
              </a:solidFill>
              <a:latin typeface="Candara" panose="020E0502030303020204" pitchFamily="34" charset="0"/>
              <a:cs typeface="Arial" charset="0"/>
            </a:endParaRPr>
          </a:p>
        </p:txBody>
      </p:sp>
      <p:pic>
        <p:nvPicPr>
          <p:cNvPr id="5" name="Рисунок 4"/>
          <p:cNvPicPr>
            <a:picLocks noChangeAspect="1"/>
          </p:cNvPicPr>
          <p:nvPr/>
        </p:nvPicPr>
        <p:blipFill>
          <a:blip r:embed="rId3" cstate="print"/>
          <a:stretch>
            <a:fillRect/>
          </a:stretch>
        </p:blipFill>
        <p:spPr>
          <a:xfrm>
            <a:off x="313877" y="2725222"/>
            <a:ext cx="2276844" cy="1660907"/>
          </a:xfrm>
          <a:prstGeom prst="rect">
            <a:avLst/>
          </a:prstGeom>
        </p:spPr>
      </p:pic>
    </p:spTree>
    <p:extLst>
      <p:ext uri="{BB962C8B-B14F-4D97-AF65-F5344CB8AC3E}">
        <p14:creationId xmlns:p14="http://schemas.microsoft.com/office/powerpoint/2010/main" xmlns="" val="2342758883"/>
      </p:ext>
    </p:extLst>
  </p:cSld>
  <p:clrMapOvr>
    <a:masterClrMapping/>
  </p:clrMapOvr>
  <p:transition spd="slow">
    <p:cu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6961" y="548680"/>
            <a:ext cx="8229600" cy="706091"/>
          </a:xfrm>
        </p:spPr>
        <p:txBody>
          <a:bodyPr>
            <a:noAutofit/>
          </a:bodyPr>
          <a:lstStyle/>
          <a:p>
            <a:r>
              <a:rPr lang="uk-UA" sz="2600" b="1" dirty="0">
                <a:solidFill>
                  <a:srgbClr val="AC0000"/>
                </a:solidFill>
                <a:latin typeface="Candara" panose="020E0502030303020204" pitchFamily="34" charset="0"/>
                <a:ea typeface="+mn-ea"/>
                <a:cs typeface="+mn-cs"/>
              </a:rPr>
              <a:t>ПЕРЕНЕСЕННЯ СТРОКІВ АТЕСТАЦІЇ</a:t>
            </a:r>
            <a:br>
              <a:rPr lang="uk-UA" sz="2600" b="1" dirty="0">
                <a:solidFill>
                  <a:srgbClr val="AC0000"/>
                </a:solidFill>
                <a:latin typeface="Candara" panose="020E0502030303020204" pitchFamily="34" charset="0"/>
                <a:ea typeface="+mn-ea"/>
                <a:cs typeface="+mn-cs"/>
              </a:rPr>
            </a:br>
            <a:endParaRPr lang="uk-UA" sz="2600" b="1" dirty="0">
              <a:solidFill>
                <a:srgbClr val="AC0000"/>
              </a:solidFill>
              <a:latin typeface="Candara" panose="020E0502030303020204" pitchFamily="34" charset="0"/>
              <a:ea typeface="+mn-ea"/>
              <a:cs typeface="+mn-cs"/>
            </a:endParaRPr>
          </a:p>
        </p:txBody>
      </p:sp>
      <p:sp>
        <p:nvSpPr>
          <p:cNvPr id="3" name="Прямокутник 2"/>
          <p:cNvSpPr/>
          <p:nvPr/>
        </p:nvSpPr>
        <p:spPr>
          <a:xfrm>
            <a:off x="611560" y="2038045"/>
            <a:ext cx="8075240" cy="2862322"/>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spAutoFit/>
          </a:bodyPr>
          <a:lstStyle/>
          <a:p>
            <a:pPr indent="360363" algn="just"/>
            <a:r>
              <a:rPr lang="uk-UA" sz="2000" dirty="0">
                <a:solidFill>
                  <a:srgbClr val="002060"/>
                </a:solidFill>
                <a:latin typeface="Roboto"/>
              </a:rPr>
              <a:t>Якщо строки, визначені Положенням, припадають на вихідний, неробочий, святковий день, відповідний строк починається з першого за ним робочого дня. </a:t>
            </a:r>
            <a:endParaRPr lang="uk-UA" sz="2000" dirty="0" smtClean="0">
              <a:solidFill>
                <a:srgbClr val="002060"/>
              </a:solidFill>
              <a:latin typeface="Roboto"/>
            </a:endParaRPr>
          </a:p>
          <a:p>
            <a:pPr indent="360363" algn="just"/>
            <a:endParaRPr lang="uk-UA" sz="2000" dirty="0" smtClean="0">
              <a:solidFill>
                <a:srgbClr val="002060"/>
              </a:solidFill>
              <a:latin typeface="Roboto"/>
            </a:endParaRPr>
          </a:p>
          <a:p>
            <a:pPr indent="360363" algn="just"/>
            <a:r>
              <a:rPr lang="uk-UA" sz="2000" i="1" dirty="0" smtClean="0">
                <a:solidFill>
                  <a:srgbClr val="FF0000"/>
                </a:solidFill>
                <a:latin typeface="Roboto"/>
              </a:rPr>
              <a:t>У </a:t>
            </a:r>
            <a:r>
              <a:rPr lang="uk-UA" sz="2000" i="1" dirty="0">
                <a:solidFill>
                  <a:srgbClr val="FF0000"/>
                </a:solidFill>
                <a:latin typeface="Roboto"/>
              </a:rPr>
              <a:t>випадку виникнення обставин, що об'єктивно унеможливлюють діяльність </a:t>
            </a:r>
            <a:r>
              <a:rPr lang="uk-UA" sz="2000" i="1" dirty="0" smtClean="0">
                <a:solidFill>
                  <a:srgbClr val="FF0000"/>
                </a:solidFill>
                <a:latin typeface="Roboto"/>
              </a:rPr>
              <a:t>АК або </a:t>
            </a:r>
            <a:r>
              <a:rPr lang="uk-UA" sz="2000" i="1" dirty="0">
                <a:solidFill>
                  <a:srgbClr val="FF0000"/>
                </a:solidFill>
                <a:latin typeface="Roboto"/>
              </a:rPr>
              <a:t>педагогічних працівників, які атестуються, перебіг строків проведення атестації </a:t>
            </a:r>
            <a:r>
              <a:rPr lang="uk-UA" sz="2000" b="1" i="1" dirty="0">
                <a:solidFill>
                  <a:srgbClr val="FF0000"/>
                </a:solidFill>
                <a:latin typeface="Roboto"/>
              </a:rPr>
              <a:t>припиняється </a:t>
            </a:r>
            <a:r>
              <a:rPr lang="uk-UA" sz="2000" i="1" dirty="0">
                <a:solidFill>
                  <a:srgbClr val="FF0000"/>
                </a:solidFill>
                <a:latin typeface="Roboto"/>
              </a:rPr>
              <a:t>на час дії таких обставин і </a:t>
            </a:r>
            <a:r>
              <a:rPr lang="uk-UA" sz="2000" b="1" i="1" dirty="0">
                <a:solidFill>
                  <a:srgbClr val="FF0000"/>
                </a:solidFill>
                <a:latin typeface="Roboto"/>
              </a:rPr>
              <a:t>відновлюється</a:t>
            </a:r>
            <a:r>
              <a:rPr lang="uk-UA" sz="2000" i="1" dirty="0">
                <a:solidFill>
                  <a:srgbClr val="FF0000"/>
                </a:solidFill>
                <a:latin typeface="Roboto"/>
              </a:rPr>
              <a:t> після їхнього припинення. </a:t>
            </a:r>
          </a:p>
        </p:txBody>
      </p:sp>
      <p:pic>
        <p:nvPicPr>
          <p:cNvPr id="4" name="Рисунок 3"/>
          <p:cNvPicPr>
            <a:picLocks noChangeAspect="1"/>
          </p:cNvPicPr>
          <p:nvPr/>
        </p:nvPicPr>
        <p:blipFill>
          <a:blip r:embed="rId2" cstate="print"/>
          <a:stretch>
            <a:fillRect/>
          </a:stretch>
        </p:blipFill>
        <p:spPr>
          <a:xfrm>
            <a:off x="7092280" y="157286"/>
            <a:ext cx="1822506" cy="1646883"/>
          </a:xfrm>
          <a:prstGeom prst="rect">
            <a:avLst/>
          </a:prstGeom>
        </p:spPr>
      </p:pic>
    </p:spTree>
    <p:extLst>
      <p:ext uri="{BB962C8B-B14F-4D97-AF65-F5344CB8AC3E}">
        <p14:creationId xmlns:p14="http://schemas.microsoft.com/office/powerpoint/2010/main" xmlns="" val="315671766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77221"/>
            <a:ext cx="6336704" cy="720080"/>
          </a:xfrm>
        </p:spPr>
        <p:txBody>
          <a:bodyPr>
            <a:normAutofit/>
          </a:bodyPr>
          <a:lstStyle/>
          <a:p>
            <a:r>
              <a:rPr lang="uk-UA" sz="2400" b="1" dirty="0">
                <a:solidFill>
                  <a:srgbClr val="AC0000"/>
                </a:solidFill>
                <a:latin typeface="Candara" panose="020E0502030303020204" pitchFamily="34" charset="0"/>
              </a:rPr>
              <a:t>ПОРЯДОК ПРОВЕДЕННЯ </a:t>
            </a:r>
            <a:r>
              <a:rPr lang="uk-UA" sz="2400" b="1" dirty="0" smtClean="0">
                <a:solidFill>
                  <a:srgbClr val="AC0000"/>
                </a:solidFill>
                <a:latin typeface="Candara" panose="020E0502030303020204" pitchFamily="34" charset="0"/>
                <a:ea typeface="+mn-ea"/>
                <a:cs typeface="+mn-cs"/>
              </a:rPr>
              <a:t>АТЕСТАЦІЇ</a:t>
            </a:r>
            <a:endParaRPr lang="uk-UA" sz="2400" b="1" dirty="0">
              <a:solidFill>
                <a:srgbClr val="AC0000"/>
              </a:solidFill>
              <a:latin typeface="Candara" panose="020E0502030303020204" pitchFamily="34" charset="0"/>
              <a:ea typeface="+mn-ea"/>
              <a:cs typeface="+mn-cs"/>
            </a:endParaRPr>
          </a:p>
        </p:txBody>
      </p:sp>
      <p:sp>
        <p:nvSpPr>
          <p:cNvPr id="3" name="Прямокутник 2"/>
          <p:cNvSpPr/>
          <p:nvPr/>
        </p:nvSpPr>
        <p:spPr>
          <a:xfrm>
            <a:off x="179512" y="1346660"/>
            <a:ext cx="8856984" cy="4093428"/>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spAutoFit/>
          </a:bodyPr>
          <a:lstStyle/>
          <a:p>
            <a:pPr indent="360363" algn="just"/>
            <a:r>
              <a:rPr lang="uk-UA" sz="2000" b="1" dirty="0" smtClean="0">
                <a:solidFill>
                  <a:srgbClr val="002060"/>
                </a:solidFill>
                <a:latin typeface="Roboto"/>
              </a:rPr>
              <a:t>Інформація </a:t>
            </a:r>
            <a:r>
              <a:rPr lang="uk-UA" sz="2000" b="1" dirty="0">
                <a:solidFill>
                  <a:srgbClr val="002060"/>
                </a:solidFill>
                <a:latin typeface="Roboto"/>
              </a:rPr>
              <a:t>про проведення </a:t>
            </a:r>
            <a:r>
              <a:rPr lang="uk-UA" sz="2000" b="1" dirty="0" smtClean="0">
                <a:solidFill>
                  <a:srgbClr val="002060"/>
                </a:solidFill>
                <a:latin typeface="Roboto"/>
              </a:rPr>
              <a:t>атестації </a:t>
            </a:r>
            <a:r>
              <a:rPr lang="uk-UA" sz="2000" b="1" dirty="0">
                <a:solidFill>
                  <a:srgbClr val="002060"/>
                </a:solidFill>
                <a:latin typeface="Roboto"/>
              </a:rPr>
              <a:t>оприлюднюється на вебсайті </a:t>
            </a:r>
            <a:r>
              <a:rPr lang="uk-UA" sz="2000" dirty="0">
                <a:solidFill>
                  <a:srgbClr val="002060"/>
                </a:solidFill>
                <a:latin typeface="Roboto"/>
              </a:rPr>
              <a:t>закладу освіти </a:t>
            </a:r>
            <a:r>
              <a:rPr lang="uk-UA" sz="2000" b="1" dirty="0">
                <a:solidFill>
                  <a:srgbClr val="002060"/>
                </a:solidFill>
                <a:latin typeface="Roboto"/>
              </a:rPr>
              <a:t>не пізніше п'яти робочих днів</a:t>
            </a:r>
            <a:r>
              <a:rPr lang="uk-UA" sz="2000" dirty="0">
                <a:solidFill>
                  <a:srgbClr val="002060"/>
                </a:solidFill>
                <a:latin typeface="Roboto"/>
              </a:rPr>
              <a:t> </a:t>
            </a:r>
            <a:r>
              <a:rPr lang="uk-UA" sz="2000" dirty="0" smtClean="0">
                <a:solidFill>
                  <a:srgbClr val="002060"/>
                </a:solidFill>
                <a:latin typeface="Roboto"/>
              </a:rPr>
              <a:t>із </a:t>
            </a:r>
            <a:r>
              <a:rPr lang="uk-UA" sz="2000" dirty="0">
                <a:solidFill>
                  <a:srgbClr val="002060"/>
                </a:solidFill>
                <a:latin typeface="Roboto"/>
              </a:rPr>
              <a:t>дня прийняття відповідного рішення </a:t>
            </a:r>
            <a:r>
              <a:rPr lang="uk-UA" sz="2000" dirty="0" smtClean="0">
                <a:solidFill>
                  <a:srgbClr val="002060"/>
                </a:solidFill>
                <a:latin typeface="Roboto"/>
              </a:rPr>
              <a:t>АК. </a:t>
            </a:r>
            <a:endParaRPr lang="en-US" sz="2000" dirty="0" smtClean="0">
              <a:solidFill>
                <a:srgbClr val="002060"/>
              </a:solidFill>
              <a:latin typeface="Roboto"/>
            </a:endParaRPr>
          </a:p>
          <a:p>
            <a:pPr indent="360363" algn="just"/>
            <a:endParaRPr lang="uk-UA" sz="2000" dirty="0" smtClean="0">
              <a:solidFill>
                <a:srgbClr val="002060"/>
              </a:solidFill>
              <a:latin typeface="Roboto"/>
            </a:endParaRPr>
          </a:p>
          <a:p>
            <a:pPr indent="360363" algn="just"/>
            <a:r>
              <a:rPr lang="uk-UA" sz="2000" b="1" dirty="0" smtClean="0">
                <a:solidFill>
                  <a:srgbClr val="002060"/>
                </a:solidFill>
                <a:latin typeface="Roboto"/>
              </a:rPr>
              <a:t>Протягом </a:t>
            </a:r>
            <a:r>
              <a:rPr lang="uk-UA" sz="2000" b="1" dirty="0">
                <a:solidFill>
                  <a:srgbClr val="002060"/>
                </a:solidFill>
                <a:latin typeface="Roboto"/>
              </a:rPr>
              <a:t>наступних 5 робочих днів </a:t>
            </a:r>
            <a:r>
              <a:rPr lang="uk-UA" sz="2000" dirty="0" smtClean="0">
                <a:solidFill>
                  <a:srgbClr val="002060"/>
                </a:solidFill>
                <a:latin typeface="Roboto"/>
              </a:rPr>
              <a:t>- </a:t>
            </a:r>
            <a:r>
              <a:rPr lang="uk-UA" sz="2000" b="1" dirty="0" smtClean="0">
                <a:solidFill>
                  <a:srgbClr val="002060"/>
                </a:solidFill>
                <a:latin typeface="Roboto"/>
              </a:rPr>
              <a:t>педагогічний </a:t>
            </a:r>
            <a:r>
              <a:rPr lang="uk-UA" sz="2000" b="1" dirty="0">
                <a:solidFill>
                  <a:srgbClr val="002060"/>
                </a:solidFill>
                <a:latin typeface="Roboto"/>
              </a:rPr>
              <a:t>працівник  може подати до </a:t>
            </a:r>
            <a:r>
              <a:rPr lang="uk-UA" sz="2000" b="1" dirty="0" smtClean="0">
                <a:solidFill>
                  <a:srgbClr val="002060"/>
                </a:solidFill>
                <a:latin typeface="Roboto"/>
              </a:rPr>
              <a:t>АК документи</a:t>
            </a:r>
            <a:r>
              <a:rPr lang="uk-UA" sz="2000" dirty="0">
                <a:solidFill>
                  <a:srgbClr val="002060"/>
                </a:solidFill>
                <a:latin typeface="Roboto"/>
              </a:rPr>
              <a:t>, що, на його думку, свідчать про педагогічну майстерність та/або професійні досягнення</a:t>
            </a:r>
            <a:r>
              <a:rPr lang="uk-UA" sz="2000" dirty="0" smtClean="0">
                <a:solidFill>
                  <a:srgbClr val="002060"/>
                </a:solidFill>
                <a:latin typeface="Roboto"/>
              </a:rPr>
              <a:t>.</a:t>
            </a:r>
            <a:endParaRPr lang="en-US" sz="2000" dirty="0" smtClean="0">
              <a:solidFill>
                <a:srgbClr val="002060"/>
              </a:solidFill>
              <a:latin typeface="Roboto"/>
            </a:endParaRPr>
          </a:p>
          <a:p>
            <a:pPr indent="360363" algn="just"/>
            <a:endParaRPr lang="uk-UA" sz="2000" dirty="0">
              <a:solidFill>
                <a:srgbClr val="002060"/>
              </a:solidFill>
              <a:latin typeface="Roboto"/>
            </a:endParaRPr>
          </a:p>
          <a:p>
            <a:pPr indent="360363" algn="just"/>
            <a:r>
              <a:rPr lang="uk-UA" sz="2000" dirty="0">
                <a:solidFill>
                  <a:srgbClr val="002060"/>
                </a:solidFill>
                <a:latin typeface="Roboto"/>
              </a:rPr>
              <a:t>Документи можна </a:t>
            </a:r>
            <a:r>
              <a:rPr lang="uk-UA" sz="2000" dirty="0" smtClean="0">
                <a:solidFill>
                  <a:srgbClr val="002060"/>
                </a:solidFill>
                <a:latin typeface="Roboto"/>
              </a:rPr>
              <a:t>подати </a:t>
            </a:r>
            <a:r>
              <a:rPr lang="uk-UA" sz="2000" b="1" dirty="0">
                <a:solidFill>
                  <a:srgbClr val="002060"/>
                </a:solidFill>
                <a:latin typeface="Roboto"/>
              </a:rPr>
              <a:t>в паперовій або електронній формі</a:t>
            </a:r>
            <a:r>
              <a:rPr lang="uk-UA" sz="2000" dirty="0">
                <a:solidFill>
                  <a:srgbClr val="002060"/>
                </a:solidFill>
                <a:latin typeface="Roboto"/>
              </a:rPr>
              <a:t>. Електронний варіант документів (формат </a:t>
            </a:r>
            <a:r>
              <a:rPr lang="uk-UA" sz="2000" dirty="0" smtClean="0">
                <a:solidFill>
                  <a:srgbClr val="002060"/>
                </a:solidFill>
                <a:latin typeface="Roboto"/>
              </a:rPr>
              <a:t>Р</a:t>
            </a:r>
            <a:r>
              <a:rPr lang="en-US" sz="2000" dirty="0" smtClean="0">
                <a:solidFill>
                  <a:srgbClr val="002060"/>
                </a:solidFill>
                <a:latin typeface="Roboto"/>
              </a:rPr>
              <a:t>DF</a:t>
            </a:r>
            <a:r>
              <a:rPr lang="uk-UA" sz="2000" dirty="0" smtClean="0">
                <a:solidFill>
                  <a:srgbClr val="002060"/>
                </a:solidFill>
                <a:latin typeface="Roboto"/>
              </a:rPr>
              <a:t>, </a:t>
            </a:r>
            <a:r>
              <a:rPr lang="uk-UA" sz="2000" dirty="0">
                <a:solidFill>
                  <a:srgbClr val="002060"/>
                </a:solidFill>
                <a:latin typeface="Roboto"/>
              </a:rPr>
              <a:t>кожен документ в окремому файлі) надсилається на адресу електронної пошти для подання педагогічними працівниками документів в електронній формі з підтвердженням про отримання.</a:t>
            </a:r>
          </a:p>
        </p:txBody>
      </p:sp>
      <p:pic>
        <p:nvPicPr>
          <p:cNvPr id="6" name="Рисунок 5"/>
          <p:cNvPicPr>
            <a:picLocks noChangeAspect="1"/>
          </p:cNvPicPr>
          <p:nvPr/>
        </p:nvPicPr>
        <p:blipFill>
          <a:blip r:embed="rId2" cstate="print"/>
          <a:stretch>
            <a:fillRect/>
          </a:stretch>
        </p:blipFill>
        <p:spPr>
          <a:xfrm>
            <a:off x="6732240" y="5762"/>
            <a:ext cx="2411760" cy="1118982"/>
          </a:xfrm>
          <a:prstGeom prst="rect">
            <a:avLst/>
          </a:prstGeom>
        </p:spPr>
      </p:pic>
    </p:spTree>
    <p:extLst>
      <p:ext uri="{BB962C8B-B14F-4D97-AF65-F5344CB8AC3E}">
        <p14:creationId xmlns:p14="http://schemas.microsoft.com/office/powerpoint/2010/main" xmlns="" val="2420187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кутник 4"/>
          <p:cNvSpPr/>
          <p:nvPr/>
        </p:nvSpPr>
        <p:spPr>
          <a:xfrm>
            <a:off x="395536" y="1381774"/>
            <a:ext cx="8352928" cy="4401205"/>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spAutoFit/>
          </a:bodyPr>
          <a:lstStyle/>
          <a:p>
            <a:pPr algn="just"/>
            <a:endParaRPr lang="uk-UA" sz="2000" dirty="0">
              <a:solidFill>
                <a:srgbClr val="002060"/>
              </a:solidFill>
              <a:latin typeface="Arial" charset="0"/>
            </a:endParaRPr>
          </a:p>
          <a:p>
            <a:pPr marL="342900" indent="-342900" algn="just">
              <a:buFont typeface="Wingdings" panose="05000000000000000000" pitchFamily="2" charset="2"/>
              <a:buChar char="§"/>
            </a:pPr>
            <a:r>
              <a:rPr lang="uk-UA" sz="2000" b="1" i="1" dirty="0">
                <a:solidFill>
                  <a:srgbClr val="002060"/>
                </a:solidFill>
                <a:latin typeface="Arial" charset="0"/>
              </a:rPr>
              <a:t>розглядають документи педагогічних працівників</a:t>
            </a:r>
            <a:r>
              <a:rPr lang="uk-UA" sz="2000" dirty="0">
                <a:solidFill>
                  <a:srgbClr val="002060"/>
                </a:solidFill>
                <a:latin typeface="Arial" charset="0"/>
              </a:rPr>
              <a:t>, які атестуються, за потреби перевіряють їхню достовірність та встановлюють дотримання вимог законодавства</a:t>
            </a:r>
            <a:r>
              <a:rPr lang="uk-UA" sz="2000" dirty="0" smtClean="0">
                <a:solidFill>
                  <a:srgbClr val="002060"/>
                </a:solidFill>
                <a:latin typeface="Arial" charset="0"/>
              </a:rPr>
              <a:t>;</a:t>
            </a:r>
          </a:p>
          <a:p>
            <a:pPr marL="342900" indent="-342900" algn="just">
              <a:buFont typeface="Wingdings" panose="05000000000000000000" pitchFamily="2" charset="2"/>
              <a:buChar char="§"/>
            </a:pPr>
            <a:endParaRPr lang="uk-UA" sz="2000" dirty="0">
              <a:solidFill>
                <a:srgbClr val="002060"/>
              </a:solidFill>
              <a:latin typeface="Arial" charset="0"/>
            </a:endParaRPr>
          </a:p>
          <a:p>
            <a:pPr marL="342900" indent="-342900" algn="just">
              <a:buFont typeface="Wingdings" panose="05000000000000000000" pitchFamily="2" charset="2"/>
              <a:buChar char="§"/>
            </a:pPr>
            <a:r>
              <a:rPr lang="uk-UA" sz="2000" b="1" i="1" dirty="0">
                <a:solidFill>
                  <a:srgbClr val="002060"/>
                </a:solidFill>
                <a:latin typeface="Arial" charset="0"/>
              </a:rPr>
              <a:t>оцінюють професійні компетентності педагогічного </a:t>
            </a:r>
            <a:r>
              <a:rPr lang="uk-UA" sz="2000" dirty="0">
                <a:solidFill>
                  <a:srgbClr val="002060"/>
                </a:solidFill>
                <a:latin typeface="Arial" charset="0"/>
              </a:rPr>
              <a:t>працівника з урахуванням його посадових обов'язків і вимог професійного стандарту (за наявності</a:t>
            </a:r>
            <a:r>
              <a:rPr lang="uk-UA" sz="2000" dirty="0" smtClean="0">
                <a:solidFill>
                  <a:srgbClr val="002060"/>
                </a:solidFill>
                <a:latin typeface="Arial" charset="0"/>
              </a:rPr>
              <a:t>);</a:t>
            </a:r>
          </a:p>
          <a:p>
            <a:pPr marL="342900" indent="-342900" algn="just">
              <a:buFont typeface="Wingdings" panose="05000000000000000000" pitchFamily="2" charset="2"/>
              <a:buChar char="§"/>
            </a:pPr>
            <a:endParaRPr lang="uk-UA" sz="2000" dirty="0">
              <a:solidFill>
                <a:srgbClr val="002060"/>
              </a:solidFill>
              <a:latin typeface="Arial" charset="0"/>
            </a:endParaRPr>
          </a:p>
          <a:p>
            <a:pPr marL="342900" indent="-342900" algn="just">
              <a:buFont typeface="Wingdings" panose="05000000000000000000" pitchFamily="2" charset="2"/>
              <a:buChar char="§"/>
            </a:pPr>
            <a:r>
              <a:rPr lang="uk-UA" sz="2000" dirty="0">
                <a:solidFill>
                  <a:srgbClr val="002060"/>
                </a:solidFill>
                <a:latin typeface="Arial" charset="0"/>
              </a:rPr>
              <a:t>можуть приймати рішення про </a:t>
            </a:r>
            <a:r>
              <a:rPr lang="uk-UA" sz="2000" b="1" i="1" dirty="0">
                <a:solidFill>
                  <a:srgbClr val="002060"/>
                </a:solidFill>
                <a:latin typeface="Arial" charset="0"/>
              </a:rPr>
              <a:t>вивчення практичного досвіду роботи педагога</a:t>
            </a:r>
            <a:r>
              <a:rPr lang="uk-UA" sz="2000" i="1" dirty="0">
                <a:solidFill>
                  <a:srgbClr val="002060"/>
                </a:solidFill>
                <a:latin typeface="Arial" charset="0"/>
              </a:rPr>
              <a:t>  </a:t>
            </a:r>
            <a:r>
              <a:rPr lang="uk-UA" sz="2000" dirty="0">
                <a:solidFill>
                  <a:srgbClr val="002060"/>
                </a:solidFill>
                <a:latin typeface="Arial" charset="0"/>
              </a:rPr>
              <a:t>(у такому випадку призначаються відповідальні члени </a:t>
            </a:r>
            <a:r>
              <a:rPr lang="uk-UA" sz="2000" dirty="0" smtClean="0">
                <a:solidFill>
                  <a:srgbClr val="002060"/>
                </a:solidFill>
                <a:latin typeface="Arial" charset="0"/>
              </a:rPr>
              <a:t>АК і </a:t>
            </a:r>
            <a:r>
              <a:rPr lang="uk-UA" sz="2000" dirty="0">
                <a:solidFill>
                  <a:srgbClr val="002060"/>
                </a:solidFill>
                <a:latin typeface="Arial" charset="0"/>
              </a:rPr>
              <a:t>затверджується графік заходів із його проведення).</a:t>
            </a:r>
          </a:p>
          <a:p>
            <a:pPr marL="342900" indent="-342900" algn="just">
              <a:buFont typeface="Wingdings" panose="05000000000000000000" pitchFamily="2" charset="2"/>
              <a:buChar char="§"/>
            </a:pPr>
            <a:endParaRPr lang="uk-UA" sz="2000" i="1" dirty="0">
              <a:solidFill>
                <a:srgbClr val="002060"/>
              </a:solidFill>
              <a:latin typeface="Arial" charset="0"/>
            </a:endParaRPr>
          </a:p>
        </p:txBody>
      </p:sp>
      <p:sp>
        <p:nvSpPr>
          <p:cNvPr id="6" name="Прямокутник 5"/>
          <p:cNvSpPr/>
          <p:nvPr/>
        </p:nvSpPr>
        <p:spPr>
          <a:xfrm>
            <a:off x="402898" y="477144"/>
            <a:ext cx="6192688" cy="461665"/>
          </a:xfrm>
          <a:prstGeom prst="rect">
            <a:avLst/>
          </a:prstGeom>
        </p:spPr>
        <p:txBody>
          <a:bodyPr wrap="square">
            <a:spAutoFit/>
          </a:bodyPr>
          <a:lstStyle/>
          <a:p>
            <a:pPr algn="ctr"/>
            <a:r>
              <a:rPr lang="uk-UA" sz="2400" b="1" dirty="0" smtClean="0">
                <a:solidFill>
                  <a:srgbClr val="AC0000"/>
                </a:solidFill>
                <a:latin typeface="Candara" panose="020E0502030303020204" pitchFamily="34" charset="0"/>
              </a:rPr>
              <a:t>ФУНКЦІЇ АТЕСТАЦІЙНИХ КОМІСІЙ </a:t>
            </a:r>
            <a:endParaRPr lang="uk-UA" sz="2400" b="1" dirty="0">
              <a:solidFill>
                <a:srgbClr val="AC0000"/>
              </a:solidFill>
              <a:latin typeface="Candara" panose="020E0502030303020204" pitchFamily="34" charset="0"/>
            </a:endParaRPr>
          </a:p>
        </p:txBody>
      </p:sp>
      <p:pic>
        <p:nvPicPr>
          <p:cNvPr id="2" name="Рисунок 1"/>
          <p:cNvPicPr>
            <a:picLocks noChangeAspect="1"/>
          </p:cNvPicPr>
          <p:nvPr/>
        </p:nvPicPr>
        <p:blipFill>
          <a:blip r:embed="rId2" cstate="print"/>
          <a:stretch>
            <a:fillRect/>
          </a:stretch>
        </p:blipFill>
        <p:spPr>
          <a:xfrm>
            <a:off x="6750676" y="229950"/>
            <a:ext cx="2164091" cy="930342"/>
          </a:xfrm>
          <a:prstGeom prst="rect">
            <a:avLst/>
          </a:prstGeom>
        </p:spPr>
      </p:pic>
      <p:sp>
        <p:nvSpPr>
          <p:cNvPr id="3" name="Прямокутник 2"/>
          <p:cNvSpPr/>
          <p:nvPr/>
        </p:nvSpPr>
        <p:spPr>
          <a:xfrm>
            <a:off x="395536" y="6211669"/>
            <a:ext cx="8496944" cy="646331"/>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spAutoFit/>
          </a:bodyPr>
          <a:lstStyle/>
          <a:p>
            <a:pPr marL="1993900" lvl="2" algn="just"/>
            <a:r>
              <a:rPr lang="uk-UA" dirty="0">
                <a:solidFill>
                  <a:srgbClr val="002060"/>
                </a:solidFill>
                <a:latin typeface="Arial" charset="0"/>
              </a:rPr>
              <a:t>Засідання АК оформлюються протоколом за формою (додаток 2 до Положення).</a:t>
            </a:r>
          </a:p>
        </p:txBody>
      </p:sp>
      <p:pic>
        <p:nvPicPr>
          <p:cNvPr id="7" name="Рисунок 6"/>
          <p:cNvPicPr>
            <a:picLocks noChangeAspect="1"/>
          </p:cNvPicPr>
          <p:nvPr/>
        </p:nvPicPr>
        <p:blipFill>
          <a:blip r:embed="rId3" cstate="print"/>
          <a:stretch>
            <a:fillRect/>
          </a:stretch>
        </p:blipFill>
        <p:spPr>
          <a:xfrm>
            <a:off x="395536" y="6211669"/>
            <a:ext cx="1536325" cy="646331"/>
          </a:xfrm>
          <a:prstGeom prst="rect">
            <a:avLst/>
          </a:prstGeom>
        </p:spPr>
      </p:pic>
    </p:spTree>
    <p:extLst>
      <p:ext uri="{BB962C8B-B14F-4D97-AF65-F5344CB8AC3E}">
        <p14:creationId xmlns:p14="http://schemas.microsoft.com/office/powerpoint/2010/main" xmlns="" val="8036144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7" name="Прямоугольник 1"/>
          <p:cNvSpPr>
            <a:spLocks noChangeArrowheads="1"/>
          </p:cNvSpPr>
          <p:nvPr/>
        </p:nvSpPr>
        <p:spPr bwMode="auto">
          <a:xfrm>
            <a:off x="316764" y="90057"/>
            <a:ext cx="665277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uk-UA" sz="2400" b="1" dirty="0" smtClean="0">
                <a:solidFill>
                  <a:srgbClr val="AC0000"/>
                </a:solidFill>
                <a:latin typeface="Candara" panose="020E0502030303020204" pitchFamily="34" charset="0"/>
              </a:rPr>
              <a:t>ДОКУМЕНТИ ПЕДАГОГІЧНИХ ПРАЦІВНИКІВ</a:t>
            </a:r>
            <a:endParaRPr lang="uk-UA" sz="2400" b="1" dirty="0">
              <a:solidFill>
                <a:srgbClr val="AC0000"/>
              </a:solidFill>
              <a:latin typeface="Candara" panose="020E0502030303020204" pitchFamily="34" charset="0"/>
            </a:endParaRPr>
          </a:p>
        </p:txBody>
      </p:sp>
      <p:pic>
        <p:nvPicPr>
          <p:cNvPr id="15" name="Рисунок 14"/>
          <p:cNvPicPr>
            <a:picLocks noChangeAspect="1"/>
          </p:cNvPicPr>
          <p:nvPr/>
        </p:nvPicPr>
        <p:blipFill>
          <a:blip r:embed="rId3" cstate="print"/>
          <a:stretch>
            <a:fillRect/>
          </a:stretch>
        </p:blipFill>
        <p:spPr>
          <a:xfrm>
            <a:off x="7025029" y="1"/>
            <a:ext cx="1917439" cy="908720"/>
          </a:xfrm>
          <a:prstGeom prst="rect">
            <a:avLst/>
          </a:prstGeom>
        </p:spPr>
      </p:pic>
      <p:sp>
        <p:nvSpPr>
          <p:cNvPr id="16" name="Прямоугольник 11"/>
          <p:cNvSpPr/>
          <p:nvPr/>
        </p:nvSpPr>
        <p:spPr>
          <a:xfrm>
            <a:off x="285720" y="714357"/>
            <a:ext cx="4809606" cy="571503"/>
          </a:xfrm>
          <a:prstGeom prst="rect">
            <a:avLst/>
          </a:prstGeom>
          <a:solidFill>
            <a:schemeClr val="bg1">
              <a:lumMod val="85000"/>
            </a:schemeClr>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algn="ctr"/>
            <a:r>
              <a:rPr lang="uk-UA" kern="0" dirty="0" smtClean="0">
                <a:solidFill>
                  <a:srgbClr val="002060"/>
                </a:solidFill>
                <a:latin typeface="Arial" panose="020B0604020202020204" pitchFamily="34" charset="0"/>
                <a:cs typeface="Arial" pitchFamily="34" charset="0"/>
              </a:rPr>
              <a:t>Диплом</a:t>
            </a:r>
            <a:endParaRPr lang="uk-UA" kern="0" dirty="0">
              <a:solidFill>
                <a:srgbClr val="002060"/>
              </a:solidFill>
              <a:latin typeface="Arial" panose="020B0604020202020204" pitchFamily="34" charset="0"/>
              <a:cs typeface="Arial" pitchFamily="34" charset="0"/>
            </a:endParaRPr>
          </a:p>
        </p:txBody>
      </p:sp>
      <p:sp>
        <p:nvSpPr>
          <p:cNvPr id="22" name="Прямоугольник 11"/>
          <p:cNvSpPr/>
          <p:nvPr/>
        </p:nvSpPr>
        <p:spPr>
          <a:xfrm>
            <a:off x="285720" y="1428737"/>
            <a:ext cx="4786346" cy="928694"/>
          </a:xfrm>
          <a:prstGeom prst="rect">
            <a:avLst/>
          </a:prstGeom>
          <a:solidFill>
            <a:schemeClr val="bg2">
              <a:lumMod val="90000"/>
            </a:schemeClr>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algn="ctr"/>
            <a:r>
              <a:rPr lang="ru-RU" kern="0" dirty="0">
                <a:solidFill>
                  <a:srgbClr val="002060"/>
                </a:solidFill>
                <a:latin typeface="Arial" panose="020B0604020202020204" pitchFamily="34" charset="0"/>
                <a:cs typeface="Arial" pitchFamily="34" charset="0"/>
              </a:rPr>
              <a:t>Наявність стажу роботи на посадах педагогічних працівників </a:t>
            </a:r>
            <a:endParaRPr lang="uk-UA" kern="0" dirty="0">
              <a:solidFill>
                <a:srgbClr val="002060"/>
              </a:solidFill>
              <a:latin typeface="Arial" panose="020B0604020202020204" pitchFamily="34" charset="0"/>
              <a:cs typeface="Arial" pitchFamily="34" charset="0"/>
            </a:endParaRPr>
          </a:p>
        </p:txBody>
      </p:sp>
      <p:sp>
        <p:nvSpPr>
          <p:cNvPr id="14" name="Прямоугольник 11"/>
          <p:cNvSpPr/>
          <p:nvPr/>
        </p:nvSpPr>
        <p:spPr>
          <a:xfrm>
            <a:off x="285720" y="2500306"/>
            <a:ext cx="4809606" cy="645346"/>
          </a:xfrm>
          <a:prstGeom prst="rect">
            <a:avLst/>
          </a:prstGeom>
          <a:solidFill>
            <a:schemeClr val="bg2">
              <a:lumMod val="90000"/>
            </a:schemeClr>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algn="ctr"/>
            <a:r>
              <a:rPr lang="uk-UA" kern="0" dirty="0" smtClean="0">
                <a:solidFill>
                  <a:srgbClr val="002060"/>
                </a:solidFill>
                <a:latin typeface="Arial" panose="020B0604020202020204" pitchFamily="34" charset="0"/>
                <a:cs typeface="Arial" pitchFamily="34" charset="0"/>
              </a:rPr>
              <a:t>Документи про </a:t>
            </a:r>
            <a:r>
              <a:rPr lang="uk-UA" kern="0" dirty="0">
                <a:solidFill>
                  <a:srgbClr val="002060"/>
                </a:solidFill>
                <a:latin typeface="Arial" panose="020B0604020202020204" pitchFamily="34" charset="0"/>
                <a:cs typeface="Arial" pitchFamily="34" charset="0"/>
              </a:rPr>
              <a:t>підвищення </a:t>
            </a:r>
            <a:r>
              <a:rPr lang="uk-UA" kern="0" dirty="0" smtClean="0">
                <a:solidFill>
                  <a:srgbClr val="002060"/>
                </a:solidFill>
                <a:latin typeface="Arial" panose="020B0604020202020204" pitchFamily="34" charset="0"/>
                <a:cs typeface="Arial" pitchFamily="34" charset="0"/>
              </a:rPr>
              <a:t>кваліфікації (копії)</a:t>
            </a:r>
            <a:endParaRPr lang="uk-UA" kern="0" dirty="0">
              <a:solidFill>
                <a:srgbClr val="002060"/>
              </a:solidFill>
              <a:latin typeface="Arial" panose="020B0604020202020204" pitchFamily="34" charset="0"/>
              <a:cs typeface="Arial" pitchFamily="34" charset="0"/>
            </a:endParaRPr>
          </a:p>
        </p:txBody>
      </p:sp>
      <p:sp>
        <p:nvSpPr>
          <p:cNvPr id="25" name="Прямоугольник 11"/>
          <p:cNvSpPr/>
          <p:nvPr/>
        </p:nvSpPr>
        <p:spPr>
          <a:xfrm>
            <a:off x="285720" y="3286124"/>
            <a:ext cx="4786346" cy="1000132"/>
          </a:xfrm>
          <a:prstGeom prst="rect">
            <a:avLst/>
          </a:prstGeom>
          <a:solidFill>
            <a:schemeClr val="bg1">
              <a:lumMod val="85000"/>
            </a:schemeClr>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algn="ctr"/>
            <a:r>
              <a:rPr lang="uk-UA" kern="0" dirty="0" smtClean="0">
                <a:solidFill>
                  <a:srgbClr val="002060"/>
                </a:solidFill>
                <a:latin typeface="Arial" panose="020B0604020202020204" pitchFamily="34" charset="0"/>
                <a:cs typeface="Arial" pitchFamily="34" charset="0"/>
              </a:rPr>
              <a:t>Документи, що свідчать про педагогічну майстерність та/або професійні досягнення:</a:t>
            </a:r>
            <a:endParaRPr lang="uk-UA" kern="0" dirty="0">
              <a:solidFill>
                <a:srgbClr val="002060"/>
              </a:solidFill>
              <a:latin typeface="Arial" panose="020B0604020202020204" pitchFamily="34" charset="0"/>
              <a:cs typeface="Arial" pitchFamily="34" charset="0"/>
            </a:endParaRPr>
          </a:p>
        </p:txBody>
      </p:sp>
      <p:sp>
        <p:nvSpPr>
          <p:cNvPr id="26" name="Прямоугольник 11"/>
          <p:cNvSpPr/>
          <p:nvPr/>
        </p:nvSpPr>
        <p:spPr>
          <a:xfrm>
            <a:off x="285720" y="4429132"/>
            <a:ext cx="4809606" cy="2214578"/>
          </a:xfrm>
          <a:prstGeom prst="rect">
            <a:avLst/>
          </a:prstGeom>
          <a:solidFill>
            <a:schemeClr val="bg2">
              <a:lumMod val="90000"/>
            </a:schemeClr>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a:buFont typeface="Wingdings" pitchFamily="2" charset="2"/>
              <a:buChar char="ü"/>
            </a:pPr>
            <a:r>
              <a:rPr lang="uk-UA" kern="0" dirty="0" smtClean="0">
                <a:solidFill>
                  <a:srgbClr val="002060"/>
                </a:solidFill>
                <a:latin typeface="Arial" panose="020B0604020202020204" pitchFamily="34" charset="0"/>
                <a:cs typeface="Arial" pitchFamily="34" charset="0"/>
              </a:rPr>
              <a:t> дипломи, грамоти, подяки тощо;</a:t>
            </a:r>
          </a:p>
          <a:p>
            <a:pPr>
              <a:buFont typeface="Wingdings" pitchFamily="2" charset="2"/>
              <a:buChar char="ü"/>
            </a:pPr>
            <a:r>
              <a:rPr lang="uk-UA" kern="0" dirty="0" smtClean="0">
                <a:solidFill>
                  <a:srgbClr val="002060"/>
                </a:solidFill>
                <a:latin typeface="Arial" panose="020B0604020202020204" pitchFamily="34" charset="0"/>
                <a:cs typeface="Arial" pitchFamily="34" charset="0"/>
              </a:rPr>
              <a:t>с</a:t>
            </a:r>
            <a:r>
              <a:rPr lang="uk-UA" kern="0" dirty="0" smtClean="0">
                <a:solidFill>
                  <a:srgbClr val="002060"/>
                </a:solidFill>
                <a:latin typeface="Arial" panose="020B0604020202020204" pitchFamily="34" charset="0"/>
                <a:cs typeface="Arial" pitchFamily="34" charset="0"/>
              </a:rPr>
              <a:t>ертифікати, що засвідчують досягнення;</a:t>
            </a:r>
          </a:p>
          <a:p>
            <a:pPr>
              <a:buFont typeface="Wingdings" pitchFamily="2" charset="2"/>
              <a:buChar char="ü"/>
            </a:pPr>
            <a:r>
              <a:rPr lang="uk-UA" kern="0" dirty="0" smtClean="0">
                <a:solidFill>
                  <a:srgbClr val="002060"/>
                </a:solidFill>
                <a:latin typeface="Arial" panose="020B0604020202020204" pitchFamily="34" charset="0"/>
                <a:cs typeface="Arial" pitchFamily="34" charset="0"/>
              </a:rPr>
              <a:t>п</a:t>
            </a:r>
            <a:r>
              <a:rPr lang="uk-UA" kern="0" dirty="0" smtClean="0">
                <a:solidFill>
                  <a:srgbClr val="002060"/>
                </a:solidFill>
                <a:latin typeface="Arial" panose="020B0604020202020204" pitchFamily="34" charset="0"/>
                <a:cs typeface="Arial" pitchFamily="34" charset="0"/>
              </a:rPr>
              <a:t>рограми заходів в яких брав участь;</a:t>
            </a:r>
          </a:p>
          <a:p>
            <a:pPr>
              <a:buFont typeface="Wingdings" pitchFamily="2" charset="2"/>
              <a:buChar char="ü"/>
            </a:pPr>
            <a:r>
              <a:rPr lang="uk-UA" kern="0" dirty="0" smtClean="0">
                <a:solidFill>
                  <a:srgbClr val="002060"/>
                </a:solidFill>
                <a:latin typeface="Arial" panose="020B0604020202020204" pitchFamily="34" charset="0"/>
                <a:cs typeface="Arial" pitchFamily="34" charset="0"/>
              </a:rPr>
              <a:t>д</a:t>
            </a:r>
            <a:r>
              <a:rPr lang="uk-UA" kern="0" dirty="0" smtClean="0">
                <a:solidFill>
                  <a:srgbClr val="002060"/>
                </a:solidFill>
                <a:latin typeface="Arial" panose="020B0604020202020204" pitchFamily="34" charset="0"/>
                <a:cs typeface="Arial" pitchFamily="34" charset="0"/>
              </a:rPr>
              <a:t>руковані праці та посилання на електронні версії;</a:t>
            </a:r>
          </a:p>
          <a:p>
            <a:pPr>
              <a:buFont typeface="Wingdings" pitchFamily="2" charset="2"/>
              <a:buChar char="ü"/>
            </a:pPr>
            <a:r>
              <a:rPr lang="uk-UA" kern="0" dirty="0" smtClean="0">
                <a:solidFill>
                  <a:srgbClr val="002060"/>
                </a:solidFill>
                <a:latin typeface="Arial" panose="020B0604020202020204" pitchFamily="34" charset="0"/>
                <a:cs typeface="Arial" pitchFamily="34" charset="0"/>
              </a:rPr>
              <a:t>і</a:t>
            </a:r>
            <a:r>
              <a:rPr lang="uk-UA" kern="0" dirty="0" smtClean="0">
                <a:solidFill>
                  <a:srgbClr val="002060"/>
                </a:solidFill>
                <a:latin typeface="Arial" panose="020B0604020202020204" pitchFamily="34" charset="0"/>
                <a:cs typeface="Arial" pitchFamily="34" charset="0"/>
              </a:rPr>
              <a:t>нші матеріали, які засвідчують педагогічну майстерність.</a:t>
            </a:r>
            <a:endParaRPr lang="uk-UA" kern="0" dirty="0">
              <a:solidFill>
                <a:srgbClr val="002060"/>
              </a:solidFill>
              <a:latin typeface="Arial" panose="020B0604020202020204" pitchFamily="34" charset="0"/>
              <a:cs typeface="Arial" pitchFamily="34" charset="0"/>
            </a:endParaRPr>
          </a:p>
        </p:txBody>
      </p:sp>
    </p:spTree>
    <p:extLst>
      <p:ext uri="{BB962C8B-B14F-4D97-AF65-F5344CB8AC3E}">
        <p14:creationId xmlns:p14="http://schemas.microsoft.com/office/powerpoint/2010/main" xmlns="" val="899671734"/>
      </p:ext>
    </p:extLst>
  </p:cSld>
  <p:clrMapOvr>
    <a:masterClrMapping/>
  </p:clrMapOvr>
  <p:transition spd="slow">
    <p:cu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28947"/>
            <a:ext cx="7499176" cy="706091"/>
          </a:xfrm>
        </p:spPr>
        <p:txBody>
          <a:bodyPr>
            <a:noAutofit/>
          </a:bodyPr>
          <a:lstStyle/>
          <a:p>
            <a:r>
              <a:rPr lang="uk-UA" sz="2400" b="1" dirty="0" smtClean="0">
                <a:solidFill>
                  <a:srgbClr val="AC0000"/>
                </a:solidFill>
                <a:latin typeface="Candara" panose="020E0502030303020204" pitchFamily="34" charset="0"/>
                <a:ea typeface="+mn-ea"/>
                <a:cs typeface="+mn-cs"/>
              </a:rPr>
              <a:t>РІШЕННЯ АТЕСТАЦІЙНОЇ КОМІСІЇ</a:t>
            </a:r>
            <a:br>
              <a:rPr lang="uk-UA" sz="2400" b="1" dirty="0" smtClean="0">
                <a:solidFill>
                  <a:srgbClr val="AC0000"/>
                </a:solidFill>
                <a:latin typeface="Candara" panose="020E0502030303020204" pitchFamily="34" charset="0"/>
                <a:ea typeface="+mn-ea"/>
                <a:cs typeface="+mn-cs"/>
              </a:rPr>
            </a:br>
            <a:r>
              <a:rPr lang="uk-UA" sz="2400" b="1" dirty="0" smtClean="0">
                <a:solidFill>
                  <a:srgbClr val="AC0000"/>
                </a:solidFill>
                <a:latin typeface="Candara" panose="020E0502030303020204" pitchFamily="34" charset="0"/>
                <a:ea typeface="+mn-ea"/>
                <a:cs typeface="+mn-cs"/>
              </a:rPr>
              <a:t> ПРО  РЕЗУЛЬТАТИ АТЕСТАЦІЇ</a:t>
            </a:r>
            <a:br>
              <a:rPr lang="uk-UA" sz="2400" b="1" dirty="0" smtClean="0">
                <a:solidFill>
                  <a:srgbClr val="AC0000"/>
                </a:solidFill>
                <a:latin typeface="Candara" panose="020E0502030303020204" pitchFamily="34" charset="0"/>
                <a:ea typeface="+mn-ea"/>
                <a:cs typeface="+mn-cs"/>
              </a:rPr>
            </a:br>
            <a:endParaRPr lang="uk-UA" sz="2400" b="1" dirty="0">
              <a:solidFill>
                <a:srgbClr val="AC0000"/>
              </a:solidFill>
              <a:latin typeface="Candara" panose="020E0502030303020204" pitchFamily="34" charset="0"/>
              <a:ea typeface="+mn-ea"/>
              <a:cs typeface="+mn-cs"/>
            </a:endParaRPr>
          </a:p>
        </p:txBody>
      </p:sp>
      <p:sp>
        <p:nvSpPr>
          <p:cNvPr id="3" name="Прямокутник 2"/>
          <p:cNvSpPr/>
          <p:nvPr/>
        </p:nvSpPr>
        <p:spPr>
          <a:xfrm>
            <a:off x="134088" y="835954"/>
            <a:ext cx="8856984" cy="3031599"/>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spAutoFit/>
          </a:bodyPr>
          <a:lstStyle/>
          <a:p>
            <a:pPr indent="447675" algn="just"/>
            <a:r>
              <a:rPr lang="uk-UA" sz="1900" dirty="0" smtClean="0">
                <a:solidFill>
                  <a:srgbClr val="002060"/>
                </a:solidFill>
                <a:latin typeface="Roboto"/>
              </a:rPr>
              <a:t>Порядок </a:t>
            </a:r>
            <a:r>
              <a:rPr lang="uk-UA" sz="1900" dirty="0">
                <a:solidFill>
                  <a:srgbClr val="002060"/>
                </a:solidFill>
                <a:latin typeface="Roboto"/>
              </a:rPr>
              <a:t>та строки видачі педагогу рішення про результати атестації </a:t>
            </a:r>
            <a:r>
              <a:rPr lang="uk-UA" sz="1900" dirty="0" smtClean="0">
                <a:solidFill>
                  <a:srgbClr val="002060"/>
                </a:solidFill>
                <a:latin typeface="Roboto"/>
              </a:rPr>
              <a:t>АК:</a:t>
            </a:r>
            <a:endParaRPr lang="uk-UA" sz="1900" dirty="0">
              <a:solidFill>
                <a:srgbClr val="002060"/>
              </a:solidFill>
              <a:latin typeface="Roboto"/>
            </a:endParaRPr>
          </a:p>
          <a:p>
            <a:pPr indent="360363" algn="just"/>
            <a:r>
              <a:rPr lang="uk-UA" sz="1900" b="1" dirty="0" smtClean="0">
                <a:solidFill>
                  <a:srgbClr val="002060"/>
                </a:solidFill>
                <a:latin typeface="Roboto"/>
              </a:rPr>
              <a:t>І </a:t>
            </a:r>
            <a:r>
              <a:rPr lang="uk-UA" sz="1900" b="1" dirty="0">
                <a:solidFill>
                  <a:srgbClr val="002060"/>
                </a:solidFill>
                <a:latin typeface="Roboto"/>
              </a:rPr>
              <a:t>рівня – упродовж 3-х робочих днів </a:t>
            </a:r>
            <a:r>
              <a:rPr lang="uk-UA" sz="1900" dirty="0" smtClean="0">
                <a:solidFill>
                  <a:srgbClr val="002060"/>
                </a:solidFill>
                <a:latin typeface="Roboto"/>
              </a:rPr>
              <a:t>із </a:t>
            </a:r>
            <a:r>
              <a:rPr lang="uk-UA" sz="1900" dirty="0">
                <a:solidFill>
                  <a:srgbClr val="002060"/>
                </a:solidFill>
                <a:latin typeface="Roboto"/>
              </a:rPr>
              <a:t>дати прийняття відповідного рішення атестаційний лист видається працівнику під підпис та/або надсилається у сканованому вигляді на його електронну адресу (з підтвердженням про отримання). </a:t>
            </a:r>
            <a:endParaRPr lang="uk-UA" sz="1900" dirty="0" smtClean="0">
              <a:solidFill>
                <a:srgbClr val="002060"/>
              </a:solidFill>
              <a:latin typeface="Roboto"/>
            </a:endParaRPr>
          </a:p>
          <a:p>
            <a:pPr indent="360363" algn="just"/>
            <a:r>
              <a:rPr lang="uk-UA" sz="1900" b="1" dirty="0" smtClean="0">
                <a:solidFill>
                  <a:srgbClr val="002060"/>
                </a:solidFill>
                <a:latin typeface="Roboto"/>
              </a:rPr>
              <a:t>ІІ, ІІІ рівня</a:t>
            </a:r>
            <a:r>
              <a:rPr lang="uk-UA" sz="2000" dirty="0" smtClean="0"/>
              <a:t> </a:t>
            </a:r>
            <a:r>
              <a:rPr lang="uk-UA" sz="2000" b="1" dirty="0">
                <a:solidFill>
                  <a:srgbClr val="002060"/>
                </a:solidFill>
                <a:latin typeface="Roboto"/>
              </a:rPr>
              <a:t>– </a:t>
            </a:r>
            <a:r>
              <a:rPr lang="uk-UA" sz="1900" b="1" dirty="0">
                <a:solidFill>
                  <a:srgbClr val="002060"/>
                </a:solidFill>
                <a:latin typeface="Roboto"/>
              </a:rPr>
              <a:t>не пізніше ніж через сім робочих днів із дати його прийняття </a:t>
            </a:r>
            <a:r>
              <a:rPr lang="uk-UA" sz="1900" dirty="0">
                <a:solidFill>
                  <a:srgbClr val="002060"/>
                </a:solidFill>
                <a:latin typeface="Roboto"/>
              </a:rPr>
              <a:t>доводиться до відома керівника відповідного закладу освіти, відокремленого структурного підрозділу шляхом надсилання витягу з протоколу та атестаційного листа на електронну адресу у сканованому вигляді</a:t>
            </a:r>
            <a:r>
              <a:rPr lang="uk-UA" sz="1900" dirty="0" smtClean="0">
                <a:solidFill>
                  <a:srgbClr val="002060"/>
                </a:solidFill>
                <a:latin typeface="Roboto"/>
              </a:rPr>
              <a:t>...</a:t>
            </a:r>
            <a:endParaRPr lang="uk-UA" sz="1900" dirty="0">
              <a:solidFill>
                <a:srgbClr val="002060"/>
              </a:solidFill>
              <a:latin typeface="Roboto"/>
            </a:endParaRPr>
          </a:p>
        </p:txBody>
      </p:sp>
      <p:pic>
        <p:nvPicPr>
          <p:cNvPr id="4" name="Рисунок 3"/>
          <p:cNvPicPr>
            <a:picLocks noChangeAspect="1"/>
          </p:cNvPicPr>
          <p:nvPr/>
        </p:nvPicPr>
        <p:blipFill>
          <a:blip r:embed="rId2" cstate="print"/>
          <a:stretch>
            <a:fillRect/>
          </a:stretch>
        </p:blipFill>
        <p:spPr>
          <a:xfrm>
            <a:off x="6732240" y="100489"/>
            <a:ext cx="2124541" cy="619124"/>
          </a:xfrm>
          <a:prstGeom prst="rect">
            <a:avLst/>
          </a:prstGeom>
        </p:spPr>
      </p:pic>
      <p:sp>
        <p:nvSpPr>
          <p:cNvPr id="5" name="Прямокутник 4"/>
          <p:cNvSpPr/>
          <p:nvPr/>
        </p:nvSpPr>
        <p:spPr>
          <a:xfrm>
            <a:off x="134088" y="3983894"/>
            <a:ext cx="8830399" cy="2031325"/>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spAutoFit/>
          </a:bodyPr>
          <a:lstStyle/>
          <a:p>
            <a:pPr indent="360363" algn="just"/>
            <a:r>
              <a:rPr lang="uk-UA" b="1" dirty="0">
                <a:solidFill>
                  <a:srgbClr val="002060"/>
                </a:solidFill>
                <a:latin typeface="Roboto"/>
              </a:rPr>
              <a:t>Не пізніше трьох робочих днів із дня отримання результатів керівник закладу освіти </a:t>
            </a:r>
            <a:r>
              <a:rPr lang="uk-UA" b="1" dirty="0" smtClean="0">
                <a:solidFill>
                  <a:srgbClr val="002060"/>
                </a:solidFill>
                <a:latin typeface="Roboto"/>
              </a:rPr>
              <a:t>повинен </a:t>
            </a:r>
            <a:r>
              <a:rPr lang="uk-UA" b="1" dirty="0">
                <a:solidFill>
                  <a:srgbClr val="002060"/>
                </a:solidFill>
                <a:latin typeface="Roboto"/>
              </a:rPr>
              <a:t>видати відповідний наказ на підставі рішення </a:t>
            </a:r>
            <a:r>
              <a:rPr lang="uk-UA" b="1" dirty="0" smtClean="0">
                <a:solidFill>
                  <a:srgbClr val="002060"/>
                </a:solidFill>
                <a:latin typeface="Roboto"/>
              </a:rPr>
              <a:t>АК.</a:t>
            </a:r>
          </a:p>
          <a:p>
            <a:pPr indent="360363" algn="just"/>
            <a:r>
              <a:rPr lang="uk-UA" dirty="0" smtClean="0">
                <a:solidFill>
                  <a:srgbClr val="002060"/>
                </a:solidFill>
                <a:latin typeface="Roboto"/>
              </a:rPr>
              <a:t> </a:t>
            </a:r>
            <a:r>
              <a:rPr lang="uk-UA" b="1" dirty="0">
                <a:solidFill>
                  <a:srgbClr val="002060"/>
                </a:solidFill>
                <a:latin typeface="Roboto"/>
              </a:rPr>
              <a:t>Впродовж 3-х робочих днів із дати </a:t>
            </a:r>
            <a:r>
              <a:rPr lang="uk-UA" b="1" dirty="0" smtClean="0">
                <a:solidFill>
                  <a:srgbClr val="002060"/>
                </a:solidFill>
                <a:latin typeface="Roboto"/>
              </a:rPr>
              <a:t>видання</a:t>
            </a:r>
            <a:r>
              <a:rPr lang="uk-UA" dirty="0" smtClean="0">
                <a:solidFill>
                  <a:srgbClr val="002060"/>
                </a:solidFill>
                <a:latin typeface="Roboto"/>
              </a:rPr>
              <a:t> наказу керівник повинен </a:t>
            </a:r>
            <a:r>
              <a:rPr lang="uk-UA" b="1" dirty="0" smtClean="0">
                <a:solidFill>
                  <a:srgbClr val="002060"/>
                </a:solidFill>
                <a:latin typeface="Roboto"/>
              </a:rPr>
              <a:t>ознайомити</a:t>
            </a:r>
            <a:r>
              <a:rPr lang="uk-UA" dirty="0" smtClean="0">
                <a:solidFill>
                  <a:srgbClr val="002060"/>
                </a:solidFill>
                <a:latin typeface="Roboto"/>
              </a:rPr>
              <a:t> </a:t>
            </a:r>
            <a:r>
              <a:rPr lang="uk-UA" dirty="0">
                <a:solidFill>
                  <a:srgbClr val="002060"/>
                </a:solidFill>
                <a:latin typeface="Roboto"/>
              </a:rPr>
              <a:t>з ним працівників </a:t>
            </a:r>
            <a:r>
              <a:rPr lang="uk-UA" b="1" dirty="0">
                <a:solidFill>
                  <a:srgbClr val="002060"/>
                </a:solidFill>
                <a:latin typeface="Roboto"/>
              </a:rPr>
              <a:t>під підпис </a:t>
            </a:r>
            <a:r>
              <a:rPr lang="uk-UA" dirty="0">
                <a:solidFill>
                  <a:srgbClr val="002060"/>
                </a:solidFill>
                <a:latin typeface="Roboto"/>
              </a:rPr>
              <a:t>та подати його до бухгалтерії для нарахування заробітної плати та проведення відповідного перерахунку</a:t>
            </a:r>
            <a:r>
              <a:rPr lang="uk-UA" dirty="0" smtClean="0">
                <a:solidFill>
                  <a:srgbClr val="002060"/>
                </a:solidFill>
                <a:latin typeface="Roboto"/>
              </a:rPr>
              <a:t>.</a:t>
            </a:r>
          </a:p>
          <a:p>
            <a:pPr indent="360363" algn="just"/>
            <a:r>
              <a:rPr lang="uk-UA" dirty="0" smtClean="0">
                <a:solidFill>
                  <a:srgbClr val="002060"/>
                </a:solidFill>
                <a:latin typeface="Roboto"/>
              </a:rPr>
              <a:t> </a:t>
            </a:r>
            <a:r>
              <a:rPr lang="uk-UA" b="1" dirty="0" smtClean="0">
                <a:solidFill>
                  <a:srgbClr val="002060"/>
                </a:solidFill>
                <a:latin typeface="Roboto"/>
              </a:rPr>
              <a:t>Оплата</a:t>
            </a:r>
            <a:r>
              <a:rPr lang="uk-UA" dirty="0" smtClean="0">
                <a:solidFill>
                  <a:srgbClr val="002060"/>
                </a:solidFill>
                <a:latin typeface="Roboto"/>
              </a:rPr>
              <a:t> </a:t>
            </a:r>
            <a:r>
              <a:rPr lang="uk-UA" b="1" dirty="0">
                <a:solidFill>
                  <a:srgbClr val="002060"/>
                </a:solidFill>
                <a:latin typeface="Roboto"/>
              </a:rPr>
              <a:t>праці </a:t>
            </a:r>
            <a:r>
              <a:rPr lang="uk-UA" dirty="0">
                <a:solidFill>
                  <a:srgbClr val="002060"/>
                </a:solidFill>
                <a:latin typeface="Roboto"/>
              </a:rPr>
              <a:t>з урахуванням результатів атестації проводиться </a:t>
            </a:r>
            <a:r>
              <a:rPr lang="uk-UA" b="1" dirty="0">
                <a:solidFill>
                  <a:srgbClr val="002060"/>
                </a:solidFill>
                <a:latin typeface="Roboto"/>
              </a:rPr>
              <a:t>з дати </a:t>
            </a:r>
            <a:r>
              <a:rPr lang="uk-UA" b="1" dirty="0">
                <a:solidFill>
                  <a:srgbClr val="FF0000"/>
                </a:solidFill>
                <a:latin typeface="Roboto"/>
              </a:rPr>
              <a:t>видання </a:t>
            </a:r>
            <a:r>
              <a:rPr lang="uk-UA" b="1" dirty="0" smtClean="0">
                <a:solidFill>
                  <a:srgbClr val="FF0000"/>
                </a:solidFill>
                <a:latin typeface="Roboto"/>
              </a:rPr>
              <a:t>наказу.</a:t>
            </a:r>
            <a:r>
              <a:rPr lang="uk-UA" dirty="0">
                <a:solidFill>
                  <a:srgbClr val="FF0000"/>
                </a:solidFill>
                <a:latin typeface="Roboto"/>
              </a:rPr>
              <a:t> </a:t>
            </a:r>
          </a:p>
        </p:txBody>
      </p:sp>
    </p:spTree>
    <p:extLst>
      <p:ext uri="{BB962C8B-B14F-4D97-AF65-F5344CB8AC3E}">
        <p14:creationId xmlns:p14="http://schemas.microsoft.com/office/powerpoint/2010/main" xmlns="" val="73472456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562075"/>
          </a:xfrm>
        </p:spPr>
        <p:txBody>
          <a:bodyPr>
            <a:normAutofit/>
          </a:bodyPr>
          <a:lstStyle/>
          <a:p>
            <a:r>
              <a:rPr lang="uk-UA" sz="2400" b="1" dirty="0" smtClean="0">
                <a:solidFill>
                  <a:srgbClr val="AC0000"/>
                </a:solidFill>
                <a:latin typeface="Candara" panose="020E0502030303020204" pitchFamily="34" charset="0"/>
                <a:ea typeface="+mn-ea"/>
                <a:cs typeface="+mn-cs"/>
              </a:rPr>
              <a:t>ОСКАРЖЕННЯ РІШЕНЬ АТЕСТАЦІЙНИХ КОМІСІЙ</a:t>
            </a:r>
            <a:endParaRPr lang="uk-UA" sz="2400" b="1" dirty="0">
              <a:solidFill>
                <a:srgbClr val="AC0000"/>
              </a:solidFill>
              <a:latin typeface="Candara" panose="020E0502030303020204" pitchFamily="34" charset="0"/>
              <a:ea typeface="+mn-ea"/>
              <a:cs typeface="+mn-cs"/>
            </a:endParaRPr>
          </a:p>
        </p:txBody>
      </p:sp>
      <p:sp>
        <p:nvSpPr>
          <p:cNvPr id="3" name="Прямокутник 2"/>
          <p:cNvSpPr/>
          <p:nvPr/>
        </p:nvSpPr>
        <p:spPr>
          <a:xfrm>
            <a:off x="60456" y="404664"/>
            <a:ext cx="8964488" cy="3139321"/>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spAutoFit/>
          </a:bodyPr>
          <a:lstStyle/>
          <a:p>
            <a:pPr indent="360363" algn="just"/>
            <a:r>
              <a:rPr lang="uk-UA" dirty="0">
                <a:solidFill>
                  <a:srgbClr val="002060"/>
                </a:solidFill>
                <a:latin typeface="Roboto"/>
              </a:rPr>
              <a:t>У разі незгоди </a:t>
            </a:r>
            <a:r>
              <a:rPr lang="uk-UA" dirty="0" smtClean="0">
                <a:solidFill>
                  <a:srgbClr val="002060"/>
                </a:solidFill>
                <a:latin typeface="Roboto"/>
              </a:rPr>
              <a:t>педпрацівника </a:t>
            </a:r>
            <a:r>
              <a:rPr lang="uk-UA" dirty="0">
                <a:solidFill>
                  <a:srgbClr val="002060"/>
                </a:solidFill>
                <a:latin typeface="Roboto"/>
              </a:rPr>
              <a:t>з рішенням </a:t>
            </a:r>
            <a:r>
              <a:rPr lang="uk-UA" dirty="0" smtClean="0">
                <a:solidFill>
                  <a:srgbClr val="002060"/>
                </a:solidFill>
                <a:latin typeface="Roboto"/>
              </a:rPr>
              <a:t>АК </a:t>
            </a:r>
            <a:r>
              <a:rPr lang="en-US" dirty="0" smtClean="0">
                <a:solidFill>
                  <a:srgbClr val="002060"/>
                </a:solidFill>
                <a:latin typeface="Roboto"/>
              </a:rPr>
              <a:t>I </a:t>
            </a:r>
            <a:r>
              <a:rPr lang="uk-UA" dirty="0">
                <a:solidFill>
                  <a:srgbClr val="002060"/>
                </a:solidFill>
                <a:latin typeface="Roboto"/>
              </a:rPr>
              <a:t>чи </a:t>
            </a:r>
            <a:r>
              <a:rPr lang="en-US" dirty="0">
                <a:solidFill>
                  <a:srgbClr val="002060"/>
                </a:solidFill>
                <a:latin typeface="Roboto"/>
              </a:rPr>
              <a:t>II </a:t>
            </a:r>
            <a:r>
              <a:rPr lang="uk-UA" dirty="0">
                <a:solidFill>
                  <a:srgbClr val="002060"/>
                </a:solidFill>
                <a:latin typeface="Roboto"/>
              </a:rPr>
              <a:t>рівнів він має право упродовж 7 робочих днів </a:t>
            </a:r>
            <a:r>
              <a:rPr lang="uk-UA" dirty="0" smtClean="0">
                <a:solidFill>
                  <a:srgbClr val="002060"/>
                </a:solidFill>
                <a:latin typeface="Roboto"/>
              </a:rPr>
              <a:t>із </a:t>
            </a:r>
            <a:r>
              <a:rPr lang="uk-UA" dirty="0">
                <a:solidFill>
                  <a:srgbClr val="002060"/>
                </a:solidFill>
                <a:latin typeface="Roboto"/>
              </a:rPr>
              <a:t>дати отримання атестаційного </a:t>
            </a:r>
            <a:r>
              <a:rPr lang="uk-UA" dirty="0" smtClean="0">
                <a:solidFill>
                  <a:srgbClr val="002060"/>
                </a:solidFill>
                <a:latin typeface="Roboto"/>
              </a:rPr>
              <a:t>листа </a:t>
            </a:r>
            <a:r>
              <a:rPr lang="uk-UA" dirty="0">
                <a:solidFill>
                  <a:srgbClr val="002060"/>
                </a:solidFill>
                <a:latin typeface="Roboto"/>
              </a:rPr>
              <a:t>подати апеляцію до </a:t>
            </a:r>
            <a:r>
              <a:rPr lang="uk-UA" dirty="0" smtClean="0">
                <a:solidFill>
                  <a:srgbClr val="002060"/>
                </a:solidFill>
                <a:latin typeface="Roboto"/>
              </a:rPr>
              <a:t>АК вищого рівня шляхом </a:t>
            </a:r>
            <a:r>
              <a:rPr lang="uk-UA" dirty="0">
                <a:solidFill>
                  <a:srgbClr val="002060"/>
                </a:solidFill>
                <a:latin typeface="Roboto"/>
              </a:rPr>
              <a:t>направлення </a:t>
            </a:r>
            <a:r>
              <a:rPr lang="uk-UA" b="1" dirty="0">
                <a:solidFill>
                  <a:srgbClr val="002060"/>
                </a:solidFill>
                <a:latin typeface="Roboto"/>
              </a:rPr>
              <a:t>апеляційної заяви </a:t>
            </a:r>
            <a:r>
              <a:rPr lang="uk-UA" dirty="0">
                <a:solidFill>
                  <a:srgbClr val="002060"/>
                </a:solidFill>
                <a:latin typeface="Roboto"/>
              </a:rPr>
              <a:t>за формою, до якої додаються </a:t>
            </a:r>
            <a:r>
              <a:rPr lang="uk-UA" b="1" dirty="0">
                <a:solidFill>
                  <a:srgbClr val="002060"/>
                </a:solidFill>
                <a:latin typeface="Roboto"/>
              </a:rPr>
              <a:t>копії</a:t>
            </a:r>
            <a:r>
              <a:rPr lang="uk-UA" dirty="0">
                <a:solidFill>
                  <a:srgbClr val="002060"/>
                </a:solidFill>
                <a:latin typeface="Roboto"/>
              </a:rPr>
              <a:t>: </a:t>
            </a:r>
            <a:endParaRPr lang="uk-UA" dirty="0" smtClean="0">
              <a:solidFill>
                <a:srgbClr val="002060"/>
              </a:solidFill>
              <a:latin typeface="Roboto"/>
            </a:endParaRPr>
          </a:p>
          <a:p>
            <a:pPr marL="285750" indent="-285750" algn="just">
              <a:buFont typeface="Wingdings" panose="05000000000000000000" pitchFamily="2" charset="2"/>
              <a:buChar char="§"/>
            </a:pPr>
            <a:r>
              <a:rPr lang="uk-UA" dirty="0" smtClean="0">
                <a:solidFill>
                  <a:srgbClr val="002060"/>
                </a:solidFill>
                <a:latin typeface="Roboto"/>
              </a:rPr>
              <a:t>атестаційного </a:t>
            </a:r>
            <a:r>
              <a:rPr lang="uk-UA" dirty="0">
                <a:solidFill>
                  <a:srgbClr val="002060"/>
                </a:solidFill>
                <a:latin typeface="Roboto"/>
              </a:rPr>
              <a:t>листа, виданого </a:t>
            </a:r>
            <a:r>
              <a:rPr lang="uk-UA" dirty="0" smtClean="0">
                <a:solidFill>
                  <a:srgbClr val="002060"/>
                </a:solidFill>
                <a:latin typeface="Roboto"/>
              </a:rPr>
              <a:t>АК, </a:t>
            </a:r>
            <a:r>
              <a:rPr lang="uk-UA" dirty="0">
                <a:solidFill>
                  <a:srgbClr val="002060"/>
                </a:solidFill>
                <a:latin typeface="Roboto"/>
              </a:rPr>
              <a:t>рішення якої </a:t>
            </a:r>
            <a:r>
              <a:rPr lang="uk-UA" dirty="0" smtClean="0">
                <a:solidFill>
                  <a:srgbClr val="002060"/>
                </a:solidFill>
                <a:latin typeface="Roboto"/>
              </a:rPr>
              <a:t>оскаржується;</a:t>
            </a:r>
          </a:p>
          <a:p>
            <a:pPr marL="285750" indent="-285750" algn="just">
              <a:buFont typeface="Wingdings" panose="05000000000000000000" pitchFamily="2" charset="2"/>
              <a:buChar char="§"/>
            </a:pPr>
            <a:r>
              <a:rPr lang="uk-UA" dirty="0" smtClean="0">
                <a:solidFill>
                  <a:srgbClr val="002060"/>
                </a:solidFill>
                <a:latin typeface="Roboto"/>
              </a:rPr>
              <a:t>документів</a:t>
            </a:r>
            <a:r>
              <a:rPr lang="uk-UA" dirty="0">
                <a:solidFill>
                  <a:srgbClr val="002060"/>
                </a:solidFill>
                <a:latin typeface="Roboto"/>
              </a:rPr>
              <a:t>, що подавалися педагогічним працівником до </a:t>
            </a:r>
            <a:r>
              <a:rPr lang="uk-UA" dirty="0" smtClean="0">
                <a:solidFill>
                  <a:srgbClr val="002060"/>
                </a:solidFill>
                <a:latin typeface="Roboto"/>
              </a:rPr>
              <a:t>АК, </a:t>
            </a:r>
            <a:r>
              <a:rPr lang="uk-UA" dirty="0">
                <a:solidFill>
                  <a:srgbClr val="002060"/>
                </a:solidFill>
                <a:latin typeface="Roboto"/>
              </a:rPr>
              <a:t>рішення якої оскаржується (у разі їхнього подання).</a:t>
            </a:r>
          </a:p>
          <a:p>
            <a:pPr indent="360363" algn="just"/>
            <a:r>
              <a:rPr lang="uk-UA" dirty="0">
                <a:solidFill>
                  <a:srgbClr val="002060"/>
                </a:solidFill>
                <a:latin typeface="Roboto"/>
              </a:rPr>
              <a:t>Апеляційна заява з додатками подається у паперовій та/або електронній формі на визначену </a:t>
            </a:r>
            <a:r>
              <a:rPr lang="uk-UA" dirty="0" smtClean="0">
                <a:solidFill>
                  <a:srgbClr val="002060"/>
                </a:solidFill>
                <a:latin typeface="Roboto"/>
              </a:rPr>
              <a:t>АК адресу </a:t>
            </a:r>
            <a:r>
              <a:rPr lang="uk-UA" dirty="0">
                <a:solidFill>
                  <a:srgbClr val="002060"/>
                </a:solidFill>
                <a:latin typeface="Roboto"/>
              </a:rPr>
              <a:t>електронної пошти (з підтвердженням отримання) у сканованому вигляді (формат </a:t>
            </a:r>
            <a:r>
              <a:rPr lang="en-US" dirty="0">
                <a:solidFill>
                  <a:srgbClr val="002060"/>
                </a:solidFill>
                <a:latin typeface="Roboto"/>
              </a:rPr>
              <a:t>PDF, </a:t>
            </a:r>
            <a:r>
              <a:rPr lang="uk-UA" dirty="0">
                <a:solidFill>
                  <a:srgbClr val="002060"/>
                </a:solidFill>
                <a:latin typeface="Roboto"/>
              </a:rPr>
              <a:t>кожен документ – окремим файлом). </a:t>
            </a:r>
            <a:r>
              <a:rPr lang="uk-UA" dirty="0" smtClean="0">
                <a:solidFill>
                  <a:srgbClr val="002060"/>
                </a:solidFill>
                <a:latin typeface="Roboto"/>
              </a:rPr>
              <a:t>Документи </a:t>
            </a:r>
            <a:r>
              <a:rPr lang="uk-UA" dirty="0">
                <a:solidFill>
                  <a:srgbClr val="002060"/>
                </a:solidFill>
                <a:latin typeface="Roboto"/>
              </a:rPr>
              <a:t>реєструються та зберігаються секретарем </a:t>
            </a:r>
            <a:r>
              <a:rPr lang="uk-UA" dirty="0" smtClean="0">
                <a:solidFill>
                  <a:srgbClr val="002060"/>
                </a:solidFill>
                <a:latin typeface="Roboto"/>
              </a:rPr>
              <a:t>АК.</a:t>
            </a:r>
            <a:endParaRPr lang="uk-UA" dirty="0">
              <a:solidFill>
                <a:srgbClr val="002060"/>
              </a:solidFill>
              <a:latin typeface="Roboto"/>
            </a:endParaRPr>
          </a:p>
        </p:txBody>
      </p:sp>
      <p:sp>
        <p:nvSpPr>
          <p:cNvPr id="4" name="Прямокутник 3"/>
          <p:cNvSpPr/>
          <p:nvPr/>
        </p:nvSpPr>
        <p:spPr>
          <a:xfrm>
            <a:off x="89756" y="4272677"/>
            <a:ext cx="8964488" cy="2585323"/>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spAutoFit/>
          </a:bodyPr>
          <a:lstStyle/>
          <a:p>
            <a:pPr lvl="0" indent="360363" algn="just"/>
            <a:r>
              <a:rPr lang="uk-UA" b="1" dirty="0">
                <a:solidFill>
                  <a:srgbClr val="002060"/>
                </a:solidFill>
                <a:latin typeface="Roboto"/>
              </a:rPr>
              <a:t>Протягом 15 робочих днів із дати надходження заяви </a:t>
            </a:r>
            <a:r>
              <a:rPr lang="uk-UA" b="1" dirty="0" smtClean="0">
                <a:solidFill>
                  <a:srgbClr val="002060"/>
                </a:solidFill>
                <a:latin typeface="Roboto"/>
              </a:rPr>
              <a:t>АК</a:t>
            </a:r>
            <a:r>
              <a:rPr lang="uk-UA" dirty="0" smtClean="0">
                <a:solidFill>
                  <a:srgbClr val="002060"/>
                </a:solidFill>
                <a:latin typeface="Roboto"/>
              </a:rPr>
              <a:t> </a:t>
            </a:r>
            <a:r>
              <a:rPr lang="uk-UA" b="1" dirty="0" smtClean="0">
                <a:solidFill>
                  <a:srgbClr val="002060"/>
                </a:solidFill>
                <a:latin typeface="Roboto"/>
              </a:rPr>
              <a:t>має </a:t>
            </a:r>
            <a:r>
              <a:rPr lang="uk-UA" b="1" dirty="0">
                <a:solidFill>
                  <a:srgbClr val="002060"/>
                </a:solidFill>
                <a:latin typeface="Roboto"/>
              </a:rPr>
              <a:t>її розглянути </a:t>
            </a:r>
            <a:r>
              <a:rPr lang="uk-UA" dirty="0">
                <a:solidFill>
                  <a:srgbClr val="002060"/>
                </a:solidFill>
                <a:latin typeface="Roboto"/>
              </a:rPr>
              <a:t>(особа, яка брала участь у прийнятті рішення, що оскаржується, не може брати участь у роботі </a:t>
            </a:r>
            <a:r>
              <a:rPr lang="uk-UA" dirty="0" smtClean="0">
                <a:solidFill>
                  <a:srgbClr val="002060"/>
                </a:solidFill>
                <a:latin typeface="Roboto"/>
              </a:rPr>
              <a:t>АК) </a:t>
            </a:r>
            <a:r>
              <a:rPr lang="uk-UA" dirty="0">
                <a:solidFill>
                  <a:srgbClr val="002060"/>
                </a:solidFill>
                <a:latin typeface="Roboto"/>
              </a:rPr>
              <a:t>та прийняти одне з рішень про:</a:t>
            </a:r>
          </a:p>
          <a:p>
            <a:pPr marL="285750" lvl="0" indent="-285750" algn="just">
              <a:buFont typeface="Wingdings" panose="05000000000000000000" pitchFamily="2" charset="2"/>
              <a:buChar char="§"/>
            </a:pPr>
            <a:r>
              <a:rPr lang="uk-UA" dirty="0">
                <a:solidFill>
                  <a:srgbClr val="002060"/>
                </a:solidFill>
                <a:latin typeface="Roboto"/>
              </a:rPr>
              <a:t>відповідність займаній посаді, підтвердження раніше присвоєної кваліфікаційної категорії та/або педагогічного звання та скасування рішення </a:t>
            </a:r>
            <a:r>
              <a:rPr lang="uk-UA" dirty="0" smtClean="0">
                <a:solidFill>
                  <a:srgbClr val="002060"/>
                </a:solidFill>
                <a:latin typeface="Roboto"/>
              </a:rPr>
              <a:t>АК нижчого </a:t>
            </a:r>
            <a:r>
              <a:rPr lang="uk-UA" dirty="0">
                <a:solidFill>
                  <a:srgbClr val="002060"/>
                </a:solidFill>
                <a:latin typeface="Roboto"/>
              </a:rPr>
              <a:t>рівня;</a:t>
            </a:r>
          </a:p>
          <a:p>
            <a:pPr marL="285750" lvl="0" indent="-285750" algn="just">
              <a:buFont typeface="Wingdings" panose="05000000000000000000" pitchFamily="2" charset="2"/>
              <a:buChar char="§"/>
            </a:pPr>
            <a:r>
              <a:rPr lang="uk-UA" dirty="0">
                <a:solidFill>
                  <a:srgbClr val="002060"/>
                </a:solidFill>
                <a:latin typeface="Roboto"/>
              </a:rPr>
              <a:t>присвоєння наступної кваліфікаційної категорії та/або педагогічного звання та скасування рішення </a:t>
            </a:r>
            <a:r>
              <a:rPr lang="uk-UA" dirty="0" smtClean="0">
                <a:solidFill>
                  <a:srgbClr val="002060"/>
                </a:solidFill>
                <a:latin typeface="Roboto"/>
              </a:rPr>
              <a:t>АК нижчого </a:t>
            </a:r>
            <a:r>
              <a:rPr lang="uk-UA" dirty="0">
                <a:solidFill>
                  <a:srgbClr val="002060"/>
                </a:solidFill>
                <a:latin typeface="Roboto"/>
              </a:rPr>
              <a:t>рівня;</a:t>
            </a:r>
          </a:p>
          <a:p>
            <a:pPr marL="285750" lvl="0" indent="-285750" algn="just">
              <a:buFont typeface="Wingdings" panose="05000000000000000000" pitchFamily="2" charset="2"/>
              <a:buChar char="§"/>
            </a:pPr>
            <a:r>
              <a:rPr lang="uk-UA" dirty="0">
                <a:solidFill>
                  <a:srgbClr val="002060"/>
                </a:solidFill>
                <a:latin typeface="Roboto"/>
              </a:rPr>
              <a:t>залишення рішення </a:t>
            </a:r>
            <a:r>
              <a:rPr lang="uk-UA" dirty="0" smtClean="0">
                <a:solidFill>
                  <a:srgbClr val="002060"/>
                </a:solidFill>
                <a:latin typeface="Roboto"/>
              </a:rPr>
              <a:t>АК нижчого </a:t>
            </a:r>
            <a:r>
              <a:rPr lang="uk-UA" dirty="0">
                <a:solidFill>
                  <a:srgbClr val="002060"/>
                </a:solidFill>
                <a:latin typeface="Roboto"/>
              </a:rPr>
              <a:t>рівня без змін, а апеляцію без задоволення.</a:t>
            </a:r>
          </a:p>
        </p:txBody>
      </p:sp>
      <p:sp>
        <p:nvSpPr>
          <p:cNvPr id="5" name="Прямокутник 4"/>
          <p:cNvSpPr/>
          <p:nvPr/>
        </p:nvSpPr>
        <p:spPr>
          <a:xfrm>
            <a:off x="89756" y="3646721"/>
            <a:ext cx="8964488" cy="523220"/>
          </a:xfrm>
          <a:prstGeom prst="rect">
            <a:avLst/>
          </a:prstGeom>
          <a:solidFill>
            <a:schemeClr val="bg2">
              <a:lumMod val="9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just"/>
            <a:r>
              <a:rPr lang="uk-UA" sz="1400" b="1" kern="0" dirty="0">
                <a:solidFill>
                  <a:srgbClr val="993300"/>
                </a:solidFill>
                <a:sym typeface="Wingdings"/>
              </a:rPr>
              <a:t> </a:t>
            </a:r>
            <a:r>
              <a:rPr lang="uk-UA" sz="1400" i="1" kern="0" dirty="0">
                <a:solidFill>
                  <a:srgbClr val="993300"/>
                </a:solidFill>
                <a:cs typeface="Calibri" pitchFamily="34" charset="0"/>
              </a:rPr>
              <a:t>На замітку! </a:t>
            </a:r>
            <a:r>
              <a:rPr lang="uk-UA" sz="1400" i="1" dirty="0" smtClean="0">
                <a:solidFill>
                  <a:srgbClr val="002060"/>
                </a:solidFill>
              </a:rPr>
              <a:t>У заяві </a:t>
            </a:r>
            <a:r>
              <a:rPr lang="uk-UA" sz="1400" i="1" dirty="0">
                <a:solidFill>
                  <a:srgbClr val="002060"/>
                </a:solidFill>
              </a:rPr>
              <a:t>прохання має стосуватися скасування рішення атестаційної комісії відповідного рівня і присвоєння/підтвердження відповідної кваліфікаційної категорії та/або педагогічного звання.</a:t>
            </a:r>
          </a:p>
        </p:txBody>
      </p:sp>
    </p:spTree>
    <p:extLst>
      <p:ext uri="{BB962C8B-B14F-4D97-AF65-F5344CB8AC3E}">
        <p14:creationId xmlns:p14="http://schemas.microsoft.com/office/powerpoint/2010/main" xmlns="" val="86861612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4463"/>
            <a:ext cx="8229600" cy="490067"/>
          </a:xfrm>
        </p:spPr>
        <p:txBody>
          <a:bodyPr>
            <a:normAutofit/>
          </a:bodyPr>
          <a:lstStyle/>
          <a:p>
            <a:r>
              <a:rPr lang="uk-UA" sz="2400" b="1" dirty="0" smtClean="0">
                <a:solidFill>
                  <a:srgbClr val="AC0000"/>
                </a:solidFill>
                <a:latin typeface="Candara" panose="020E0502030303020204" pitchFamily="34" charset="0"/>
                <a:ea typeface="+mn-ea"/>
                <a:cs typeface="+mn-cs"/>
              </a:rPr>
              <a:t>ОСКАРЖЕННЯ </a:t>
            </a:r>
            <a:r>
              <a:rPr lang="uk-UA" sz="2400" b="1" dirty="0">
                <a:solidFill>
                  <a:srgbClr val="AC0000"/>
                </a:solidFill>
                <a:latin typeface="Candara" panose="020E0502030303020204" pitchFamily="34" charset="0"/>
                <a:ea typeface="+mn-ea"/>
                <a:cs typeface="+mn-cs"/>
              </a:rPr>
              <a:t>РІШЕНЬ АТЕСТАЦІЙНИХ </a:t>
            </a:r>
            <a:r>
              <a:rPr lang="uk-UA" sz="2400" b="1" dirty="0" smtClean="0">
                <a:solidFill>
                  <a:srgbClr val="AC0000"/>
                </a:solidFill>
                <a:latin typeface="Candara" panose="020E0502030303020204" pitchFamily="34" charset="0"/>
                <a:ea typeface="+mn-ea"/>
                <a:cs typeface="+mn-cs"/>
              </a:rPr>
              <a:t>КОМІСІЙ</a:t>
            </a:r>
            <a:endParaRPr lang="uk-UA" sz="2400" dirty="0"/>
          </a:p>
        </p:txBody>
      </p:sp>
      <p:sp>
        <p:nvSpPr>
          <p:cNvPr id="3" name="Прямокутник 2"/>
          <p:cNvSpPr/>
          <p:nvPr/>
        </p:nvSpPr>
        <p:spPr>
          <a:xfrm>
            <a:off x="89756" y="547578"/>
            <a:ext cx="8964488" cy="3139321"/>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spAutoFit/>
          </a:bodyPr>
          <a:lstStyle/>
          <a:p>
            <a:pPr indent="360363" algn="just"/>
            <a:r>
              <a:rPr lang="uk-UA" dirty="0">
                <a:solidFill>
                  <a:srgbClr val="002060"/>
                </a:solidFill>
                <a:latin typeface="Roboto"/>
              </a:rPr>
              <a:t>Рішення про результати розгляду апеляції оформлюється </a:t>
            </a:r>
            <a:r>
              <a:rPr lang="uk-UA" b="1" dirty="0">
                <a:solidFill>
                  <a:srgbClr val="002060"/>
                </a:solidFill>
                <a:latin typeface="Roboto"/>
              </a:rPr>
              <a:t>протоколом</a:t>
            </a:r>
            <a:r>
              <a:rPr lang="uk-UA" dirty="0">
                <a:solidFill>
                  <a:srgbClr val="002060"/>
                </a:solidFill>
                <a:latin typeface="Roboto"/>
              </a:rPr>
              <a:t>, який підписують голова та секретар </a:t>
            </a:r>
            <a:r>
              <a:rPr lang="uk-UA" dirty="0" smtClean="0">
                <a:solidFill>
                  <a:srgbClr val="002060"/>
                </a:solidFill>
                <a:latin typeface="Roboto"/>
              </a:rPr>
              <a:t>АК. </a:t>
            </a:r>
          </a:p>
          <a:p>
            <a:pPr indent="360363" algn="just"/>
            <a:r>
              <a:rPr lang="uk-UA" dirty="0" smtClean="0">
                <a:solidFill>
                  <a:srgbClr val="002060"/>
                </a:solidFill>
                <a:latin typeface="Roboto"/>
              </a:rPr>
              <a:t>Протягом </a:t>
            </a:r>
            <a:r>
              <a:rPr lang="uk-UA" dirty="0">
                <a:solidFill>
                  <a:srgbClr val="002060"/>
                </a:solidFill>
                <a:latin typeface="Roboto"/>
              </a:rPr>
              <a:t>трьох робочих днів </a:t>
            </a:r>
            <a:r>
              <a:rPr lang="uk-UA" dirty="0" smtClean="0">
                <a:solidFill>
                  <a:srgbClr val="002060"/>
                </a:solidFill>
                <a:latin typeface="Roboto"/>
              </a:rPr>
              <a:t>із </a:t>
            </a:r>
            <a:r>
              <a:rPr lang="uk-UA" dirty="0">
                <a:solidFill>
                  <a:srgbClr val="002060"/>
                </a:solidFill>
                <a:latin typeface="Roboto"/>
              </a:rPr>
              <a:t>дати прийняття </a:t>
            </a:r>
            <a:r>
              <a:rPr lang="uk-UA" dirty="0" smtClean="0">
                <a:solidFill>
                  <a:srgbClr val="002060"/>
                </a:solidFill>
                <a:latin typeface="Roboto"/>
              </a:rPr>
              <a:t>рішення </a:t>
            </a:r>
            <a:r>
              <a:rPr lang="uk-UA" b="1" dirty="0">
                <a:solidFill>
                  <a:srgbClr val="002060"/>
                </a:solidFill>
                <a:latin typeface="Roboto"/>
              </a:rPr>
              <a:t>витяг </a:t>
            </a:r>
            <a:r>
              <a:rPr lang="uk-UA" b="1" dirty="0" smtClean="0">
                <a:solidFill>
                  <a:srgbClr val="002060"/>
                </a:solidFill>
                <a:latin typeface="Roboto"/>
              </a:rPr>
              <a:t>із протоколу</a:t>
            </a:r>
            <a:r>
              <a:rPr lang="uk-UA" dirty="0">
                <a:solidFill>
                  <a:srgbClr val="002060"/>
                </a:solidFill>
                <a:latin typeface="Roboto"/>
              </a:rPr>
              <a:t> </a:t>
            </a:r>
            <a:r>
              <a:rPr lang="uk-UA" dirty="0" smtClean="0">
                <a:solidFill>
                  <a:srgbClr val="002060"/>
                </a:solidFill>
                <a:latin typeface="Roboto"/>
              </a:rPr>
              <a:t>надсилається пед. працівнику </a:t>
            </a:r>
            <a:r>
              <a:rPr lang="uk-UA" dirty="0">
                <a:solidFill>
                  <a:srgbClr val="002060"/>
                </a:solidFill>
                <a:latin typeface="Roboto"/>
              </a:rPr>
              <a:t>та до відповідного закладу освіти електронною поштою у сканованому вигляді </a:t>
            </a:r>
            <a:r>
              <a:rPr lang="uk-UA" dirty="0" smtClean="0">
                <a:solidFill>
                  <a:srgbClr val="002060"/>
                </a:solidFill>
                <a:latin typeface="Roboto"/>
              </a:rPr>
              <a:t>або </a:t>
            </a:r>
            <a:r>
              <a:rPr lang="uk-UA" dirty="0">
                <a:solidFill>
                  <a:srgbClr val="002060"/>
                </a:solidFill>
                <a:latin typeface="Roboto"/>
              </a:rPr>
              <a:t>поштовим відправленням з повідомленням про вручення.</a:t>
            </a:r>
          </a:p>
          <a:p>
            <a:pPr indent="447675" algn="just"/>
            <a:r>
              <a:rPr lang="uk-UA" dirty="0">
                <a:solidFill>
                  <a:srgbClr val="002060"/>
                </a:solidFill>
                <a:latin typeface="Roboto"/>
              </a:rPr>
              <a:t>Впродовж 3-х робочих днів </a:t>
            </a:r>
            <a:r>
              <a:rPr lang="uk-UA" dirty="0" smtClean="0">
                <a:solidFill>
                  <a:srgbClr val="002060"/>
                </a:solidFill>
                <a:latin typeface="Roboto"/>
              </a:rPr>
              <a:t>із </a:t>
            </a:r>
            <a:r>
              <a:rPr lang="uk-UA" dirty="0">
                <a:solidFill>
                  <a:srgbClr val="002060"/>
                </a:solidFill>
                <a:latin typeface="Roboto"/>
              </a:rPr>
              <a:t>дати отримання витягу з протоколу про результати </a:t>
            </a:r>
            <a:r>
              <a:rPr lang="uk-UA" dirty="0" smtClean="0">
                <a:solidFill>
                  <a:srgbClr val="002060"/>
                </a:solidFill>
                <a:latin typeface="Roboto"/>
              </a:rPr>
              <a:t>апеляції</a:t>
            </a:r>
            <a:r>
              <a:rPr lang="uk-UA" dirty="0">
                <a:solidFill>
                  <a:srgbClr val="002060"/>
                </a:solidFill>
                <a:latin typeface="Roboto"/>
              </a:rPr>
              <a:t>, за результатами якої педагогу було присвоєно (підтверджено) кваліфікаційну </a:t>
            </a:r>
            <a:r>
              <a:rPr lang="uk-UA" dirty="0" smtClean="0">
                <a:solidFill>
                  <a:srgbClr val="002060"/>
                </a:solidFill>
                <a:latin typeface="Roboto"/>
              </a:rPr>
              <a:t>категорію/педагогічне </a:t>
            </a:r>
            <a:r>
              <a:rPr lang="uk-UA" dirty="0">
                <a:solidFill>
                  <a:srgbClr val="002060"/>
                </a:solidFill>
                <a:latin typeface="Roboto"/>
              </a:rPr>
              <a:t>звання, </a:t>
            </a:r>
            <a:r>
              <a:rPr lang="uk-UA" b="1" dirty="0">
                <a:solidFill>
                  <a:srgbClr val="002060"/>
                </a:solidFill>
                <a:latin typeface="Roboto"/>
              </a:rPr>
              <a:t>керівник </a:t>
            </a:r>
            <a:r>
              <a:rPr lang="uk-UA" b="1" dirty="0" smtClean="0">
                <a:solidFill>
                  <a:srgbClr val="002060"/>
                </a:solidFill>
                <a:latin typeface="Roboto"/>
              </a:rPr>
              <a:t>повинен видати наказ</a:t>
            </a:r>
            <a:r>
              <a:rPr lang="uk-UA" b="1" dirty="0">
                <a:solidFill>
                  <a:srgbClr val="002060"/>
                </a:solidFill>
                <a:latin typeface="Roboto"/>
              </a:rPr>
              <a:t>,</a:t>
            </a:r>
            <a:r>
              <a:rPr lang="uk-UA" dirty="0">
                <a:solidFill>
                  <a:srgbClr val="002060"/>
                </a:solidFill>
                <a:latin typeface="Roboto"/>
              </a:rPr>
              <a:t>  </a:t>
            </a:r>
            <a:r>
              <a:rPr lang="uk-UA" b="1" dirty="0">
                <a:solidFill>
                  <a:srgbClr val="002060"/>
                </a:solidFill>
                <a:latin typeface="Roboto"/>
              </a:rPr>
              <a:t>ознайомити з ним педагога під підпис та подати </a:t>
            </a:r>
            <a:r>
              <a:rPr lang="uk-UA" b="1" dirty="0" smtClean="0">
                <a:solidFill>
                  <a:srgbClr val="002060"/>
                </a:solidFill>
                <a:latin typeface="Roboto"/>
              </a:rPr>
              <a:t>до </a:t>
            </a:r>
            <a:r>
              <a:rPr lang="uk-UA" b="1" dirty="0">
                <a:solidFill>
                  <a:srgbClr val="002060"/>
                </a:solidFill>
                <a:latin typeface="Roboto"/>
              </a:rPr>
              <a:t>бухгалтерії. </a:t>
            </a:r>
            <a:endParaRPr lang="uk-UA" b="1" dirty="0" smtClean="0">
              <a:solidFill>
                <a:srgbClr val="002060"/>
              </a:solidFill>
              <a:latin typeface="Roboto"/>
            </a:endParaRPr>
          </a:p>
        </p:txBody>
      </p:sp>
      <p:sp>
        <p:nvSpPr>
          <p:cNvPr id="4" name="Прямокутник 3"/>
          <p:cNvSpPr/>
          <p:nvPr/>
        </p:nvSpPr>
        <p:spPr>
          <a:xfrm>
            <a:off x="116807" y="4410823"/>
            <a:ext cx="8964488" cy="1754326"/>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spAutoFit/>
          </a:bodyPr>
          <a:lstStyle/>
          <a:p>
            <a:pPr indent="360363" algn="just"/>
            <a:r>
              <a:rPr lang="uk-UA" dirty="0">
                <a:solidFill>
                  <a:srgbClr val="002060"/>
                </a:solidFill>
                <a:latin typeface="Roboto"/>
              </a:rPr>
              <a:t>Рішення АК може бути </a:t>
            </a:r>
            <a:r>
              <a:rPr lang="uk-UA" b="1" dirty="0">
                <a:solidFill>
                  <a:srgbClr val="002060"/>
                </a:solidFill>
                <a:latin typeface="Roboto"/>
              </a:rPr>
              <a:t>підставою для звільнення з роботи </a:t>
            </a:r>
            <a:r>
              <a:rPr lang="uk-UA" dirty="0">
                <a:solidFill>
                  <a:srgbClr val="002060"/>
                </a:solidFill>
                <a:latin typeface="Roboto"/>
              </a:rPr>
              <a:t>у встановленому законодавством порядку. </a:t>
            </a:r>
            <a:r>
              <a:rPr lang="uk-UA" b="1" dirty="0">
                <a:solidFill>
                  <a:srgbClr val="002060"/>
                </a:solidFill>
                <a:latin typeface="Roboto"/>
              </a:rPr>
              <a:t>Наказ про звільнення або переведення </a:t>
            </a:r>
            <a:r>
              <a:rPr lang="uk-UA" dirty="0">
                <a:solidFill>
                  <a:srgbClr val="002060"/>
                </a:solidFill>
                <a:latin typeface="Roboto"/>
              </a:rPr>
              <a:t>працівника за його згодою на іншу роботу за результатами атестації видається </a:t>
            </a:r>
            <a:r>
              <a:rPr lang="uk-UA" dirty="0" smtClean="0">
                <a:solidFill>
                  <a:srgbClr val="002060"/>
                </a:solidFill>
                <a:latin typeface="Roboto"/>
              </a:rPr>
              <a:t>після </a:t>
            </a:r>
            <a:r>
              <a:rPr lang="uk-UA" dirty="0">
                <a:solidFill>
                  <a:srgbClr val="002060"/>
                </a:solidFill>
                <a:latin typeface="Roboto"/>
              </a:rPr>
              <a:t>розгляду його апеляції </a:t>
            </a:r>
            <a:r>
              <a:rPr lang="uk-UA" dirty="0" smtClean="0">
                <a:solidFill>
                  <a:srgbClr val="002060"/>
                </a:solidFill>
                <a:latin typeface="Roboto"/>
              </a:rPr>
              <a:t>з </a:t>
            </a:r>
            <a:r>
              <a:rPr lang="uk-UA" dirty="0">
                <a:solidFill>
                  <a:srgbClr val="002060"/>
                </a:solidFill>
                <a:latin typeface="Roboto"/>
              </a:rPr>
              <a:t>дотриманням законодавства про працю. Розірвання трудового договору </a:t>
            </a:r>
            <a:r>
              <a:rPr lang="uk-UA" dirty="0" smtClean="0">
                <a:solidFill>
                  <a:srgbClr val="002060"/>
                </a:solidFill>
                <a:latin typeface="Roboto"/>
              </a:rPr>
              <a:t>допускається, </a:t>
            </a:r>
            <a:r>
              <a:rPr lang="uk-UA" dirty="0">
                <a:solidFill>
                  <a:srgbClr val="002060"/>
                </a:solidFill>
                <a:latin typeface="Roboto"/>
              </a:rPr>
              <a:t>якщо неможливо перевести працівника за його згодою на іншу роботу, яка відповідає його кваліфікації, у тому самому закладі освіти.</a:t>
            </a:r>
          </a:p>
        </p:txBody>
      </p:sp>
      <p:sp>
        <p:nvSpPr>
          <p:cNvPr id="5" name="Прямокутник 4"/>
          <p:cNvSpPr/>
          <p:nvPr/>
        </p:nvSpPr>
        <p:spPr>
          <a:xfrm>
            <a:off x="89756" y="3719947"/>
            <a:ext cx="8964488" cy="646331"/>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spAutoFit/>
          </a:bodyPr>
          <a:lstStyle/>
          <a:p>
            <a:pPr indent="360363" algn="just"/>
            <a:r>
              <a:rPr lang="uk-UA" dirty="0">
                <a:solidFill>
                  <a:srgbClr val="002060"/>
                </a:solidFill>
                <a:latin typeface="Roboto"/>
              </a:rPr>
              <a:t>У разі незгоди педагогічного працівника з результатами розгляду апеляційної заяви, він має право </a:t>
            </a:r>
            <a:r>
              <a:rPr lang="uk-UA" b="1" dirty="0">
                <a:solidFill>
                  <a:srgbClr val="002060"/>
                </a:solidFill>
                <a:latin typeface="Roboto"/>
              </a:rPr>
              <a:t>оскаржити </a:t>
            </a:r>
            <a:r>
              <a:rPr lang="uk-UA" dirty="0">
                <a:solidFill>
                  <a:srgbClr val="002060"/>
                </a:solidFill>
                <a:latin typeface="Roboto"/>
              </a:rPr>
              <a:t>таке рішення в суді.</a:t>
            </a:r>
          </a:p>
        </p:txBody>
      </p:sp>
      <p:sp>
        <p:nvSpPr>
          <p:cNvPr id="6" name="Прямокутник 5"/>
          <p:cNvSpPr/>
          <p:nvPr/>
        </p:nvSpPr>
        <p:spPr>
          <a:xfrm>
            <a:off x="116807" y="6382846"/>
            <a:ext cx="1625766" cy="369332"/>
          </a:xfrm>
          <a:prstGeom prst="rect">
            <a:avLst/>
          </a:prstGeom>
        </p:spPr>
        <p:txBody>
          <a:bodyPr wrap="none">
            <a:spAutoFit/>
          </a:bodyPr>
          <a:lstStyle/>
          <a:p>
            <a:r>
              <a:rPr lang="uk-UA" b="1" kern="0" dirty="0">
                <a:solidFill>
                  <a:srgbClr val="993300"/>
                </a:solidFill>
                <a:sym typeface="Wingdings"/>
              </a:rPr>
              <a:t> </a:t>
            </a:r>
            <a:r>
              <a:rPr lang="uk-UA" i="1" kern="0" dirty="0">
                <a:solidFill>
                  <a:srgbClr val="993300"/>
                </a:solidFill>
                <a:cs typeface="Calibri" pitchFamily="34" charset="0"/>
              </a:rPr>
              <a:t>На замітку! </a:t>
            </a:r>
            <a:endParaRPr lang="uk-UA" dirty="0"/>
          </a:p>
        </p:txBody>
      </p:sp>
      <p:sp>
        <p:nvSpPr>
          <p:cNvPr id="7" name="Прямокутник 6"/>
          <p:cNvSpPr/>
          <p:nvPr/>
        </p:nvSpPr>
        <p:spPr>
          <a:xfrm>
            <a:off x="1763688" y="6305902"/>
            <a:ext cx="7380312" cy="523220"/>
          </a:xfrm>
          <a:prstGeom prst="rect">
            <a:avLst/>
          </a:prstGeom>
          <a:solidFill>
            <a:schemeClr val="bg2">
              <a:lumMod val="9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r>
              <a:rPr lang="uk-UA" sz="1400" i="1" dirty="0" smtClean="0">
                <a:solidFill>
                  <a:srgbClr val="002060"/>
                </a:solidFill>
                <a:latin typeface="Roboto"/>
              </a:rPr>
              <a:t>Звільняє з роботи не АК, а керівник закладу освіти на основі рішення АК  (ч.4 ст. 50 Закону України «Про освіту»). </a:t>
            </a:r>
            <a:endParaRPr lang="uk-UA" sz="1400" i="1" dirty="0"/>
          </a:p>
        </p:txBody>
      </p:sp>
    </p:spTree>
    <p:extLst>
      <p:ext uri="{BB962C8B-B14F-4D97-AF65-F5344CB8AC3E}">
        <p14:creationId xmlns:p14="http://schemas.microsoft.com/office/powerpoint/2010/main" xmlns="" val="26063865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1196" y="-21454"/>
            <a:ext cx="8229600" cy="1143000"/>
          </a:xfrm>
        </p:spPr>
        <p:txBody>
          <a:bodyPr>
            <a:normAutofit fontScale="90000"/>
          </a:bodyPr>
          <a:lstStyle/>
          <a:p>
            <a:r>
              <a:rPr lang="uk-UA" sz="2700" b="1" kern="0" dirty="0" smtClean="0">
                <a:solidFill>
                  <a:srgbClr val="AC0000"/>
                </a:solidFill>
                <a:latin typeface="Candara" panose="020E0502030303020204" pitchFamily="34" charset="0"/>
                <a:ea typeface="+mn-ea"/>
                <a:cs typeface="+mn-cs"/>
                <a:sym typeface="Arial" charset="0"/>
              </a:rPr>
              <a:t>АТЕСТАЦІЯ ПЕДАГОГІЧНИХ ПРАЦІВНИКІВ </a:t>
            </a:r>
            <a:br>
              <a:rPr lang="uk-UA" sz="2700" b="1" kern="0" dirty="0" smtClean="0">
                <a:solidFill>
                  <a:srgbClr val="AC0000"/>
                </a:solidFill>
                <a:latin typeface="Candara" panose="020E0502030303020204" pitchFamily="34" charset="0"/>
                <a:ea typeface="+mn-ea"/>
                <a:cs typeface="+mn-cs"/>
                <a:sym typeface="Arial" charset="0"/>
              </a:rPr>
            </a:br>
            <a:r>
              <a:rPr lang="uk-UA" sz="2700" b="1" kern="0" dirty="0" smtClean="0">
                <a:solidFill>
                  <a:srgbClr val="AC0000"/>
                </a:solidFill>
                <a:latin typeface="Candara" panose="020E0502030303020204" pitchFamily="34" charset="0"/>
                <a:ea typeface="+mn-ea"/>
                <a:cs typeface="+mn-cs"/>
                <a:sym typeface="Arial" charset="0"/>
              </a:rPr>
              <a:t>ПОВИННА ПРОВОДИТИСЯ  </a:t>
            </a:r>
            <a:r>
              <a:rPr lang="uk-UA" sz="2700" b="1" kern="0" dirty="0" smtClean="0">
                <a:solidFill>
                  <a:srgbClr val="AC0000"/>
                </a:solidFill>
                <a:latin typeface="Candara" panose="020E0502030303020204" pitchFamily="34" charset="0"/>
                <a:ea typeface="+mn-ea"/>
                <a:cs typeface="+mn-cs"/>
              </a:rPr>
              <a:t>З ДОТРИМАННЯМ АКАДЕМІЧНОЇ ДОБРОЧЕСНОСТІ </a:t>
            </a:r>
            <a:endParaRPr lang="uk-UA" sz="2700" b="1" kern="0" dirty="0">
              <a:solidFill>
                <a:srgbClr val="AC0000"/>
              </a:solidFill>
              <a:latin typeface="Candara" panose="020E0502030303020204" pitchFamily="34" charset="0"/>
              <a:ea typeface="+mn-ea"/>
              <a:cs typeface="+mn-cs"/>
            </a:endParaRPr>
          </a:p>
        </p:txBody>
      </p:sp>
      <p:sp>
        <p:nvSpPr>
          <p:cNvPr id="3" name="Прямокутник 2"/>
          <p:cNvSpPr/>
          <p:nvPr/>
        </p:nvSpPr>
        <p:spPr>
          <a:xfrm>
            <a:off x="107504" y="1121546"/>
            <a:ext cx="8856984" cy="5647700"/>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spAutoFit/>
          </a:bodyPr>
          <a:lstStyle/>
          <a:p>
            <a:pPr marL="285750" indent="-285750" algn="just">
              <a:buFont typeface="Wingdings" panose="05000000000000000000" pitchFamily="2" charset="2"/>
              <a:buChar char="§"/>
            </a:pPr>
            <a:r>
              <a:rPr lang="uk-UA" sz="1900" dirty="0" smtClean="0">
                <a:solidFill>
                  <a:srgbClr val="002060"/>
                </a:solidFill>
                <a:latin typeface="Segoe UI" pitchFamily="34" charset="0"/>
                <a:ea typeface="Segoe UI" pitchFamily="34" charset="0"/>
                <a:cs typeface="Segoe UI" pitchFamily="34" charset="0"/>
              </a:rPr>
              <a:t>Не </a:t>
            </a:r>
            <a:r>
              <a:rPr lang="uk-UA" sz="1900" dirty="0">
                <a:solidFill>
                  <a:srgbClr val="002060"/>
                </a:solidFill>
                <a:latin typeface="Segoe UI" pitchFamily="34" charset="0"/>
                <a:ea typeface="Segoe UI" pitchFamily="34" charset="0"/>
                <a:cs typeface="Segoe UI" pitchFamily="34" charset="0"/>
              </a:rPr>
              <a:t>можна створювати перешкоди проходженню педагогічним працівником атестації, необґрунтовано відмовляти у присвоєнні (підтвердженні) кваліфікаційної категорії, педагогічного звання та встановленні тарифного </a:t>
            </a:r>
            <a:r>
              <a:rPr lang="uk-UA" sz="1900" dirty="0" smtClean="0">
                <a:solidFill>
                  <a:srgbClr val="002060"/>
                </a:solidFill>
                <a:latin typeface="Segoe UI" pitchFamily="34" charset="0"/>
                <a:ea typeface="Segoe UI" pitchFamily="34" charset="0"/>
                <a:cs typeface="Segoe UI" pitchFamily="34" charset="0"/>
              </a:rPr>
              <a:t>розряду. </a:t>
            </a:r>
            <a:endParaRPr lang="uk-UA" sz="1900" dirty="0">
              <a:solidFill>
                <a:srgbClr val="002060"/>
              </a:solidFill>
              <a:latin typeface="Segoe UI" pitchFamily="34" charset="0"/>
              <a:ea typeface="Segoe UI" pitchFamily="34" charset="0"/>
              <a:cs typeface="Segoe UI" pitchFamily="34" charset="0"/>
            </a:endParaRPr>
          </a:p>
          <a:p>
            <a:pPr marL="285750" indent="-285750" algn="just">
              <a:buFont typeface="Wingdings" panose="05000000000000000000" pitchFamily="2" charset="2"/>
              <a:buChar char="§"/>
            </a:pPr>
            <a:r>
              <a:rPr lang="uk-UA" sz="1900" dirty="0">
                <a:solidFill>
                  <a:srgbClr val="002060"/>
                </a:solidFill>
                <a:latin typeface="Segoe UI" pitchFamily="34" charset="0"/>
                <a:ea typeface="Segoe UI" pitchFamily="34" charset="0"/>
                <a:cs typeface="Segoe UI" pitchFamily="34" charset="0"/>
              </a:rPr>
              <a:t> П</a:t>
            </a:r>
            <a:r>
              <a:rPr lang="uk-UA" sz="1900" dirty="0" smtClean="0">
                <a:solidFill>
                  <a:srgbClr val="002060"/>
                </a:solidFill>
                <a:latin typeface="Segoe UI" pitchFamily="34" charset="0"/>
                <a:ea typeface="Segoe UI" pitchFamily="34" charset="0"/>
                <a:cs typeface="Segoe UI" pitchFamily="34" charset="0"/>
              </a:rPr>
              <a:t>едагогічний </a:t>
            </a:r>
            <a:r>
              <a:rPr lang="uk-UA" sz="1900" dirty="0">
                <a:solidFill>
                  <a:srgbClr val="002060"/>
                </a:solidFill>
                <a:latin typeface="Segoe UI" pitchFamily="34" charset="0"/>
                <a:ea typeface="Segoe UI" pitchFamily="34" charset="0"/>
                <a:cs typeface="Segoe UI" pitchFamily="34" charset="0"/>
              </a:rPr>
              <a:t>працівник за власним бажанням подає </a:t>
            </a:r>
            <a:r>
              <a:rPr lang="uk-UA" sz="1900" dirty="0" smtClean="0">
                <a:solidFill>
                  <a:srgbClr val="002060"/>
                </a:solidFill>
                <a:latin typeface="Segoe UI" pitchFamily="34" charset="0"/>
                <a:ea typeface="Segoe UI" pitchFamily="34" charset="0"/>
                <a:cs typeface="Segoe UI" pitchFamily="34" charset="0"/>
              </a:rPr>
              <a:t>АК під </a:t>
            </a:r>
            <a:r>
              <a:rPr lang="uk-UA" sz="1900" dirty="0">
                <a:solidFill>
                  <a:srgbClr val="002060"/>
                </a:solidFill>
                <a:latin typeface="Segoe UI" pitchFamily="34" charset="0"/>
                <a:ea typeface="Segoe UI" pitchFamily="34" charset="0"/>
                <a:cs typeface="Segoe UI" pitchFamily="34" charset="0"/>
              </a:rPr>
              <a:t>час атестації всі матеріали, які, на його думку, підтверджують його педагогічну майстерність. </a:t>
            </a:r>
            <a:endParaRPr lang="uk-UA" sz="1900" dirty="0" smtClean="0">
              <a:solidFill>
                <a:srgbClr val="002060"/>
              </a:solidFill>
              <a:latin typeface="Segoe UI" pitchFamily="34" charset="0"/>
              <a:ea typeface="Segoe UI" pitchFamily="34" charset="0"/>
              <a:cs typeface="Segoe UI" pitchFamily="34" charset="0"/>
            </a:endParaRPr>
          </a:p>
          <a:p>
            <a:pPr marL="285750" indent="-285750" algn="just">
              <a:buFont typeface="Wingdings" panose="05000000000000000000" pitchFamily="2" charset="2"/>
              <a:buChar char="§"/>
            </a:pPr>
            <a:r>
              <a:rPr lang="uk-UA" sz="1900" dirty="0" smtClean="0">
                <a:solidFill>
                  <a:srgbClr val="002060"/>
                </a:solidFill>
                <a:latin typeface="Segoe UI" pitchFamily="34" charset="0"/>
                <a:ea typeface="Segoe UI" pitchFamily="34" charset="0"/>
                <a:cs typeface="Segoe UI" pitchFamily="34" charset="0"/>
              </a:rPr>
              <a:t>Педагогічний </a:t>
            </a:r>
            <a:r>
              <a:rPr lang="uk-UA" sz="1900" dirty="0">
                <a:solidFill>
                  <a:srgbClr val="002060"/>
                </a:solidFill>
                <a:latin typeface="Segoe UI" pitchFamily="34" charset="0"/>
                <a:ea typeface="Segoe UI" pitchFamily="34" charset="0"/>
                <a:cs typeface="Segoe UI" pitchFamily="34" charset="0"/>
              </a:rPr>
              <a:t>працівник  повинен дотримуватися принципу академічної доброчесності, визначеного ст. 42 Закону України «Про освіту»: </a:t>
            </a:r>
          </a:p>
          <a:p>
            <a:pPr marL="800100" lvl="1" indent="-342900" algn="just">
              <a:buFont typeface="Wingdings" panose="05000000000000000000" pitchFamily="2" charset="2"/>
              <a:buChar char="ü"/>
            </a:pPr>
            <a:r>
              <a:rPr lang="uk-UA" sz="1900" dirty="0">
                <a:solidFill>
                  <a:srgbClr val="002060"/>
                </a:solidFill>
                <a:latin typeface="Segoe UI" pitchFamily="34" charset="0"/>
                <a:ea typeface="Segoe UI" pitchFamily="34" charset="0"/>
                <a:cs typeface="Segoe UI" pitchFamily="34" charset="0"/>
              </a:rPr>
              <a:t>не запозичувати посилання на джерела інформації у разі використання ідей, розробок, тверджень, відомостей; дотримуватися норм законодавства про авторське право і суміжні права; </a:t>
            </a:r>
          </a:p>
          <a:p>
            <a:pPr marL="800100" lvl="1" indent="-342900" algn="just">
              <a:buFont typeface="Wingdings" panose="05000000000000000000" pitchFamily="2" charset="2"/>
              <a:buChar char="ü"/>
            </a:pPr>
            <a:r>
              <a:rPr lang="uk-UA" sz="1900" dirty="0">
                <a:solidFill>
                  <a:srgbClr val="002060"/>
                </a:solidFill>
                <a:latin typeface="Segoe UI" pitchFamily="34" charset="0"/>
                <a:ea typeface="Segoe UI" pitchFamily="34" charset="0"/>
                <a:cs typeface="Segoe UI" pitchFamily="34" charset="0"/>
              </a:rPr>
              <a:t>надавати достовірну інформації про методики і результати досліджень, джерела використаної інформації та власну педагогічну (науково-педагогічну, творчу) діяльність; </a:t>
            </a:r>
          </a:p>
          <a:p>
            <a:pPr marL="800100" lvl="1" indent="-342900" algn="just">
              <a:buFont typeface="Wingdings" panose="05000000000000000000" pitchFamily="2" charset="2"/>
              <a:buChar char="ü"/>
            </a:pPr>
            <a:r>
              <a:rPr lang="uk-UA" sz="1900" dirty="0">
                <a:solidFill>
                  <a:srgbClr val="002060"/>
                </a:solidFill>
                <a:latin typeface="Segoe UI" pitchFamily="34" charset="0"/>
                <a:ea typeface="Segoe UI" pitchFamily="34" charset="0"/>
                <a:cs typeface="Segoe UI" pitchFamily="34" charset="0"/>
              </a:rPr>
              <a:t> під час вивчення практичного досвіду роботи педагогічному працівникові потрібно продемонструвати формування культури академічної доброчесності в учнів/учениць та об’єктивне оцінювання результатів їхнього навчання.</a:t>
            </a:r>
          </a:p>
        </p:txBody>
      </p:sp>
    </p:spTree>
    <p:extLst>
      <p:ext uri="{BB962C8B-B14F-4D97-AF65-F5344CB8AC3E}">
        <p14:creationId xmlns:p14="http://schemas.microsoft.com/office/powerpoint/2010/main" xmlns="" val="30933636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b="1" dirty="0" smtClean="0"/>
              <a:t>ДЯКУЮ ЗА УВАГУ.</a:t>
            </a:r>
            <a:r>
              <a:rPr lang="uk-UA" dirty="0" smtClean="0"/>
              <a:t/>
            </a:r>
            <a:br>
              <a:rPr lang="uk-UA" dirty="0" smtClean="0"/>
            </a:br>
            <a:endParaRPr lang="uk-U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87872"/>
            <a:ext cx="5347300" cy="620688"/>
          </a:xfrm>
        </p:spPr>
        <p:txBody>
          <a:bodyPr>
            <a:noAutofit/>
          </a:bodyPr>
          <a:lstStyle/>
          <a:p>
            <a:pPr lvl="0" defTabSz="685800" fontAlgn="base">
              <a:spcAft>
                <a:spcPct val="0"/>
              </a:spcAft>
              <a:defRPr/>
            </a:pPr>
            <a:r>
              <a:rPr lang="ru-RU" sz="2400" b="1" dirty="0" smtClean="0">
                <a:solidFill>
                  <a:srgbClr val="AC0000"/>
                </a:solidFill>
                <a:latin typeface="Candara" panose="020E0502030303020204" pitchFamily="34" charset="0"/>
                <a:cs typeface="Arial" charset="0"/>
              </a:rPr>
              <a:t>АТЕСТАЦІЯ</a:t>
            </a:r>
            <a:br>
              <a:rPr lang="ru-RU" sz="2400" b="1" dirty="0" smtClean="0">
                <a:solidFill>
                  <a:srgbClr val="AC0000"/>
                </a:solidFill>
                <a:latin typeface="Candara" panose="020E0502030303020204" pitchFamily="34" charset="0"/>
                <a:cs typeface="Arial" charset="0"/>
              </a:rPr>
            </a:br>
            <a:r>
              <a:rPr lang="ru-RU" sz="2400" b="1" dirty="0" smtClean="0">
                <a:solidFill>
                  <a:srgbClr val="AC0000"/>
                </a:solidFill>
                <a:latin typeface="Candara" panose="020E0502030303020204" pitchFamily="34" charset="0"/>
                <a:cs typeface="Arial" charset="0"/>
              </a:rPr>
              <a:t> ПЕДАГОГІЧНИХ </a:t>
            </a:r>
            <a:r>
              <a:rPr lang="ru-RU" sz="2400" b="1" dirty="0">
                <a:solidFill>
                  <a:srgbClr val="AC0000"/>
                </a:solidFill>
                <a:latin typeface="Candara" panose="020E0502030303020204" pitchFamily="34" charset="0"/>
                <a:cs typeface="Arial" charset="0"/>
              </a:rPr>
              <a:t>ПРАЦІВНИКІВ</a:t>
            </a:r>
          </a:p>
        </p:txBody>
      </p:sp>
      <p:sp>
        <p:nvSpPr>
          <p:cNvPr id="3" name="Місце для вмісту 2"/>
          <p:cNvSpPr>
            <a:spLocks noGrp="1"/>
          </p:cNvSpPr>
          <p:nvPr>
            <p:ph idx="1"/>
          </p:nvPr>
        </p:nvSpPr>
        <p:spPr>
          <a:xfrm>
            <a:off x="0" y="1196752"/>
            <a:ext cx="9144000" cy="5400600"/>
          </a:xfr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Autofit/>
          </a:bodyPr>
          <a:lstStyle/>
          <a:p>
            <a:pPr algn="just">
              <a:buFont typeface="Wingdings" panose="05000000000000000000" pitchFamily="2" charset="2"/>
              <a:buChar char="§"/>
            </a:pPr>
            <a:r>
              <a:rPr lang="uk-UA" sz="2100" dirty="0">
                <a:solidFill>
                  <a:srgbClr val="002060"/>
                </a:solidFill>
              </a:rPr>
              <a:t>Про </a:t>
            </a:r>
            <a:r>
              <a:rPr lang="uk-UA" sz="2100" dirty="0" smtClean="0">
                <a:solidFill>
                  <a:srgbClr val="002060"/>
                </a:solidFill>
              </a:rPr>
              <a:t>освіту: </a:t>
            </a:r>
            <a:r>
              <a:rPr lang="uk-UA" sz="2100" dirty="0">
                <a:solidFill>
                  <a:srgbClr val="002060"/>
                </a:solidFill>
              </a:rPr>
              <a:t>Закон України від 05.09.2017 № </a:t>
            </a:r>
            <a:r>
              <a:rPr lang="uk-UA" sz="2100" dirty="0" smtClean="0">
                <a:solidFill>
                  <a:srgbClr val="002060"/>
                </a:solidFill>
              </a:rPr>
              <a:t>2145-VIII (ст.50, 58). </a:t>
            </a:r>
            <a:endParaRPr lang="uk-UA" sz="2100" dirty="0">
              <a:solidFill>
                <a:srgbClr val="002060"/>
              </a:solidFill>
            </a:endParaRPr>
          </a:p>
          <a:p>
            <a:pPr algn="just">
              <a:buFont typeface="Wingdings" panose="05000000000000000000" pitchFamily="2" charset="2"/>
              <a:buChar char="§"/>
            </a:pPr>
            <a:r>
              <a:rPr lang="uk-UA" sz="2100" dirty="0">
                <a:solidFill>
                  <a:srgbClr val="002060"/>
                </a:solidFill>
              </a:rPr>
              <a:t>Про повну загальну середню </a:t>
            </a:r>
            <a:r>
              <a:rPr lang="uk-UA" sz="2100" dirty="0" smtClean="0">
                <a:solidFill>
                  <a:srgbClr val="002060"/>
                </a:solidFill>
              </a:rPr>
              <a:t>освіту: </a:t>
            </a:r>
            <a:r>
              <a:rPr lang="uk-UA" sz="2100" dirty="0">
                <a:solidFill>
                  <a:srgbClr val="002060"/>
                </a:solidFill>
              </a:rPr>
              <a:t>Закон України від 16.01.2020 № </a:t>
            </a:r>
            <a:r>
              <a:rPr lang="uk-UA" sz="2100" dirty="0" smtClean="0">
                <a:solidFill>
                  <a:srgbClr val="002060"/>
                </a:solidFill>
              </a:rPr>
              <a:t>463-IX (ст.48).</a:t>
            </a:r>
          </a:p>
          <a:p>
            <a:pPr algn="just">
              <a:buFont typeface="Wingdings" panose="05000000000000000000" pitchFamily="2" charset="2"/>
              <a:buChar char="§"/>
            </a:pPr>
            <a:r>
              <a:rPr lang="uk-UA" sz="2000" dirty="0" smtClean="0">
                <a:solidFill>
                  <a:srgbClr val="002060"/>
                </a:solidFill>
              </a:rPr>
              <a:t>Про професійний розвиток: Закон України від 12 січня 201</a:t>
            </a:r>
            <a:r>
              <a:rPr lang="en-US" sz="2000" dirty="0" smtClean="0">
                <a:solidFill>
                  <a:srgbClr val="002060"/>
                </a:solidFill>
              </a:rPr>
              <a:t>2</a:t>
            </a:r>
            <a:r>
              <a:rPr lang="uk-UA" sz="2000" dirty="0" smtClean="0">
                <a:solidFill>
                  <a:srgbClr val="002060"/>
                </a:solidFill>
              </a:rPr>
              <a:t> року № 4312-</a:t>
            </a:r>
            <a:r>
              <a:rPr lang="en-US" sz="2000" dirty="0" smtClean="0">
                <a:solidFill>
                  <a:srgbClr val="002060"/>
                </a:solidFill>
              </a:rPr>
              <a:t>VI. </a:t>
            </a:r>
            <a:endParaRPr lang="uk-UA" sz="2000" dirty="0">
              <a:solidFill>
                <a:srgbClr val="002060"/>
              </a:solidFill>
            </a:endParaRPr>
          </a:p>
          <a:p>
            <a:pPr lvl="0" algn="just">
              <a:buFont typeface="Wingdings" panose="05000000000000000000" pitchFamily="2" charset="2"/>
              <a:buChar char="§"/>
            </a:pPr>
            <a:r>
              <a:rPr lang="uk-UA" sz="2000" dirty="0" smtClean="0">
                <a:solidFill>
                  <a:srgbClr val="002060"/>
                </a:solidFill>
              </a:rPr>
              <a:t>Про запобігання корупції: Закон України від 14 жовтня 2014 року № 1700-</a:t>
            </a:r>
            <a:r>
              <a:rPr lang="en-US" sz="2000" dirty="0" smtClean="0">
                <a:solidFill>
                  <a:srgbClr val="002060"/>
                </a:solidFill>
              </a:rPr>
              <a:t>VII.</a:t>
            </a:r>
            <a:r>
              <a:rPr lang="uk-UA" sz="2000" dirty="0" smtClean="0">
                <a:solidFill>
                  <a:srgbClr val="002060"/>
                </a:solidFill>
              </a:rPr>
              <a:t> </a:t>
            </a:r>
            <a:endParaRPr lang="en-US" sz="2000" dirty="0" smtClean="0">
              <a:solidFill>
                <a:srgbClr val="002060"/>
              </a:solidFill>
            </a:endParaRPr>
          </a:p>
          <a:p>
            <a:pPr algn="just">
              <a:buFont typeface="Wingdings" panose="05000000000000000000" pitchFamily="2" charset="2"/>
              <a:buChar char="§"/>
            </a:pPr>
            <a:r>
              <a:rPr lang="uk-UA" sz="2100" dirty="0">
                <a:solidFill>
                  <a:srgbClr val="002060"/>
                </a:solidFill>
              </a:rPr>
              <a:t>Положення про атестацію педагогічних працівників: наказ Міністерства освіти і науки України від </a:t>
            </a:r>
            <a:r>
              <a:rPr lang="uk-UA" sz="2100" dirty="0" smtClean="0">
                <a:solidFill>
                  <a:srgbClr val="002060"/>
                </a:solidFill>
              </a:rPr>
              <a:t>10 </a:t>
            </a:r>
            <a:r>
              <a:rPr lang="uk-UA" sz="2100" dirty="0">
                <a:solidFill>
                  <a:srgbClr val="002060"/>
                </a:solidFill>
              </a:rPr>
              <a:t>вересня </a:t>
            </a:r>
            <a:r>
              <a:rPr lang="uk-UA" sz="2100" dirty="0" smtClean="0">
                <a:solidFill>
                  <a:srgbClr val="002060"/>
                </a:solidFill>
              </a:rPr>
              <a:t>2024 </a:t>
            </a:r>
            <a:r>
              <a:rPr lang="uk-UA" sz="2100" dirty="0">
                <a:solidFill>
                  <a:srgbClr val="002060"/>
                </a:solidFill>
              </a:rPr>
              <a:t>року № </a:t>
            </a:r>
            <a:r>
              <a:rPr lang="uk-UA" sz="2100" dirty="0" smtClean="0">
                <a:solidFill>
                  <a:srgbClr val="002060"/>
                </a:solidFill>
              </a:rPr>
              <a:t>1277, </a:t>
            </a:r>
            <a:r>
              <a:rPr lang="uk-UA" sz="2100" dirty="0" smtClean="0">
                <a:solidFill>
                  <a:srgbClr val="002060"/>
                </a:solidFill>
              </a:rPr>
              <a:t>зареєстрований в Міністерстві юстиції України </a:t>
            </a:r>
            <a:r>
              <a:rPr lang="uk-UA" sz="2100" dirty="0" smtClean="0">
                <a:solidFill>
                  <a:srgbClr val="002060"/>
                </a:solidFill>
              </a:rPr>
              <a:t>30 жовтня 2024 </a:t>
            </a:r>
            <a:r>
              <a:rPr lang="uk-UA" sz="2100" dirty="0" smtClean="0">
                <a:solidFill>
                  <a:srgbClr val="002060"/>
                </a:solidFill>
              </a:rPr>
              <a:t>року за №</a:t>
            </a:r>
            <a:r>
              <a:rPr lang="uk-UA" sz="2100" dirty="0" smtClean="0">
                <a:solidFill>
                  <a:srgbClr val="002060"/>
                </a:solidFill>
              </a:rPr>
              <a:t>1634</a:t>
            </a:r>
            <a:r>
              <a:rPr lang="en-US" sz="2100" dirty="0" smtClean="0">
                <a:solidFill>
                  <a:srgbClr val="002060"/>
                </a:solidFill>
              </a:rPr>
              <a:t>/</a:t>
            </a:r>
            <a:r>
              <a:rPr lang="uk-UA" sz="2100" dirty="0" smtClean="0">
                <a:solidFill>
                  <a:srgbClr val="002060"/>
                </a:solidFill>
              </a:rPr>
              <a:t>42979</a:t>
            </a:r>
            <a:r>
              <a:rPr lang="uk-UA" sz="2100" dirty="0" smtClean="0">
                <a:solidFill>
                  <a:srgbClr val="002060"/>
                </a:solidFill>
              </a:rPr>
              <a:t>.</a:t>
            </a:r>
            <a:endParaRPr lang="uk-UA" sz="2100" dirty="0" smtClean="0">
              <a:solidFill>
                <a:srgbClr val="002060"/>
              </a:solidFill>
            </a:endParaRPr>
          </a:p>
          <a:p>
            <a:pPr algn="just">
              <a:buFont typeface="Wingdings" panose="05000000000000000000" pitchFamily="2" charset="2"/>
              <a:buChar char="§"/>
            </a:pPr>
            <a:r>
              <a:rPr lang="uk-UA" sz="2100" dirty="0" smtClean="0">
                <a:solidFill>
                  <a:srgbClr val="002060"/>
                </a:solidFill>
              </a:rPr>
              <a:t>Про затвердження переліку посад педагогічних та науково-педагогічних працівників: </a:t>
            </a:r>
            <a:r>
              <a:rPr lang="uk-UA" sz="2100" dirty="0">
                <a:solidFill>
                  <a:srgbClr val="002060"/>
                </a:solidFill>
              </a:rPr>
              <a:t>постанова </a:t>
            </a:r>
            <a:r>
              <a:rPr lang="uk-UA" sz="2100" dirty="0" smtClean="0">
                <a:solidFill>
                  <a:srgbClr val="002060"/>
                </a:solidFill>
              </a:rPr>
              <a:t>КМУ від 14 червня 2000 року № 963.</a:t>
            </a:r>
            <a:endParaRPr lang="en-US" sz="2100" dirty="0" smtClean="0">
              <a:solidFill>
                <a:srgbClr val="002060"/>
              </a:solidFill>
            </a:endParaRPr>
          </a:p>
          <a:p>
            <a:pPr lvl="0" algn="just">
              <a:buFont typeface="Wingdings" panose="05000000000000000000" pitchFamily="2" charset="2"/>
              <a:buChar char="§"/>
            </a:pPr>
            <a:r>
              <a:rPr lang="uk-UA" sz="2100" dirty="0" smtClean="0">
                <a:solidFill>
                  <a:srgbClr val="002060"/>
                </a:solidFill>
              </a:rPr>
              <a:t>Про </a:t>
            </a:r>
            <a:r>
              <a:rPr lang="uk-UA" sz="2100" dirty="0">
                <a:solidFill>
                  <a:srgbClr val="002060"/>
                </a:solidFill>
              </a:rPr>
              <a:t>затвердження переліку кваліфікаційних категорій і педагогічних звань педагогічних працівників: постанова </a:t>
            </a:r>
            <a:r>
              <a:rPr lang="uk-UA" sz="2100" dirty="0" smtClean="0">
                <a:solidFill>
                  <a:srgbClr val="002060"/>
                </a:solidFill>
              </a:rPr>
              <a:t>КМУ від </a:t>
            </a:r>
            <a:r>
              <a:rPr lang="uk-UA" sz="2100" dirty="0">
                <a:solidFill>
                  <a:srgbClr val="002060"/>
                </a:solidFill>
              </a:rPr>
              <a:t>23 грудня 2015 </a:t>
            </a:r>
            <a:r>
              <a:rPr lang="uk-UA" sz="2100" dirty="0" smtClean="0">
                <a:solidFill>
                  <a:srgbClr val="002060"/>
                </a:solidFill>
              </a:rPr>
              <a:t>року  </a:t>
            </a:r>
          </a:p>
          <a:p>
            <a:pPr marL="0" lvl="0" indent="0" algn="just">
              <a:buNone/>
            </a:pPr>
            <a:r>
              <a:rPr lang="uk-UA" sz="2100" dirty="0" smtClean="0">
                <a:solidFill>
                  <a:srgbClr val="002060"/>
                </a:solidFill>
              </a:rPr>
              <a:t>       № 1109.</a:t>
            </a:r>
          </a:p>
          <a:p>
            <a:pPr algn="just">
              <a:buFont typeface="Wingdings" panose="05000000000000000000" pitchFamily="2" charset="2"/>
              <a:buChar char="§"/>
            </a:pPr>
            <a:r>
              <a:rPr lang="uk-UA" sz="2100" dirty="0" smtClean="0">
                <a:solidFill>
                  <a:srgbClr val="002060"/>
                </a:solidFill>
              </a:rPr>
              <a:t>Деякі </a:t>
            </a:r>
            <a:r>
              <a:rPr lang="uk-UA" sz="2100" dirty="0">
                <a:solidFill>
                  <a:srgbClr val="002060"/>
                </a:solidFill>
              </a:rPr>
              <a:t>питання підвищення кваліфікації педагогічних і науково-педагогічних працівників: постанова </a:t>
            </a:r>
            <a:r>
              <a:rPr lang="uk-UA" sz="2100" dirty="0" smtClean="0">
                <a:solidFill>
                  <a:srgbClr val="002060"/>
                </a:solidFill>
              </a:rPr>
              <a:t>КМУ від  21 серпня 2019 року № 800.</a:t>
            </a:r>
            <a:r>
              <a:rPr lang="uk-UA" sz="2100" dirty="0">
                <a:solidFill>
                  <a:srgbClr val="002060"/>
                </a:solidFill>
              </a:rPr>
              <a:t> </a:t>
            </a:r>
            <a:endParaRPr lang="uk-UA" sz="2100" dirty="0" smtClean="0">
              <a:solidFill>
                <a:srgbClr val="002060"/>
              </a:solidFill>
            </a:endParaRPr>
          </a:p>
        </p:txBody>
      </p:sp>
      <p:pic>
        <p:nvPicPr>
          <p:cNvPr id="1026" name="Picture 2" descr="Нормативно-правова база - Сайт ТОВ «Основа Енерго»"/>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886852" y="-321"/>
            <a:ext cx="3221652" cy="119707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8282914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7691" y="0"/>
            <a:ext cx="9026309" cy="1152128"/>
          </a:xfrm>
        </p:spPr>
        <p:txBody>
          <a:bodyPr>
            <a:normAutofit fontScale="90000"/>
          </a:bodyPr>
          <a:lstStyle/>
          <a:p>
            <a:pPr lvl="0" fontAlgn="base">
              <a:spcBef>
                <a:spcPts val="0"/>
              </a:spcBef>
              <a:defRPr/>
            </a:pPr>
            <a:r>
              <a:rPr lang="ru-RU" sz="2400" b="1" dirty="0" smtClean="0">
                <a:solidFill>
                  <a:srgbClr val="AC0000"/>
                </a:solidFill>
                <a:latin typeface="Candara" panose="020E0502030303020204" pitchFamily="34" charset="0"/>
                <a:ea typeface="+mn-ea"/>
                <a:cs typeface="+mn-cs"/>
              </a:rPr>
              <a:t/>
            </a:r>
            <a:br>
              <a:rPr lang="ru-RU" sz="2400" b="1" dirty="0" smtClean="0">
                <a:solidFill>
                  <a:srgbClr val="AC0000"/>
                </a:solidFill>
                <a:latin typeface="Candara" panose="020E0502030303020204" pitchFamily="34" charset="0"/>
                <a:ea typeface="+mn-ea"/>
                <a:cs typeface="+mn-cs"/>
              </a:rPr>
            </a:br>
            <a:r>
              <a:rPr lang="ru-RU" sz="2700" b="1" dirty="0" smtClean="0">
                <a:solidFill>
                  <a:srgbClr val="AC0000"/>
                </a:solidFill>
                <a:latin typeface="Candara" panose="020E0502030303020204" pitchFamily="34" charset="0"/>
                <a:ea typeface="+mn-ea"/>
                <a:cs typeface="+mn-cs"/>
              </a:rPr>
              <a:t>НАКАЗ «ПРО </a:t>
            </a:r>
            <a:r>
              <a:rPr lang="ru-RU" sz="2700" b="1" dirty="0" smtClean="0">
                <a:solidFill>
                  <a:srgbClr val="AC0000"/>
                </a:solidFill>
                <a:latin typeface="Candara" panose="020E0502030303020204" pitchFamily="34" charset="0"/>
                <a:ea typeface="+mn-ea"/>
                <a:cs typeface="+mn-cs"/>
              </a:rPr>
              <a:t>ВНЕСЕННЯ ЗМІН ДО </a:t>
            </a:r>
            <a:r>
              <a:rPr lang="ru-RU" sz="2700" b="1" dirty="0" smtClean="0">
                <a:solidFill>
                  <a:srgbClr val="AC0000"/>
                </a:solidFill>
                <a:latin typeface="Candara" panose="020E0502030303020204" pitchFamily="34" charset="0"/>
                <a:ea typeface="+mn-ea"/>
                <a:cs typeface="+mn-cs"/>
              </a:rPr>
              <a:t>ПОЛОЖЕННЯ</a:t>
            </a:r>
            <a:br>
              <a:rPr lang="ru-RU" sz="2700" b="1" dirty="0" smtClean="0">
                <a:solidFill>
                  <a:srgbClr val="AC0000"/>
                </a:solidFill>
                <a:latin typeface="Candara" panose="020E0502030303020204" pitchFamily="34" charset="0"/>
                <a:ea typeface="+mn-ea"/>
                <a:cs typeface="+mn-cs"/>
              </a:rPr>
            </a:br>
            <a:r>
              <a:rPr lang="ru-RU" sz="2700" b="1" dirty="0" smtClean="0">
                <a:solidFill>
                  <a:srgbClr val="AC0000"/>
                </a:solidFill>
                <a:latin typeface="Candara" panose="020E0502030303020204" pitchFamily="34" charset="0"/>
                <a:ea typeface="+mn-ea"/>
                <a:cs typeface="+mn-cs"/>
              </a:rPr>
              <a:t> ПРО АТЕСТАЦІЮ  ПЕДАГОГІЧНИХ ПРАЦІВНИКІВ», </a:t>
            </a:r>
            <a:r>
              <a:rPr lang="ru-RU" sz="2700" b="1" dirty="0" smtClean="0">
                <a:solidFill>
                  <a:srgbClr val="AC0000"/>
                </a:solidFill>
                <a:latin typeface="Candara" panose="020E0502030303020204" pitchFamily="34" charset="0"/>
                <a:ea typeface="+mn-ea"/>
                <a:cs typeface="+mn-cs"/>
              </a:rPr>
              <a:t>2024</a:t>
            </a:r>
            <a:r>
              <a:rPr lang="ru-RU" sz="2700" b="1" dirty="0">
                <a:solidFill>
                  <a:srgbClr val="AC0000"/>
                </a:solidFill>
                <a:latin typeface="Candara" panose="020E0502030303020204" pitchFamily="34" charset="0"/>
                <a:ea typeface="+mn-ea"/>
                <a:cs typeface="+mn-cs"/>
              </a:rPr>
              <a:t/>
            </a:r>
            <a:br>
              <a:rPr lang="ru-RU" sz="2700" b="1" dirty="0">
                <a:solidFill>
                  <a:srgbClr val="AC0000"/>
                </a:solidFill>
                <a:latin typeface="Candara" panose="020E0502030303020204" pitchFamily="34" charset="0"/>
                <a:ea typeface="+mn-ea"/>
                <a:cs typeface="+mn-cs"/>
              </a:rPr>
            </a:br>
            <a:endParaRPr lang="uk-UA" sz="2700" dirty="0"/>
          </a:p>
        </p:txBody>
      </p:sp>
      <p:sp>
        <p:nvSpPr>
          <p:cNvPr id="3" name="Місце для вмісту 2"/>
          <p:cNvSpPr>
            <a:spLocks noGrp="1"/>
          </p:cNvSpPr>
          <p:nvPr>
            <p:ph idx="1"/>
          </p:nvPr>
        </p:nvSpPr>
        <p:spPr>
          <a:xfrm>
            <a:off x="287016" y="1857364"/>
            <a:ext cx="8571264" cy="3571900"/>
          </a:xfr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Autofit/>
          </a:bodyPr>
          <a:lstStyle/>
          <a:p>
            <a:pPr algn="just">
              <a:buFont typeface="Wingdings" pitchFamily="2" charset="2"/>
              <a:buChar char="v"/>
            </a:pPr>
            <a:r>
              <a:rPr lang="uk-UA" sz="2400" dirty="0" smtClean="0">
                <a:solidFill>
                  <a:schemeClr val="tx2"/>
                </a:solidFill>
              </a:rPr>
              <a:t>кваліфікаційні категорії, педагогічні звання, присвоєні до </a:t>
            </a:r>
            <a:r>
              <a:rPr lang="uk-UA" sz="2400" dirty="0" smtClean="0">
                <a:solidFill>
                  <a:schemeClr val="tx2"/>
                </a:solidFill>
              </a:rPr>
              <a:t>набрання чинності цим наказом, є дійсними до атестації педагогічних працівників, проведеної згідно з Положенням про атестацію педагогічних працівників, затвердженого наказом Міністерства освіти і науки України від 09 вересня 2022 року </a:t>
            </a:r>
            <a:r>
              <a:rPr lang="uk-UA" sz="2400" u="sng" dirty="0" smtClean="0">
                <a:solidFill>
                  <a:schemeClr val="tx2"/>
                </a:solidFill>
                <a:hlinkClick r:id="rId2"/>
              </a:rPr>
              <a:t>№ 805</a:t>
            </a:r>
            <a:r>
              <a:rPr lang="uk-UA" sz="2400" dirty="0" smtClean="0">
                <a:solidFill>
                  <a:schemeClr val="tx2"/>
                </a:solidFill>
              </a:rPr>
              <a:t>, зареєстрованим в Міністерстві юстиції України 21 грудня 2022 року, за № 1649/38985 (у редакції наказу Міністерства освіти і науки України від 10 вересня 2024 року № 1277);</a:t>
            </a:r>
            <a:r>
              <a:rPr lang="uk-UA" sz="2400" dirty="0" smtClean="0">
                <a:solidFill>
                  <a:schemeClr val="tx2"/>
                </a:solidFill>
              </a:rPr>
              <a:t> </a:t>
            </a:r>
          </a:p>
          <a:p>
            <a:pPr algn="just">
              <a:buNone/>
            </a:pPr>
            <a:endParaRPr lang="uk-UA" sz="2200" dirty="0" smtClean="0">
              <a:solidFill>
                <a:schemeClr val="tx2"/>
              </a:solidFill>
            </a:endParaRPr>
          </a:p>
        </p:txBody>
      </p:sp>
    </p:spTree>
    <p:extLst>
      <p:ext uri="{BB962C8B-B14F-4D97-AF65-F5344CB8AC3E}">
        <p14:creationId xmlns:p14="http://schemas.microsoft.com/office/powerpoint/2010/main" xmlns="" val="21650805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785794"/>
            <a:ext cx="8229600" cy="357206"/>
          </a:xfrm>
        </p:spPr>
        <p:txBody>
          <a:bodyPr>
            <a:normAutofit fontScale="90000"/>
          </a:bodyPr>
          <a:lstStyle/>
          <a:p>
            <a:endParaRPr lang="uk-UA" dirty="0"/>
          </a:p>
        </p:txBody>
      </p:sp>
      <p:sp>
        <p:nvSpPr>
          <p:cNvPr id="3" name="Содержимое 2"/>
          <p:cNvSpPr>
            <a:spLocks noGrp="1"/>
          </p:cNvSpPr>
          <p:nvPr>
            <p:ph idx="1"/>
          </p:nvPr>
        </p:nvSpPr>
        <p:spPr>
          <a:xfrm>
            <a:off x="428596" y="1285860"/>
            <a:ext cx="8229600" cy="4525963"/>
          </a:xfrm>
        </p:spPr>
        <p:txBody>
          <a:bodyPr>
            <a:normAutofit fontScale="77500" lnSpcReduction="20000"/>
          </a:bodyPr>
          <a:lstStyle/>
          <a:p>
            <a:pPr algn="just">
              <a:buFont typeface="Wingdings" pitchFamily="2" charset="2"/>
              <a:buChar char="v"/>
            </a:pPr>
            <a:r>
              <a:rPr lang="uk-UA" dirty="0" smtClean="0">
                <a:solidFill>
                  <a:schemeClr val="tx2"/>
                </a:solidFill>
              </a:rPr>
              <a:t>педагогічним працівникам, яким до набрання чинності цим наказом за результатами попередньої атестації було присвоєно педагогічне звання та які мають відповідний освітньо-професійний ступінь (освітньо-кваліфікаційний рівень), при проведенні чергової атестації встановлюється відповідність (невідповідність) займаній посаді та підтверджується (не </a:t>
            </a:r>
            <a:r>
              <a:rPr lang="uk-UA" dirty="0" smtClean="0">
                <a:solidFill>
                  <a:schemeClr val="tx2"/>
                </a:solidFill>
              </a:rPr>
              <a:t>підтверджується</a:t>
            </a:r>
            <a:r>
              <a:rPr lang="uk-UA" dirty="0" smtClean="0">
                <a:solidFill>
                  <a:schemeClr val="tx2"/>
                </a:solidFill>
              </a:rPr>
              <a:t>) педагогічне звання.   	</a:t>
            </a:r>
            <a:endParaRPr lang="uk-UA" dirty="0" smtClean="0">
              <a:solidFill>
                <a:schemeClr val="tx2"/>
              </a:solidFill>
            </a:endParaRPr>
          </a:p>
          <a:p>
            <a:pPr algn="just">
              <a:buNone/>
            </a:pPr>
            <a:r>
              <a:rPr lang="uk-UA" dirty="0" smtClean="0">
                <a:solidFill>
                  <a:schemeClr val="tx2"/>
                </a:solidFill>
              </a:rPr>
              <a:t>	</a:t>
            </a:r>
            <a:r>
              <a:rPr lang="uk-UA" i="1" dirty="0" smtClean="0">
                <a:solidFill>
                  <a:schemeClr val="tx2"/>
                </a:solidFill>
              </a:rPr>
              <a:t>У </a:t>
            </a:r>
            <a:r>
              <a:rPr lang="uk-UA" i="1" dirty="0" smtClean="0">
                <a:solidFill>
                  <a:schemeClr val="tx2"/>
                </a:solidFill>
              </a:rPr>
              <a:t>разі підтвердження педагогічного звання педагогічному працівникові присвоюється кваліфікаційна категорія, яка дає Право на присвоєння (підтвердження) такого педагогічного </a:t>
            </a:r>
            <a:r>
              <a:rPr lang="uk-UA" i="1" dirty="0" smtClean="0">
                <a:solidFill>
                  <a:schemeClr val="tx2"/>
                </a:solidFill>
              </a:rPr>
              <a:t>звання.</a:t>
            </a:r>
            <a:r>
              <a:rPr lang="uk-UA" i="1" dirty="0" smtClean="0"/>
              <a:t/>
            </a:r>
            <a:br>
              <a:rPr lang="uk-UA" i="1" dirty="0" smtClean="0"/>
            </a:br>
            <a:endParaRPr lang="uk-UA" i="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Содержимое 2"/>
          <p:cNvSpPr>
            <a:spLocks noGrp="1"/>
          </p:cNvSpPr>
          <p:nvPr>
            <p:ph idx="1"/>
          </p:nvPr>
        </p:nvSpPr>
        <p:spPr>
          <a:xfrm>
            <a:off x="500034" y="2071678"/>
            <a:ext cx="8229600" cy="2543180"/>
          </a:xfrm>
        </p:spPr>
        <p:txBody>
          <a:bodyPr>
            <a:normAutofit/>
          </a:bodyPr>
          <a:lstStyle/>
          <a:p>
            <a:pPr>
              <a:buFont typeface="Wingdings" pitchFamily="2" charset="2"/>
              <a:buChar char="v"/>
            </a:pPr>
            <a:r>
              <a:rPr lang="uk-UA" sz="2400" dirty="0" smtClean="0">
                <a:solidFill>
                  <a:schemeClr val="tx2"/>
                </a:solidFill>
              </a:rPr>
              <a:t>право на зарахування сертифікації як чергової атестації мають педагогічні працівники, які до набрання чинності цим наказом успішно пройшли сертифікацію, мають чинні сертифікати про її проходження та які не скористалися таким правом до набрання чинності цим наказом.</a:t>
            </a:r>
            <a:endParaRPr lang="uk-UA" sz="2400" dirty="0">
              <a:solidFill>
                <a:schemeClr val="tx2"/>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231670"/>
            <a:ext cx="5760640" cy="936104"/>
          </a:xfrm>
        </p:spPr>
        <p:txBody>
          <a:bodyPr>
            <a:noAutofit/>
          </a:bodyPr>
          <a:lstStyle/>
          <a:p>
            <a:r>
              <a:rPr lang="uk-UA" sz="2400" b="1" dirty="0" smtClean="0">
                <a:solidFill>
                  <a:srgbClr val="AC0000"/>
                </a:solidFill>
                <a:latin typeface="Candara" panose="020E0502030303020204" pitchFamily="34" charset="0"/>
                <a:ea typeface="+mn-ea"/>
                <a:cs typeface="+mn-cs"/>
              </a:rPr>
              <a:t>ОСНОВНІ АСПЕКТИ АТЕСТАЦІЇ</a:t>
            </a:r>
            <a:r>
              <a:rPr lang="ru-RU" sz="2400" b="1" dirty="0">
                <a:solidFill>
                  <a:srgbClr val="AC0000"/>
                </a:solidFill>
                <a:latin typeface="Candara" panose="020E0502030303020204" pitchFamily="34" charset="0"/>
              </a:rPr>
              <a:t> </a:t>
            </a:r>
            <a:r>
              <a:rPr lang="ru-RU" sz="2400" b="1" dirty="0" smtClean="0">
                <a:solidFill>
                  <a:srgbClr val="AC0000"/>
                </a:solidFill>
                <a:latin typeface="Candara" panose="020E0502030303020204" pitchFamily="34" charset="0"/>
              </a:rPr>
              <a:t/>
            </a:r>
            <a:br>
              <a:rPr lang="ru-RU" sz="2400" b="1" dirty="0" smtClean="0">
                <a:solidFill>
                  <a:srgbClr val="AC0000"/>
                </a:solidFill>
                <a:latin typeface="Candara" panose="020E0502030303020204" pitchFamily="34" charset="0"/>
              </a:rPr>
            </a:br>
            <a:r>
              <a:rPr lang="ru-RU" sz="2400" b="1" dirty="0" smtClean="0">
                <a:solidFill>
                  <a:srgbClr val="AC0000"/>
                </a:solidFill>
                <a:latin typeface="Candara" panose="020E0502030303020204" pitchFamily="34" charset="0"/>
              </a:rPr>
              <a:t>ПЕДАГОГІЧНИХ </a:t>
            </a:r>
            <a:r>
              <a:rPr lang="ru-RU" sz="2400" b="1" dirty="0">
                <a:solidFill>
                  <a:srgbClr val="AC0000"/>
                </a:solidFill>
                <a:latin typeface="Candara" panose="020E0502030303020204" pitchFamily="34" charset="0"/>
              </a:rPr>
              <a:t>ПРАЦІВНИКІВ</a:t>
            </a:r>
            <a:endParaRPr lang="uk-UA" sz="2400" b="1" dirty="0">
              <a:solidFill>
                <a:srgbClr val="AC0000"/>
              </a:solidFill>
              <a:latin typeface="Candara" panose="020E0502030303020204" pitchFamily="34" charset="0"/>
              <a:ea typeface="+mn-ea"/>
              <a:cs typeface="+mn-cs"/>
            </a:endParaRPr>
          </a:p>
        </p:txBody>
      </p:sp>
      <p:graphicFrame>
        <p:nvGraphicFramePr>
          <p:cNvPr id="4" name="Схема 3"/>
          <p:cNvGraphicFramePr/>
          <p:nvPr>
            <p:extLst>
              <p:ext uri="{D42A27DB-BD31-4B8C-83A1-F6EECF244321}">
                <p14:modId xmlns:p14="http://schemas.microsoft.com/office/powerpoint/2010/main" xmlns="" val="3462530214"/>
              </p:ext>
            </p:extLst>
          </p:nvPr>
        </p:nvGraphicFramePr>
        <p:xfrm>
          <a:off x="971600" y="1484784"/>
          <a:ext cx="7365504"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4141969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3498" y="55724"/>
            <a:ext cx="7250401" cy="1143000"/>
          </a:xfrm>
        </p:spPr>
        <p:txBody>
          <a:bodyPr/>
          <a:lstStyle/>
          <a:p>
            <a:r>
              <a:rPr lang="uk-UA" sz="2400" b="1" dirty="0">
                <a:solidFill>
                  <a:srgbClr val="AC0000"/>
                </a:solidFill>
                <a:latin typeface="Candara" panose="020E0502030303020204" pitchFamily="34" charset="0"/>
                <a:ea typeface="+mn-ea"/>
                <a:cs typeface="+mn-cs"/>
              </a:rPr>
              <a:t>ОСНОВНІ АСПЕКТИ АТЕСТАЦІЇ</a:t>
            </a:r>
            <a:r>
              <a:rPr lang="ru-RU" sz="2400" b="1" dirty="0">
                <a:solidFill>
                  <a:srgbClr val="AC0000"/>
                </a:solidFill>
                <a:latin typeface="Candara" panose="020E0502030303020204" pitchFamily="34" charset="0"/>
              </a:rPr>
              <a:t> </a:t>
            </a:r>
            <a:br>
              <a:rPr lang="ru-RU" sz="2400" b="1" dirty="0">
                <a:solidFill>
                  <a:srgbClr val="AC0000"/>
                </a:solidFill>
                <a:latin typeface="Candara" panose="020E0502030303020204" pitchFamily="34" charset="0"/>
              </a:rPr>
            </a:br>
            <a:r>
              <a:rPr lang="ru-RU" sz="2400" b="1" dirty="0">
                <a:solidFill>
                  <a:srgbClr val="AC0000"/>
                </a:solidFill>
                <a:latin typeface="Candara" panose="020E0502030303020204" pitchFamily="34" charset="0"/>
              </a:rPr>
              <a:t>ПЕДАГОГІЧНИХ ПРАЦІВНИКІВ</a:t>
            </a:r>
            <a:endParaRPr lang="uk-UA" dirty="0"/>
          </a:p>
        </p:txBody>
      </p:sp>
      <p:sp>
        <p:nvSpPr>
          <p:cNvPr id="3" name="Прямокутник 2"/>
          <p:cNvSpPr/>
          <p:nvPr/>
        </p:nvSpPr>
        <p:spPr>
          <a:xfrm>
            <a:off x="142844" y="1285860"/>
            <a:ext cx="8856984" cy="2677656"/>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spAutoFit/>
          </a:bodyPr>
          <a:lstStyle/>
          <a:p>
            <a:r>
              <a:rPr lang="uk-UA" sz="2400" dirty="0" smtClean="0">
                <a:solidFill>
                  <a:srgbClr val="002060"/>
                </a:solidFill>
              </a:rPr>
              <a:t>	</a:t>
            </a:r>
            <a:r>
              <a:rPr lang="uk-UA" sz="2400" dirty="0" smtClean="0">
                <a:solidFill>
                  <a:schemeClr val="tx2"/>
                </a:solidFill>
              </a:rPr>
              <a:t>Педагогічним працівникам, посади яких відповідно до законодавства не передбачають присвоєння кваліфікаційних категорій, за результатами атестації встановлюється відповідність займаній посаді та, в порядку визначеному законодавством, за рекомендацією атестаційної комісії установлюється (підтверджується) тарифний розряд, </a:t>
            </a:r>
            <a:r>
              <a:rPr lang="uk-UA" sz="2400" i="1" dirty="0" smtClean="0">
                <a:solidFill>
                  <a:schemeClr val="tx2"/>
                </a:solidFill>
              </a:rPr>
              <a:t>а також може бути присвоєно педагогічне звання.</a:t>
            </a:r>
            <a:endParaRPr lang="uk-UA" sz="2400" i="1" dirty="0">
              <a:solidFill>
                <a:schemeClr val="tx2"/>
              </a:solidFill>
            </a:endParaRPr>
          </a:p>
        </p:txBody>
      </p:sp>
      <p:sp>
        <p:nvSpPr>
          <p:cNvPr id="5" name="Прямокутник 4"/>
          <p:cNvSpPr/>
          <p:nvPr/>
        </p:nvSpPr>
        <p:spPr>
          <a:xfrm>
            <a:off x="179512" y="4465451"/>
            <a:ext cx="8856984" cy="1169551"/>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spAutoFit/>
          </a:bodyPr>
          <a:lstStyle/>
          <a:p>
            <a:pPr algn="just"/>
            <a:r>
              <a:rPr lang="uk-UA" sz="2200" b="1" dirty="0" smtClean="0">
                <a:solidFill>
                  <a:srgbClr val="002060"/>
                </a:solidFill>
              </a:rPr>
              <a:t>	</a:t>
            </a:r>
            <a:r>
              <a:rPr lang="uk-UA" sz="2400" dirty="0" smtClean="0">
                <a:solidFill>
                  <a:schemeClr val="tx2"/>
                </a:solidFill>
              </a:rPr>
              <a:t>Позачергова атестація проводиться за ініціативою педагогічного працівника, або керівника закладу освіти.</a:t>
            </a:r>
          </a:p>
          <a:p>
            <a:pPr algn="just"/>
            <a:endParaRPr lang="uk-UA" sz="2200" dirty="0">
              <a:solidFill>
                <a:srgbClr val="002060"/>
              </a:solidFill>
            </a:endParaRPr>
          </a:p>
        </p:txBody>
      </p:sp>
    </p:spTree>
    <p:extLst>
      <p:ext uri="{BB962C8B-B14F-4D97-AF65-F5344CB8AC3E}">
        <p14:creationId xmlns:p14="http://schemas.microsoft.com/office/powerpoint/2010/main" xmlns="" val="9049061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b="1" dirty="0" smtClean="0">
                <a:solidFill>
                  <a:schemeClr val="accent2">
                    <a:lumMod val="75000"/>
                  </a:schemeClr>
                </a:solidFill>
              </a:rPr>
              <a:t>ПОЗАЧЕРГОВА АТЕСТАЦІЯ</a:t>
            </a:r>
            <a:endParaRPr lang="uk-UA" b="1" dirty="0">
              <a:solidFill>
                <a:schemeClr val="accent2">
                  <a:lumMod val="75000"/>
                </a:schemeClr>
              </a:solidFill>
            </a:endParaRPr>
          </a:p>
        </p:txBody>
      </p:sp>
      <p:sp>
        <p:nvSpPr>
          <p:cNvPr id="3" name="Содержимое 2"/>
          <p:cNvSpPr>
            <a:spLocks noGrp="1"/>
          </p:cNvSpPr>
          <p:nvPr>
            <p:ph idx="1"/>
          </p:nvPr>
        </p:nvSpPr>
        <p:spPr/>
        <p:txBody>
          <a:bodyPr>
            <a:normAutofit fontScale="70000" lnSpcReduction="20000"/>
          </a:bodyPr>
          <a:lstStyle/>
          <a:p>
            <a:r>
              <a:rPr lang="uk-UA" sz="2900" dirty="0" smtClean="0">
                <a:solidFill>
                  <a:schemeClr val="tx2"/>
                </a:solidFill>
              </a:rPr>
              <a:t>За ініціативою керівника закладу освіти проводиться позачергова атестація педагогічного працівника у випадках наявності підстав, які свідчать про зниження якості його педагогічної діяльності, що визначається за результатами аналізу виконання ним посадових обов'язків, передбачених посадовою інструкцією</a:t>
            </a:r>
            <a:r>
              <a:rPr lang="uk-UA" sz="2900" dirty="0" smtClean="0">
                <a:solidFill>
                  <a:schemeClr val="tx2"/>
                </a:solidFill>
              </a:rPr>
              <a:t>.</a:t>
            </a:r>
          </a:p>
          <a:p>
            <a:pPr>
              <a:buNone/>
            </a:pPr>
            <a:endParaRPr lang="uk-UA" sz="2900" dirty="0" smtClean="0">
              <a:solidFill>
                <a:schemeClr val="tx2"/>
              </a:solidFill>
            </a:endParaRPr>
          </a:p>
          <a:p>
            <a:r>
              <a:rPr lang="uk-UA" sz="2900" dirty="0" smtClean="0">
                <a:solidFill>
                  <a:schemeClr val="tx2"/>
                </a:solidFill>
              </a:rPr>
              <a:t>Позачергова атестація педагогічного працівника за його ініціативою може проводитися у випадках, якщо його освітній рівень, стаж роботи на посадах педагогічних працівників відповідає вимогам, визначеним у пунктах 8, 9 цього розділу, </a:t>
            </a:r>
            <a:r>
              <a:rPr lang="uk-UA" sz="2900" b="1" dirty="0" smtClean="0">
                <a:solidFill>
                  <a:srgbClr val="FF0000"/>
                </a:solidFill>
              </a:rPr>
              <a:t>або</a:t>
            </a:r>
            <a:r>
              <a:rPr lang="uk-UA" sz="2900" dirty="0" smtClean="0">
                <a:solidFill>
                  <a:schemeClr val="tx2"/>
                </a:solidFill>
              </a:rPr>
              <a:t> за наявності однієї з таких умов:</a:t>
            </a:r>
          </a:p>
          <a:p>
            <a:pPr>
              <a:buFont typeface="Wingdings" pitchFamily="2" charset="2"/>
              <a:buChar char="ü"/>
            </a:pPr>
            <a:r>
              <a:rPr lang="uk-UA" sz="2900" dirty="0" smtClean="0">
                <a:solidFill>
                  <a:schemeClr val="tx2"/>
                </a:solidFill>
              </a:rPr>
              <a:t>визнання переможцем, лауреатом фінальних етапів всеукраїнських, міжнародних, регіональних фахових конкурсів;</a:t>
            </a:r>
          </a:p>
          <a:p>
            <a:pPr>
              <a:buFont typeface="Wingdings" pitchFamily="2" charset="2"/>
              <a:buChar char="ü"/>
            </a:pPr>
            <a:r>
              <a:rPr lang="uk-UA" sz="2900" dirty="0" smtClean="0">
                <a:solidFill>
                  <a:schemeClr val="tx2"/>
                </a:solidFill>
              </a:rPr>
              <a:t>наявності </a:t>
            </a:r>
            <a:r>
              <a:rPr lang="uk-UA" sz="2900" dirty="0" err="1" smtClean="0">
                <a:solidFill>
                  <a:schemeClr val="tx2"/>
                </a:solidFill>
              </a:rPr>
              <a:t>освітньо-наукового</a:t>
            </a:r>
            <a:r>
              <a:rPr lang="uk-UA" sz="2900" dirty="0" smtClean="0">
                <a:solidFill>
                  <a:schemeClr val="tx2"/>
                </a:solidFill>
              </a:rPr>
              <a:t> / </a:t>
            </a:r>
            <a:r>
              <a:rPr lang="uk-UA" sz="2900" dirty="0" err="1" smtClean="0">
                <a:solidFill>
                  <a:schemeClr val="tx2"/>
                </a:solidFill>
              </a:rPr>
              <a:t>освітньо-творчого</a:t>
            </a:r>
            <a:r>
              <a:rPr lang="uk-UA" sz="2900" dirty="0" smtClean="0">
                <a:solidFill>
                  <a:schemeClr val="tx2"/>
                </a:solidFill>
              </a:rPr>
              <a:t>, наукового ступеня;</a:t>
            </a:r>
          </a:p>
          <a:p>
            <a:pPr>
              <a:buFont typeface="Wingdings" pitchFamily="2" charset="2"/>
              <a:buChar char="ü"/>
            </a:pPr>
            <a:r>
              <a:rPr lang="uk-UA" sz="2900" dirty="0" smtClean="0">
                <a:solidFill>
                  <a:schemeClr val="tx2"/>
                </a:solidFill>
              </a:rPr>
              <a:t>успішного проходження сертифікації.</a:t>
            </a:r>
          </a:p>
          <a:p>
            <a:endParaRPr lang="uk-UA"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6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37541</TotalTime>
  <Words>1360</Words>
  <Application>Microsoft Office PowerPoint</Application>
  <PresentationFormat>Экран (4:3)</PresentationFormat>
  <Paragraphs>172</Paragraphs>
  <Slides>28</Slides>
  <Notes>3</Notes>
  <HiddenSlides>0</HiddenSlides>
  <MMClips>0</MMClips>
  <ScaleCrop>false</ScaleCrop>
  <HeadingPairs>
    <vt:vector size="4" baseType="variant">
      <vt:variant>
        <vt:lpstr>Тема</vt:lpstr>
      </vt:variant>
      <vt:variant>
        <vt:i4>3</vt:i4>
      </vt:variant>
      <vt:variant>
        <vt:lpstr>Заголовки слайдов</vt:lpstr>
      </vt:variant>
      <vt:variant>
        <vt:i4>28</vt:i4>
      </vt:variant>
    </vt:vector>
  </HeadingPairs>
  <TitlesOfParts>
    <vt:vector size="31" baseType="lpstr">
      <vt:lpstr>Тема Office</vt:lpstr>
      <vt:lpstr>1_Тема Office</vt:lpstr>
      <vt:lpstr>6_Тема Office</vt:lpstr>
      <vt:lpstr>АТЕСТАЦІЯ ПЕДАГОГІЧНИХ ПРАЦІВНИКІВ ЗАКЛАДІВ ЗАГАЛЬНОЇ СЕРЕДНЬОЇ ОСВІТИ  2024/2025</vt:lpstr>
      <vt:lpstr>Слайд 2</vt:lpstr>
      <vt:lpstr>АТЕСТАЦІЯ  ПЕДАГОГІЧНИХ ПРАЦІВНИКІВ</vt:lpstr>
      <vt:lpstr> НАКАЗ «ПРО ВНЕСЕННЯ ЗМІН ДО ПОЛОЖЕННЯ  ПРО АТЕСТАЦІЮ  ПЕДАГОГІЧНИХ ПРАЦІВНИКІВ», 2024 </vt:lpstr>
      <vt:lpstr>Слайд 5</vt:lpstr>
      <vt:lpstr>Слайд 6</vt:lpstr>
      <vt:lpstr>ОСНОВНІ АСПЕКТИ АТЕСТАЦІЇ  ПЕДАГОГІЧНИХ ПРАЦІВНИКІВ</vt:lpstr>
      <vt:lpstr>ОСНОВНІ АСПЕКТИ АТЕСТАЦІЇ  ПЕДАГОГІЧНИХ ПРАЦІВНИКІВ</vt:lpstr>
      <vt:lpstr>ПОЗАЧЕРГОВА АТЕСТАЦІЯ</vt:lpstr>
      <vt:lpstr>Слайд 10</vt:lpstr>
      <vt:lpstr>КВАЛІФІКАЦІЙНІ КАТЕГОГОРІЇ</vt:lpstr>
      <vt:lpstr>ПЕДАГОГІЧНІ ЗВАННЯ</vt:lpstr>
      <vt:lpstr>СТУПІНЬ ОСВІТИ  ТА ПЕДАГОГІЧНИЙ СТАЖ</vt:lpstr>
      <vt:lpstr>НА ЯКІЙ ПОСАДІ АТЕСТУЮТЬСЯ</vt:lpstr>
      <vt:lpstr>Слайд 15</vt:lpstr>
      <vt:lpstr>Слайд 16</vt:lpstr>
      <vt:lpstr>Слайд 17</vt:lpstr>
      <vt:lpstr>ПОРЯДОК ПРОВЕДЕННЯ ЧЕРГОВОЇ АТЕСТАЦІЇ </vt:lpstr>
      <vt:lpstr>ПОРЯДОК ПРОВЕДЕННЯ ПОЗАЧЕРГОВОЇ АТЕСТАЦІЇ</vt:lpstr>
      <vt:lpstr>ПЕРЕНЕСЕННЯ СТРОКІВ АТЕСТАЦІЇ </vt:lpstr>
      <vt:lpstr>ПОРЯДОК ПРОВЕДЕННЯ АТЕСТАЦІЇ</vt:lpstr>
      <vt:lpstr>Слайд 22</vt:lpstr>
      <vt:lpstr>Слайд 23</vt:lpstr>
      <vt:lpstr>РІШЕННЯ АТЕСТАЦІЙНОЇ КОМІСІЇ  ПРО  РЕЗУЛЬТАТИ АТЕСТАЦІЇ </vt:lpstr>
      <vt:lpstr>ОСКАРЖЕННЯ РІШЕНЬ АТЕСТАЦІЙНИХ КОМІСІЙ</vt:lpstr>
      <vt:lpstr>ОСКАРЖЕННЯ РІШЕНЬ АТЕСТАЦІЙНИХ КОМІСІЙ</vt:lpstr>
      <vt:lpstr>АТЕСТАЦІЯ ПЕДАГОГІЧНИХ ПРАЦІВНИКІВ  ПОВИННА ПРОВОДИТИСЯ  З ДОТРИМАННЯМ АКАДЕМІЧНОЇ ДОБРОЧЕСНОСТІ </vt:lpstr>
      <vt:lpstr>ДЯКУЮ ЗА УВАГУ.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Администратор</dc:creator>
  <cp:lastModifiedBy>HP</cp:lastModifiedBy>
  <cp:revision>917</cp:revision>
  <cp:lastPrinted>2019-11-01T11:43:53Z</cp:lastPrinted>
  <dcterms:created xsi:type="dcterms:W3CDTF">2019-09-13T06:58:26Z</dcterms:created>
  <dcterms:modified xsi:type="dcterms:W3CDTF">2024-11-12T12:40:02Z</dcterms:modified>
</cp:coreProperties>
</file>