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29"/>
  </p:handoutMasterIdLst>
  <p:sldIdLst>
    <p:sldId id="256" r:id="rId2"/>
    <p:sldId id="275" r:id="rId3"/>
    <p:sldId id="283" r:id="rId4"/>
    <p:sldId id="257" r:id="rId5"/>
    <p:sldId id="260" r:id="rId6"/>
    <p:sldId id="258" r:id="rId7"/>
    <p:sldId id="261" r:id="rId8"/>
    <p:sldId id="259" r:id="rId9"/>
    <p:sldId id="262" r:id="rId10"/>
    <p:sldId id="263" r:id="rId11"/>
    <p:sldId id="264" r:id="rId12"/>
    <p:sldId id="265" r:id="rId13"/>
    <p:sldId id="267" r:id="rId14"/>
    <p:sldId id="268" r:id="rId15"/>
    <p:sldId id="269" r:id="rId16"/>
    <p:sldId id="270" r:id="rId17"/>
    <p:sldId id="272" r:id="rId18"/>
    <p:sldId id="273" r:id="rId19"/>
    <p:sldId id="271" r:id="rId20"/>
    <p:sldId id="274" r:id="rId21"/>
    <p:sldId id="276" r:id="rId22"/>
    <p:sldId id="277" r:id="rId23"/>
    <p:sldId id="278" r:id="rId24"/>
    <p:sldId id="279" r:id="rId25"/>
    <p:sldId id="281" r:id="rId26"/>
    <p:sldId id="280" r:id="rId27"/>
    <p:sldId id="282" r:id="rId28"/>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Нет стиля, нет сетки">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7E9639D4-E3E2-4D34-9284-5A2195B3D0D7}" styleName="Светлый стиль 2">
    <a:wholeTbl>
      <a:tcTxStyle>
        <a:fontRef idx="minor">
          <a:scrgbClr r="0" g="0" b="0"/>
        </a:fontRef>
        <a:schemeClr val="tx1"/>
      </a:tcTxStyle>
      <a:tcStyle>
        <a:tcBdr>
          <a:left>
            <a:lnRef idx="1">
              <a:schemeClr val="tx1"/>
            </a:lnRef>
          </a:left>
          <a:right>
            <a:lnRef idx="1">
              <a:schemeClr val="tx1"/>
            </a:lnRef>
          </a:right>
          <a:top>
            <a:lnRef idx="1">
              <a:schemeClr val="tx1"/>
            </a:lnRef>
          </a:top>
          <a:bottom>
            <a:lnRef idx="1">
              <a:schemeClr val="tx1"/>
            </a:lnRef>
          </a:bottom>
          <a:insideH>
            <a:ln>
              <a:noFill/>
            </a:ln>
          </a:insideH>
          <a:insideV>
            <a:ln>
              <a:noFill/>
            </a:ln>
          </a:insideV>
        </a:tcBdr>
        <a:fill>
          <a:noFill/>
        </a:fill>
      </a:tcStyle>
    </a:wholeTbl>
    <a:band1H>
      <a:tcStyle>
        <a:tcBdr>
          <a:top>
            <a:lnRef idx="1">
              <a:schemeClr val="tx1"/>
            </a:lnRef>
          </a:top>
          <a:bottom>
            <a:lnRef idx="1">
              <a:schemeClr val="tx1"/>
            </a:lnRef>
          </a:bottom>
        </a:tcBdr>
      </a:tcStyle>
    </a:band1H>
    <a:band1V>
      <a:tcStyle>
        <a:tcBdr>
          <a:left>
            <a:lnRef idx="1">
              <a:schemeClr val="tx1"/>
            </a:lnRef>
          </a:left>
          <a:right>
            <a:lnRef idx="1">
              <a:schemeClr val="tx1"/>
            </a:lnRef>
          </a:right>
        </a:tcBdr>
      </a:tcStyle>
    </a:band1V>
    <a:band2V>
      <a:tcStyle>
        <a:tcBdr>
          <a:left>
            <a:lnRef idx="1">
              <a:schemeClr val="tx1"/>
            </a:lnRef>
          </a:left>
          <a:right>
            <a:lnRef idx="1">
              <a:schemeClr val="tx1"/>
            </a:lnRef>
          </a:right>
        </a:tcBdr>
      </a:tcStyle>
    </a:band2V>
    <a:lastCol>
      <a:tcTxStyle b="on"/>
      <a:tcStyle>
        <a:tcBdr/>
      </a:tcStyle>
    </a:lastCol>
    <a:firstCol>
      <a:tcTxStyle b="on"/>
      <a:tcStyle>
        <a:tcBdr/>
      </a:tcStyle>
    </a:firstCol>
    <a:lastRow>
      <a:tcTxStyle b="on"/>
      <a:tcStyle>
        <a:tcBdr>
          <a:top>
            <a:ln w="50800" cmpd="dbl">
              <a:solidFill>
                <a:schemeClr val="tx1"/>
              </a:solidFill>
            </a:ln>
          </a:top>
        </a:tcBdr>
      </a:tcStyle>
    </a:lastRow>
    <a:firstRow>
      <a:tcTxStyle b="on">
        <a:fontRef idx="minor">
          <a:scrgbClr r="0" g="0" b="0"/>
        </a:fontRef>
        <a:schemeClr val="bg1"/>
      </a:tcTxStyle>
      <a:tcStyle>
        <a:tcBdr/>
        <a:fillRef idx="1">
          <a:schemeClr val="tx1"/>
        </a:fillRef>
      </a:tcStyle>
    </a:firstRow>
  </a:tblStyle>
  <a:tblStyle styleId="{D7AC3CCA-C797-4891-BE02-D94E43425B78}" styleName="Средний стиль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7DF18680-E054-41AD-8BC1-D1AEF772440D}" styleName="Средний стиль 2 - акцент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5940675A-B579-460E-94D1-54222C63F5DA}" styleName="Нет стиля, сетка таблицы">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16DA210-FB5B-4158-B5E0-FEB733F419BA}" styleName="Светлый стиль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588" autoAdjust="0"/>
    <p:restoredTop sz="94624" autoAdjust="0"/>
  </p:normalViewPr>
  <p:slideViewPr>
    <p:cSldViewPr>
      <p:cViewPr varScale="1">
        <p:scale>
          <a:sx n="73" d="100"/>
          <a:sy n="73" d="100"/>
        </p:scale>
        <p:origin x="-1932" y="-12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ru-RU"/>
          </a:p>
        </p:txBody>
      </p:sp>
      <p:sp>
        <p:nvSpPr>
          <p:cNvPr id="3" name="Дата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7D09FC7E-7213-4573-A538-5DAFB3113EF1}" type="datetimeFigureOut">
              <a:rPr lang="ru-RU" smtClean="0"/>
              <a:pPr/>
              <a:t>12.11.2024</a:t>
            </a:fld>
            <a:endParaRPr lang="ru-RU"/>
          </a:p>
        </p:txBody>
      </p:sp>
      <p:sp>
        <p:nvSpPr>
          <p:cNvPr id="4" name="Нижний колонтитул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E48B6DC7-C0ED-4573-87CB-74C943128485}" type="slidenum">
              <a:rPr lang="ru-RU" smtClean="0"/>
              <a:pPr/>
              <a:t>‹#›</a:t>
            </a:fld>
            <a:endParaRPr lang="ru-RU"/>
          </a:p>
        </p:txBody>
      </p:sp>
    </p:spTree>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85800" y="2130425"/>
            <a:ext cx="7772400" cy="1470025"/>
          </a:xfrm>
        </p:spPr>
        <p:txBody>
          <a:bodyPr/>
          <a:lstStyle/>
          <a:p>
            <a:r>
              <a:rPr lang="ru-RU" smtClean="0"/>
              <a:t>Образец заголовка</a:t>
            </a:r>
            <a:endParaRPr lang="ru-RU"/>
          </a:p>
        </p:txBody>
      </p:sp>
      <p:sp>
        <p:nvSpPr>
          <p:cNvPr id="3" name="Подзаголовок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Содержимое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Дата 4"/>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Содержимое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Содержимое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Дата 6"/>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Дата 2"/>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Содержимое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12.11.2024</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ru-RU" smtClean="0"/>
              <a:t>Образец заголовка</a:t>
            </a:r>
            <a:endParaRPr lang="ru-RU"/>
          </a:p>
        </p:txBody>
      </p:sp>
      <p:sp>
        <p:nvSpPr>
          <p:cNvPr id="3" name="Текст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106E36-FD25-4E2D-B0AA-010F637433A0}" type="datetimeFigureOut">
              <a:rPr lang="ru-RU" smtClean="0"/>
              <a:pPr/>
              <a:t>12.11.2024</a:t>
            </a:fld>
            <a:endParaRPr lang="ru-RU"/>
          </a:p>
        </p:txBody>
      </p:sp>
      <p:sp>
        <p:nvSpPr>
          <p:cNvPr id="5" name="Нижний колонтитул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25C68B6-61C2-468F-89AB-4B9F7531AA68}" type="slidenum">
              <a:rPr lang="ru-RU" smtClean="0"/>
              <a:pPr/>
              <a:t>‹#›</a:t>
            </a:fld>
            <a:endParaRPr lang="ru-RU"/>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mon.gov.ua/ua/news/finansuvannya-shkil-iz-maloyu-kilkistyu-uchniv-rozyasnennya"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mon.gov.ua/ua/news/finansuvannya-shkil-iz-maloyu-kilkistyu-uchniv-rozyasnennya"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mon.gov.ua/ua/news/finansuvannya-shkil-iz-maloyu-kilkistyu-uchniv-rozyasnennya"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mon.gov.ua/ua/news/finansuvannya-shkil-iz-maloyu-kilkistyu-uchniv-rozyasnennya"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mon.gov.ua/ua/news/finansuvannya-shkil-iz-maloyu-kilkistyu-uchniv-rozyasnennya"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idx="4294967295"/>
          </p:nvPr>
        </p:nvSpPr>
        <p:spPr>
          <a:xfrm>
            <a:off x="1331640" y="908050"/>
            <a:ext cx="6984776" cy="4105126"/>
          </a:xfrm>
        </p:spPr>
        <p:txBody>
          <a:bodyPr>
            <a:normAutofit fontScale="90000"/>
          </a:bodyPr>
          <a:lstStyle/>
          <a:p>
            <a:r>
              <a:rPr lang="uk-UA" b="1" dirty="0" smtClean="0"/>
              <a:t>Про формування трансформації мережі закладів загальної середньої освіти </a:t>
            </a:r>
            <a:r>
              <a:rPr lang="uk-UA" b="1" dirty="0" err="1" smtClean="0"/>
              <a:t>Сахновщинської</a:t>
            </a:r>
            <a:r>
              <a:rPr lang="uk-UA" b="1" dirty="0" smtClean="0"/>
              <a:t> селищної ради до 01 вересня 2027 року</a:t>
            </a:r>
            <a:endParaRPr lang="ru-RU" b="1"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Autofit/>
          </a:bodyPr>
          <a:lstStyle/>
          <a:p>
            <a:r>
              <a:rPr lang="uk-UA" sz="3200" dirty="0" err="1" smtClean="0"/>
              <a:t>КЗ</a:t>
            </a:r>
            <a:r>
              <a:rPr lang="uk-UA" sz="3200" dirty="0" smtClean="0"/>
              <a:t> </a:t>
            </a:r>
            <a:r>
              <a:rPr lang="uk-UA" sz="3200" dirty="0" err="1" smtClean="0"/>
              <a:t>“Катеринівський</a:t>
            </a:r>
            <a:r>
              <a:rPr lang="uk-UA" sz="3200" dirty="0" smtClean="0"/>
              <a:t> </a:t>
            </a:r>
            <a:r>
              <a:rPr lang="uk-UA" sz="3200" dirty="0" err="1" smtClean="0"/>
              <a:t>ліцей”</a:t>
            </a:r>
            <a:r>
              <a:rPr lang="uk-UA" sz="3200" b="1" dirty="0" smtClean="0"/>
              <a:t> </a:t>
            </a:r>
            <a:br>
              <a:rPr lang="uk-UA" sz="3200" b="1" dirty="0" smtClean="0"/>
            </a:br>
            <a:r>
              <a:rPr lang="uk-UA" sz="2400" b="1" dirty="0" smtClean="0"/>
              <a:t>(має дошкільний підрозділ) </a:t>
            </a:r>
            <a:r>
              <a:rPr lang="uk-UA" sz="2400" dirty="0" smtClean="0"/>
              <a:t/>
            </a:r>
            <a:br>
              <a:rPr lang="uk-UA" sz="2400" dirty="0" smtClean="0"/>
            </a:br>
            <a:endParaRPr lang="ru-RU" sz="2400" dirty="0"/>
          </a:p>
        </p:txBody>
      </p:sp>
      <p:sp>
        <p:nvSpPr>
          <p:cNvPr id="3" name="Содержимое 2"/>
          <p:cNvSpPr>
            <a:spLocks noGrp="1"/>
          </p:cNvSpPr>
          <p:nvPr>
            <p:ph idx="1"/>
          </p:nvPr>
        </p:nvSpPr>
        <p:spPr>
          <a:xfrm>
            <a:off x="457200" y="1196752"/>
            <a:ext cx="8507288" cy="4929411"/>
          </a:xfrm>
        </p:spPr>
        <p:txBody>
          <a:bodyPr>
            <a:normAutofit fontScale="55000" lnSpcReduction="20000"/>
          </a:bodyPr>
          <a:lstStyle/>
          <a:p>
            <a:pPr>
              <a:buNone/>
            </a:pPr>
            <a:r>
              <a:rPr lang="uk-UA" sz="3600" b="1" dirty="0" smtClean="0">
                <a:solidFill>
                  <a:srgbClr val="FF0000"/>
                </a:solidFill>
              </a:rPr>
              <a:t>Відповідно до Ліцензійних умов не може отримати ліцензію, бо має дошкільний підрозділ</a:t>
            </a:r>
          </a:p>
          <a:p>
            <a:pPr>
              <a:buNone/>
            </a:pPr>
            <a:r>
              <a:rPr lang="uk-UA" dirty="0" smtClean="0"/>
              <a:t>Перспективна мережа</a:t>
            </a: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r>
              <a:rPr lang="uk-UA" dirty="0" smtClean="0"/>
              <a:t>Шляхи вирішення: </a:t>
            </a:r>
          </a:p>
          <a:p>
            <a:pPr>
              <a:buNone/>
            </a:pPr>
            <a:r>
              <a:rPr lang="uk-UA" dirty="0" smtClean="0"/>
              <a:t>1. Відокремлення дошкільного підрозділу, утворення окремої юридичної особи (вимоги санітарного регламенту, ліцензування з нуля.)</a:t>
            </a:r>
          </a:p>
          <a:p>
            <a:pPr>
              <a:buNone/>
            </a:pPr>
            <a:r>
              <a:rPr lang="uk-UA" dirty="0" smtClean="0"/>
              <a:t>2. Перепрофілювання (зміна типу) – </a:t>
            </a:r>
            <a:r>
              <a:rPr lang="uk-UA" dirty="0" err="1" smtClean="0"/>
              <a:t>КЗ</a:t>
            </a:r>
            <a:r>
              <a:rPr lang="uk-UA" dirty="0" smtClean="0"/>
              <a:t> </a:t>
            </a:r>
            <a:r>
              <a:rPr lang="uk-UA" dirty="0" err="1" smtClean="0"/>
              <a:t>“Катеринівська</a:t>
            </a:r>
            <a:r>
              <a:rPr lang="uk-UA" dirty="0" smtClean="0"/>
              <a:t> </a:t>
            </a:r>
            <a:r>
              <a:rPr lang="uk-UA" dirty="0" err="1" smtClean="0"/>
              <a:t>гімназія”</a:t>
            </a:r>
            <a:r>
              <a:rPr lang="uk-UA" dirty="0" smtClean="0"/>
              <a:t> з 01 вересня 2025 року (можливість отримати ліцензію не втративши дошкільний підрозділ ).</a:t>
            </a:r>
          </a:p>
          <a:p>
            <a:pPr>
              <a:buNone/>
            </a:pPr>
            <a:r>
              <a:rPr lang="uk-UA" dirty="0" smtClean="0"/>
              <a:t>3. Перепрофілювання (зміна типу) – </a:t>
            </a:r>
            <a:r>
              <a:rPr lang="uk-UA" dirty="0" err="1" smtClean="0"/>
              <a:t>КЗ</a:t>
            </a:r>
            <a:r>
              <a:rPr lang="uk-UA" dirty="0" smtClean="0"/>
              <a:t> </a:t>
            </a:r>
            <a:r>
              <a:rPr lang="uk-UA" dirty="0" err="1" smtClean="0"/>
              <a:t>“Катеринівська</a:t>
            </a:r>
            <a:r>
              <a:rPr lang="uk-UA" dirty="0" smtClean="0"/>
              <a:t> </a:t>
            </a:r>
            <a:r>
              <a:rPr lang="uk-UA" dirty="0" err="1" smtClean="0"/>
              <a:t>гімназія”</a:t>
            </a:r>
            <a:r>
              <a:rPr lang="uk-UA" dirty="0" smtClean="0"/>
              <a:t> з 01 вересня 2027 року (працюємо без ліцензії до 01 вересня 2027 року. </a:t>
            </a:r>
            <a:r>
              <a:rPr lang="uk-UA" dirty="0" smtClean="0">
                <a:solidFill>
                  <a:srgbClr val="FF0000"/>
                </a:solidFill>
              </a:rPr>
              <a:t>Це не відповідає вимогам Закону України </a:t>
            </a:r>
            <a:r>
              <a:rPr lang="uk-UA" dirty="0" err="1" smtClean="0">
                <a:solidFill>
                  <a:srgbClr val="FF0000"/>
                </a:solidFill>
              </a:rPr>
              <a:t>“Про</a:t>
            </a:r>
            <a:r>
              <a:rPr lang="uk-UA" dirty="0" smtClean="0">
                <a:solidFill>
                  <a:srgbClr val="FF0000"/>
                </a:solidFill>
              </a:rPr>
              <a:t> освіту ” (ст. 43) та </a:t>
            </a:r>
            <a:r>
              <a:rPr lang="uk-UA" dirty="0" err="1" smtClean="0">
                <a:solidFill>
                  <a:srgbClr val="FF0000"/>
                </a:solidFill>
              </a:rPr>
              <a:t>“Про</a:t>
            </a:r>
            <a:r>
              <a:rPr lang="uk-UA" dirty="0" smtClean="0">
                <a:solidFill>
                  <a:srgbClr val="FF0000"/>
                </a:solidFill>
              </a:rPr>
              <a:t> повну загальну </a:t>
            </a:r>
            <a:r>
              <a:rPr lang="uk-UA" dirty="0" err="1" smtClean="0">
                <a:solidFill>
                  <a:srgbClr val="FF0000"/>
                </a:solidFill>
              </a:rPr>
              <a:t>освіту”</a:t>
            </a:r>
            <a:r>
              <a:rPr lang="uk-UA" dirty="0" smtClean="0">
                <a:solidFill>
                  <a:srgbClr val="FF0000"/>
                </a:solidFill>
              </a:rPr>
              <a:t> (ст.45)</a:t>
            </a:r>
          </a:p>
          <a:p>
            <a:endParaRPr lang="ru-RU" dirty="0"/>
          </a:p>
        </p:txBody>
      </p:sp>
      <p:graphicFrame>
        <p:nvGraphicFramePr>
          <p:cNvPr id="4" name="Таблица 3"/>
          <p:cNvGraphicFramePr>
            <a:graphicFrameLocks noGrp="1"/>
          </p:cNvGraphicFramePr>
          <p:nvPr/>
        </p:nvGraphicFramePr>
        <p:xfrm>
          <a:off x="467544" y="2276872"/>
          <a:ext cx="8376590" cy="1097280"/>
        </p:xfrm>
        <a:graphic>
          <a:graphicData uri="http://schemas.openxmlformats.org/drawingml/2006/table">
            <a:tbl>
              <a:tblPr firstRow="1" bandRow="1">
                <a:tableStyleId>{5940675A-B579-460E-94D1-54222C63F5DA}</a:tableStyleId>
              </a:tblPr>
              <a:tblGrid>
                <a:gridCol w="3312367"/>
                <a:gridCol w="1296144"/>
                <a:gridCol w="1296144"/>
                <a:gridCol w="1296144"/>
                <a:gridCol w="1175791"/>
              </a:tblGrid>
              <a:tr h="186876">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0" dirty="0" smtClean="0">
                          <a:solidFill>
                            <a:schemeClr val="tx1"/>
                          </a:solidFill>
                        </a:rPr>
                        <a:t>01.09.2026</a:t>
                      </a:r>
                      <a:endParaRPr lang="ru-RU" sz="1400" b="0" dirty="0">
                        <a:solidFill>
                          <a:schemeClr val="tx1"/>
                        </a:solidFill>
                      </a:endParaRPr>
                    </a:p>
                  </a:txBody>
                  <a:tcPr/>
                </a:tc>
                <a:tc>
                  <a:txBody>
                    <a:bodyPr/>
                    <a:lstStyle/>
                    <a:p>
                      <a:r>
                        <a:rPr lang="uk-UA" sz="1400" b="1" dirty="0" smtClean="0">
                          <a:solidFill>
                            <a:srgbClr val="FF0000"/>
                          </a:solidFill>
                        </a:rPr>
                        <a:t>01.09.2027</a:t>
                      </a:r>
                      <a:endParaRPr lang="ru-RU" sz="1400" b="1" dirty="0">
                        <a:solidFill>
                          <a:srgbClr val="FF0000"/>
                        </a:solidFill>
                      </a:endParaRPr>
                    </a:p>
                  </a:txBody>
                  <a:tcPr/>
                </a:tc>
              </a:tr>
              <a:tr h="186876">
                <a:tc>
                  <a:txBody>
                    <a:bodyPr/>
                    <a:lstStyle/>
                    <a:p>
                      <a:r>
                        <a:rPr lang="uk-UA" dirty="0" smtClean="0"/>
                        <a:t>Дошкільний підрозділ</a:t>
                      </a:r>
                      <a:endParaRPr lang="ru-RU" dirty="0"/>
                    </a:p>
                  </a:txBody>
                  <a:tcPr/>
                </a:tc>
                <a:tc>
                  <a:txBody>
                    <a:bodyPr/>
                    <a:lstStyle/>
                    <a:p>
                      <a:r>
                        <a:rPr lang="uk-UA" dirty="0" smtClean="0">
                          <a:solidFill>
                            <a:schemeClr val="tx2"/>
                          </a:solidFill>
                        </a:rPr>
                        <a:t>24</a:t>
                      </a:r>
                      <a:endParaRPr lang="ru-RU" dirty="0">
                        <a:solidFill>
                          <a:schemeClr val="tx2"/>
                        </a:solidFill>
                      </a:endParaRPr>
                    </a:p>
                  </a:txBody>
                  <a:tcPr/>
                </a:tc>
                <a:tc>
                  <a:txBody>
                    <a:bodyPr/>
                    <a:lstStyle/>
                    <a:p>
                      <a:r>
                        <a:rPr lang="uk-UA" dirty="0" smtClean="0"/>
                        <a:t>15</a:t>
                      </a:r>
                      <a:endParaRPr lang="ru-RU" dirty="0"/>
                    </a:p>
                  </a:txBody>
                  <a:tcPr/>
                </a:tc>
                <a:tc>
                  <a:txBody>
                    <a:bodyPr/>
                    <a:lstStyle/>
                    <a:p>
                      <a:r>
                        <a:rPr lang="uk-UA" dirty="0" smtClean="0"/>
                        <a:t>13</a:t>
                      </a:r>
                      <a:endParaRPr lang="ru-RU" dirty="0"/>
                    </a:p>
                  </a:txBody>
                  <a:tcPr/>
                </a:tc>
                <a:tc>
                  <a:txBody>
                    <a:bodyPr/>
                    <a:lstStyle/>
                    <a:p>
                      <a:r>
                        <a:rPr lang="uk-UA" dirty="0" smtClean="0"/>
                        <a:t>10</a:t>
                      </a:r>
                      <a:endParaRPr lang="ru-RU" dirty="0"/>
                    </a:p>
                  </a:txBody>
                  <a:tcPr/>
                </a:tc>
              </a:tr>
              <a:tr h="186876">
                <a:tc>
                  <a:txBody>
                    <a:bodyPr/>
                    <a:lstStyle/>
                    <a:p>
                      <a:r>
                        <a:rPr lang="uk-UA" sz="1600" dirty="0" smtClean="0"/>
                        <a:t>Шкільний підрозділ (1-11 класи)</a:t>
                      </a:r>
                      <a:endParaRPr lang="ru-RU" sz="1600" dirty="0"/>
                    </a:p>
                  </a:txBody>
                  <a:tcPr/>
                </a:tc>
                <a:tc>
                  <a:txBody>
                    <a:bodyPr/>
                    <a:lstStyle/>
                    <a:p>
                      <a:r>
                        <a:rPr lang="uk-UA" dirty="0" smtClean="0">
                          <a:solidFill>
                            <a:schemeClr val="tx2"/>
                          </a:solidFill>
                        </a:rPr>
                        <a:t>122</a:t>
                      </a:r>
                      <a:endParaRPr lang="ru-RU" dirty="0">
                        <a:solidFill>
                          <a:schemeClr val="tx2"/>
                        </a:solidFill>
                      </a:endParaRPr>
                    </a:p>
                  </a:txBody>
                  <a:tcPr/>
                </a:tc>
                <a:tc>
                  <a:txBody>
                    <a:bodyPr/>
                    <a:lstStyle/>
                    <a:p>
                      <a:r>
                        <a:rPr lang="uk-UA" dirty="0" smtClean="0"/>
                        <a:t>122</a:t>
                      </a:r>
                      <a:endParaRPr lang="ru-RU" dirty="0"/>
                    </a:p>
                  </a:txBody>
                  <a:tcPr/>
                </a:tc>
                <a:tc>
                  <a:txBody>
                    <a:bodyPr/>
                    <a:lstStyle/>
                    <a:p>
                      <a:r>
                        <a:rPr lang="uk-UA" dirty="0" smtClean="0"/>
                        <a:t>116</a:t>
                      </a:r>
                      <a:endParaRPr lang="ru-RU" dirty="0"/>
                    </a:p>
                  </a:txBody>
                  <a:tcPr/>
                </a:tc>
                <a:tc>
                  <a:txBody>
                    <a:bodyPr/>
                    <a:lstStyle/>
                    <a:p>
                      <a:r>
                        <a:rPr lang="uk-UA" dirty="0" smtClean="0"/>
                        <a:t>104</a:t>
                      </a:r>
                      <a:endParaRPr lang="ru-RU" dirty="0"/>
                    </a:p>
                  </a:txBody>
                  <a:tcPr/>
                </a:tc>
              </a:tr>
            </a:tbl>
          </a:graphicData>
        </a:graphic>
      </p:graphicFrame>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uk-UA" sz="3600" dirty="0" err="1" smtClean="0"/>
              <a:t>КЗ</a:t>
            </a:r>
            <a:r>
              <a:rPr lang="uk-UA" sz="3600" dirty="0" smtClean="0"/>
              <a:t> </a:t>
            </a:r>
            <a:r>
              <a:rPr lang="uk-UA" sz="3600" dirty="0" err="1" smtClean="0"/>
              <a:t>“Лигівський</a:t>
            </a:r>
            <a:r>
              <a:rPr lang="uk-UA" sz="3600" dirty="0" smtClean="0"/>
              <a:t> </a:t>
            </a:r>
            <a:r>
              <a:rPr lang="uk-UA" sz="3600" dirty="0" err="1" smtClean="0"/>
              <a:t>ліцей”</a:t>
            </a:r>
            <a:r>
              <a:rPr lang="uk-UA" sz="3600" b="1" dirty="0" smtClean="0"/>
              <a:t> </a:t>
            </a:r>
            <a:br>
              <a:rPr lang="uk-UA" sz="3600" b="1" dirty="0" smtClean="0"/>
            </a:br>
            <a:r>
              <a:rPr lang="uk-UA" sz="2700" b="1" dirty="0" smtClean="0"/>
              <a:t>(має дошкільний підрозділ)</a:t>
            </a:r>
            <a:endParaRPr lang="ru-RU" sz="2700" dirty="0"/>
          </a:p>
        </p:txBody>
      </p:sp>
      <p:sp>
        <p:nvSpPr>
          <p:cNvPr id="3" name="Содержимое 2"/>
          <p:cNvSpPr>
            <a:spLocks noGrp="1"/>
          </p:cNvSpPr>
          <p:nvPr>
            <p:ph idx="1"/>
          </p:nvPr>
        </p:nvSpPr>
        <p:spPr>
          <a:xfrm>
            <a:off x="179512" y="1628800"/>
            <a:ext cx="8733656" cy="4525963"/>
          </a:xfrm>
        </p:spPr>
        <p:txBody>
          <a:bodyPr>
            <a:normAutofit fontScale="47500" lnSpcReduction="20000"/>
          </a:bodyPr>
          <a:lstStyle/>
          <a:p>
            <a:pPr>
              <a:buNone/>
            </a:pPr>
            <a:r>
              <a:rPr lang="uk-UA" sz="3600" b="1" dirty="0" smtClean="0">
                <a:solidFill>
                  <a:srgbClr val="FF0000"/>
                </a:solidFill>
              </a:rPr>
              <a:t>Відповідно до Ліцензійних умов не може отримати ліцензію, бо має дошкільний підрозділ</a:t>
            </a:r>
          </a:p>
          <a:p>
            <a:pPr>
              <a:buNone/>
            </a:pPr>
            <a:r>
              <a:rPr lang="uk-UA" sz="3800" dirty="0" smtClean="0"/>
              <a:t>Перспективна мережа</a:t>
            </a: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r>
              <a:rPr lang="uk-UA" sz="3800" dirty="0" smtClean="0"/>
              <a:t>Шляхи вирішення: </a:t>
            </a:r>
          </a:p>
          <a:p>
            <a:pPr>
              <a:buNone/>
            </a:pPr>
            <a:r>
              <a:rPr lang="uk-UA" sz="3800" dirty="0" smtClean="0"/>
              <a:t>1. Відокремлення дошкільного підрозділу, утворення окремої юридичної особи (вимоги санітарного регламенту, ліцензування з нуля.)</a:t>
            </a:r>
          </a:p>
          <a:p>
            <a:pPr>
              <a:buNone/>
            </a:pPr>
            <a:r>
              <a:rPr lang="uk-UA" sz="3800" dirty="0" smtClean="0"/>
              <a:t>2. Перепрофілювання (зміна типу) – </a:t>
            </a:r>
            <a:r>
              <a:rPr lang="uk-UA" sz="3800" dirty="0" err="1" smtClean="0"/>
              <a:t>КЗ</a:t>
            </a:r>
            <a:r>
              <a:rPr lang="uk-UA" sz="3800" dirty="0" smtClean="0"/>
              <a:t> </a:t>
            </a:r>
            <a:r>
              <a:rPr lang="uk-UA" sz="3800" dirty="0" err="1" smtClean="0"/>
              <a:t>“Лигівська</a:t>
            </a:r>
            <a:r>
              <a:rPr lang="uk-UA" sz="3800" dirty="0" smtClean="0"/>
              <a:t> </a:t>
            </a:r>
            <a:r>
              <a:rPr lang="uk-UA" sz="3800" dirty="0" err="1" smtClean="0"/>
              <a:t>гімназія”</a:t>
            </a:r>
            <a:r>
              <a:rPr lang="uk-UA" sz="3800" dirty="0" smtClean="0"/>
              <a:t> з 01 вересня 2025 року (можливість отримати ліцензію не втративши дошкільний підрозділ ).</a:t>
            </a:r>
          </a:p>
          <a:p>
            <a:pPr>
              <a:buNone/>
            </a:pPr>
            <a:r>
              <a:rPr lang="uk-UA" sz="3800" dirty="0" smtClean="0"/>
              <a:t>3. Перепрофілювання (зміна типу) – </a:t>
            </a:r>
            <a:r>
              <a:rPr lang="uk-UA" sz="3800" dirty="0" err="1" smtClean="0"/>
              <a:t>КЗ</a:t>
            </a:r>
            <a:r>
              <a:rPr lang="uk-UA" sz="3800" dirty="0" smtClean="0"/>
              <a:t> </a:t>
            </a:r>
            <a:r>
              <a:rPr lang="uk-UA" sz="3800" dirty="0" err="1" smtClean="0"/>
              <a:t>“Лигівська</a:t>
            </a:r>
            <a:r>
              <a:rPr lang="uk-UA" sz="3800" dirty="0" smtClean="0"/>
              <a:t> </a:t>
            </a:r>
            <a:r>
              <a:rPr lang="uk-UA" sz="3800" dirty="0" err="1" smtClean="0"/>
              <a:t>гімназія”</a:t>
            </a:r>
            <a:r>
              <a:rPr lang="uk-UA" sz="3800" dirty="0" smtClean="0"/>
              <a:t> з 01 вересня 2027 року (працюємо без ліцензії до 01 вересня 2027 року. </a:t>
            </a:r>
            <a:r>
              <a:rPr lang="uk-UA" sz="3800" dirty="0" smtClean="0">
                <a:solidFill>
                  <a:srgbClr val="FF0000"/>
                </a:solidFill>
              </a:rPr>
              <a:t>Це не відповідає вимогам Закону України </a:t>
            </a:r>
            <a:r>
              <a:rPr lang="uk-UA" sz="3800" dirty="0" err="1" smtClean="0">
                <a:solidFill>
                  <a:srgbClr val="FF0000"/>
                </a:solidFill>
              </a:rPr>
              <a:t>“Про</a:t>
            </a:r>
            <a:r>
              <a:rPr lang="uk-UA" sz="3800" dirty="0" smtClean="0">
                <a:solidFill>
                  <a:srgbClr val="FF0000"/>
                </a:solidFill>
              </a:rPr>
              <a:t> освіту ” (ст. 43) та </a:t>
            </a:r>
            <a:r>
              <a:rPr lang="uk-UA" sz="3800" dirty="0" err="1" smtClean="0">
                <a:solidFill>
                  <a:srgbClr val="FF0000"/>
                </a:solidFill>
              </a:rPr>
              <a:t>“Про</a:t>
            </a:r>
            <a:r>
              <a:rPr lang="uk-UA" sz="3800" dirty="0" smtClean="0">
                <a:solidFill>
                  <a:srgbClr val="FF0000"/>
                </a:solidFill>
              </a:rPr>
              <a:t> повну загальну </a:t>
            </a:r>
            <a:r>
              <a:rPr lang="uk-UA" sz="3800" dirty="0" err="1" smtClean="0">
                <a:solidFill>
                  <a:srgbClr val="FF0000"/>
                </a:solidFill>
              </a:rPr>
              <a:t>освіту”</a:t>
            </a:r>
            <a:r>
              <a:rPr lang="uk-UA" sz="3800" dirty="0" smtClean="0">
                <a:solidFill>
                  <a:srgbClr val="FF0000"/>
                </a:solidFill>
              </a:rPr>
              <a:t> (ст.45)</a:t>
            </a:r>
          </a:p>
          <a:p>
            <a:endParaRPr lang="ru-RU" dirty="0"/>
          </a:p>
        </p:txBody>
      </p:sp>
      <p:graphicFrame>
        <p:nvGraphicFramePr>
          <p:cNvPr id="4" name="Таблица 3"/>
          <p:cNvGraphicFramePr>
            <a:graphicFrameLocks noGrp="1"/>
          </p:cNvGraphicFramePr>
          <p:nvPr/>
        </p:nvGraphicFramePr>
        <p:xfrm>
          <a:off x="323528" y="2564904"/>
          <a:ext cx="8472265" cy="1097280"/>
        </p:xfrm>
        <a:graphic>
          <a:graphicData uri="http://schemas.openxmlformats.org/drawingml/2006/table">
            <a:tbl>
              <a:tblPr firstRow="1" bandRow="1">
                <a:tableStyleId>{5940675A-B579-460E-94D1-54222C63F5DA}</a:tableStyleId>
              </a:tblPr>
              <a:tblGrid>
                <a:gridCol w="3240361"/>
                <a:gridCol w="1368152"/>
                <a:gridCol w="1296144"/>
                <a:gridCol w="1224136"/>
                <a:gridCol w="1343472"/>
              </a:tblGrid>
              <a:tr h="298832">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0" dirty="0" smtClean="0">
                          <a:solidFill>
                            <a:schemeClr val="tx1"/>
                          </a:solidFill>
                        </a:rPr>
                        <a:t>01.09.2026</a:t>
                      </a:r>
                      <a:endParaRPr lang="ru-RU" sz="1400" b="0" dirty="0">
                        <a:solidFill>
                          <a:schemeClr val="tx1"/>
                        </a:solidFill>
                      </a:endParaRPr>
                    </a:p>
                  </a:txBody>
                  <a:tcPr/>
                </a:tc>
                <a:tc>
                  <a:txBody>
                    <a:bodyPr/>
                    <a:lstStyle/>
                    <a:p>
                      <a:r>
                        <a:rPr lang="uk-UA" sz="1400" b="1" dirty="0" smtClean="0">
                          <a:solidFill>
                            <a:srgbClr val="FF0000"/>
                          </a:solidFill>
                        </a:rPr>
                        <a:t>01.09.2027</a:t>
                      </a:r>
                      <a:endParaRPr lang="ru-RU" sz="1400" b="1" dirty="0">
                        <a:solidFill>
                          <a:srgbClr val="FF0000"/>
                        </a:solidFill>
                      </a:endParaRPr>
                    </a:p>
                  </a:txBody>
                  <a:tcPr/>
                </a:tc>
              </a:tr>
              <a:tr h="298832">
                <a:tc>
                  <a:txBody>
                    <a:bodyPr/>
                    <a:lstStyle/>
                    <a:p>
                      <a:r>
                        <a:rPr lang="uk-UA" dirty="0" smtClean="0"/>
                        <a:t>Дошкільний підрозділ</a:t>
                      </a:r>
                      <a:endParaRPr lang="ru-RU" dirty="0"/>
                    </a:p>
                  </a:txBody>
                  <a:tcPr/>
                </a:tc>
                <a:tc>
                  <a:txBody>
                    <a:bodyPr/>
                    <a:lstStyle/>
                    <a:p>
                      <a:r>
                        <a:rPr lang="uk-UA" dirty="0" smtClean="0">
                          <a:solidFill>
                            <a:schemeClr val="tx2"/>
                          </a:solidFill>
                        </a:rPr>
                        <a:t>14</a:t>
                      </a:r>
                      <a:endParaRPr lang="ru-RU" dirty="0">
                        <a:solidFill>
                          <a:schemeClr val="tx2"/>
                        </a:solidFill>
                      </a:endParaRPr>
                    </a:p>
                  </a:txBody>
                  <a:tcPr/>
                </a:tc>
                <a:tc>
                  <a:txBody>
                    <a:bodyPr/>
                    <a:lstStyle/>
                    <a:p>
                      <a:r>
                        <a:rPr lang="uk-UA" dirty="0" smtClean="0"/>
                        <a:t>15</a:t>
                      </a:r>
                      <a:endParaRPr lang="ru-RU" dirty="0"/>
                    </a:p>
                  </a:txBody>
                  <a:tcPr/>
                </a:tc>
                <a:tc>
                  <a:txBody>
                    <a:bodyPr/>
                    <a:lstStyle/>
                    <a:p>
                      <a:r>
                        <a:rPr lang="uk-UA" dirty="0" smtClean="0"/>
                        <a:t>9</a:t>
                      </a:r>
                      <a:endParaRPr lang="ru-RU" dirty="0"/>
                    </a:p>
                  </a:txBody>
                  <a:tcPr/>
                </a:tc>
                <a:tc>
                  <a:txBody>
                    <a:bodyPr/>
                    <a:lstStyle/>
                    <a:p>
                      <a:r>
                        <a:rPr lang="uk-UA" dirty="0" smtClean="0"/>
                        <a:t>6</a:t>
                      </a:r>
                      <a:endParaRPr lang="ru-RU" dirty="0"/>
                    </a:p>
                  </a:txBody>
                  <a:tcPr/>
                </a:tc>
              </a:tr>
              <a:tr h="298832">
                <a:tc>
                  <a:txBody>
                    <a:bodyPr/>
                    <a:lstStyle/>
                    <a:p>
                      <a:r>
                        <a:rPr lang="uk-UA" sz="1600" dirty="0" smtClean="0"/>
                        <a:t>Шкільний підрозділ (1-11 класи)</a:t>
                      </a:r>
                      <a:endParaRPr lang="ru-RU" sz="1600" dirty="0"/>
                    </a:p>
                  </a:txBody>
                  <a:tcPr/>
                </a:tc>
                <a:tc>
                  <a:txBody>
                    <a:bodyPr/>
                    <a:lstStyle/>
                    <a:p>
                      <a:r>
                        <a:rPr lang="uk-UA" dirty="0" smtClean="0">
                          <a:solidFill>
                            <a:schemeClr val="tx2"/>
                          </a:solidFill>
                        </a:rPr>
                        <a:t>138</a:t>
                      </a:r>
                      <a:endParaRPr lang="ru-RU" dirty="0">
                        <a:solidFill>
                          <a:schemeClr val="tx2"/>
                        </a:solidFill>
                      </a:endParaRPr>
                    </a:p>
                  </a:txBody>
                  <a:tcPr/>
                </a:tc>
                <a:tc>
                  <a:txBody>
                    <a:bodyPr/>
                    <a:lstStyle/>
                    <a:p>
                      <a:r>
                        <a:rPr lang="uk-UA" dirty="0" smtClean="0"/>
                        <a:t>130</a:t>
                      </a:r>
                      <a:endParaRPr lang="ru-RU" dirty="0"/>
                    </a:p>
                  </a:txBody>
                  <a:tcPr/>
                </a:tc>
                <a:tc>
                  <a:txBody>
                    <a:bodyPr/>
                    <a:lstStyle/>
                    <a:p>
                      <a:r>
                        <a:rPr lang="uk-UA" dirty="0" smtClean="0"/>
                        <a:t>130</a:t>
                      </a:r>
                      <a:endParaRPr lang="ru-RU" dirty="0"/>
                    </a:p>
                  </a:txBody>
                  <a:tcPr/>
                </a:tc>
                <a:tc>
                  <a:txBody>
                    <a:bodyPr/>
                    <a:lstStyle/>
                    <a:p>
                      <a:r>
                        <a:rPr lang="uk-UA" dirty="0" smtClean="0"/>
                        <a:t>121</a:t>
                      </a:r>
                      <a:endParaRPr lang="ru-RU" dirty="0"/>
                    </a:p>
                  </a:txBody>
                  <a:tcPr/>
                </a:tc>
              </a:tr>
            </a:tbl>
          </a:graphicData>
        </a:graphic>
      </p:graphicFrame>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994122"/>
          </a:xfrm>
        </p:spPr>
        <p:txBody>
          <a:bodyPr>
            <a:normAutofit fontScale="90000"/>
          </a:bodyPr>
          <a:lstStyle/>
          <a:p>
            <a:r>
              <a:rPr lang="uk-UA" sz="3600" dirty="0" err="1" smtClean="0"/>
              <a:t>КЗ</a:t>
            </a:r>
            <a:r>
              <a:rPr lang="uk-UA" sz="3600" dirty="0" smtClean="0"/>
              <a:t> </a:t>
            </a:r>
            <a:r>
              <a:rPr lang="uk-UA" sz="3600" dirty="0" err="1" smtClean="0"/>
              <a:t>“Огіївський</a:t>
            </a:r>
            <a:r>
              <a:rPr lang="uk-UA" sz="3600" dirty="0" smtClean="0"/>
              <a:t> </a:t>
            </a:r>
            <a:r>
              <a:rPr lang="uk-UA" sz="3600" dirty="0" err="1" smtClean="0"/>
              <a:t>ліцей”</a:t>
            </a:r>
            <a:r>
              <a:rPr lang="uk-UA" sz="3600" b="1" dirty="0" smtClean="0"/>
              <a:t> </a:t>
            </a:r>
            <a:r>
              <a:rPr lang="uk-UA" sz="5400" b="1" dirty="0" smtClean="0"/>
              <a:t/>
            </a:r>
            <a:br>
              <a:rPr lang="uk-UA" sz="5400" b="1" dirty="0" smtClean="0"/>
            </a:br>
            <a:r>
              <a:rPr lang="uk-UA" sz="2700" b="1" dirty="0" smtClean="0"/>
              <a:t>(має дошкільний підрозділ)</a:t>
            </a:r>
            <a:endParaRPr lang="ru-RU" sz="2700" dirty="0"/>
          </a:p>
        </p:txBody>
      </p:sp>
      <p:sp>
        <p:nvSpPr>
          <p:cNvPr id="3" name="Содержимое 2"/>
          <p:cNvSpPr>
            <a:spLocks noGrp="1"/>
          </p:cNvSpPr>
          <p:nvPr>
            <p:ph idx="1"/>
          </p:nvPr>
        </p:nvSpPr>
        <p:spPr>
          <a:xfrm>
            <a:off x="251520" y="1412776"/>
            <a:ext cx="8712968" cy="4713387"/>
          </a:xfrm>
        </p:spPr>
        <p:txBody>
          <a:bodyPr>
            <a:normAutofit fontScale="55000" lnSpcReduction="20000"/>
          </a:bodyPr>
          <a:lstStyle/>
          <a:p>
            <a:pPr>
              <a:buNone/>
            </a:pPr>
            <a:r>
              <a:rPr lang="uk-UA" sz="3600" b="1" dirty="0" smtClean="0">
                <a:solidFill>
                  <a:srgbClr val="FF0000"/>
                </a:solidFill>
              </a:rPr>
              <a:t>Відповідно до Ліцензійних умов не може отримати ліцензію, бо має дошкільний підрозділ</a:t>
            </a:r>
          </a:p>
          <a:p>
            <a:pPr>
              <a:buNone/>
            </a:pPr>
            <a:r>
              <a:rPr lang="uk-UA" dirty="0" smtClean="0"/>
              <a:t>Перспективна мережа</a:t>
            </a: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r>
              <a:rPr lang="uk-UA" dirty="0" smtClean="0"/>
              <a:t>Шляхи вирішення: </a:t>
            </a:r>
          </a:p>
          <a:p>
            <a:pPr>
              <a:buNone/>
            </a:pPr>
            <a:r>
              <a:rPr lang="uk-UA" dirty="0" smtClean="0"/>
              <a:t>1. Відокремлення дошкільного підрозділу, утворення окремої юридичної особи (вимоги санітарного регламенту, ліцензування з нуля.)</a:t>
            </a:r>
          </a:p>
          <a:p>
            <a:pPr>
              <a:buNone/>
            </a:pPr>
            <a:r>
              <a:rPr lang="uk-UA" dirty="0" smtClean="0"/>
              <a:t>2. Перепрофілювання (зміна типу) – </a:t>
            </a:r>
            <a:r>
              <a:rPr lang="uk-UA" dirty="0" err="1" smtClean="0"/>
              <a:t>КЗ</a:t>
            </a:r>
            <a:r>
              <a:rPr lang="uk-UA" dirty="0" smtClean="0"/>
              <a:t> </a:t>
            </a:r>
            <a:r>
              <a:rPr lang="uk-UA" dirty="0" err="1" smtClean="0"/>
              <a:t>“Огіївська</a:t>
            </a:r>
            <a:r>
              <a:rPr lang="uk-UA" dirty="0" smtClean="0"/>
              <a:t> </a:t>
            </a:r>
            <a:r>
              <a:rPr lang="uk-UA" dirty="0" err="1" smtClean="0"/>
              <a:t>гімназія”</a:t>
            </a:r>
            <a:r>
              <a:rPr lang="uk-UA" dirty="0" smtClean="0"/>
              <a:t> з 01 вересня 2026 року (можливість отримати ліцензію не втративши дошкільний підрозділ ).</a:t>
            </a:r>
          </a:p>
          <a:p>
            <a:pPr>
              <a:buNone/>
            </a:pPr>
            <a:r>
              <a:rPr lang="uk-UA" dirty="0" smtClean="0"/>
              <a:t>3. Перепрофілювання (зміна типу) – </a:t>
            </a:r>
            <a:r>
              <a:rPr lang="uk-UA" dirty="0" err="1" smtClean="0"/>
              <a:t>КЗ</a:t>
            </a:r>
            <a:r>
              <a:rPr lang="uk-UA" dirty="0" smtClean="0"/>
              <a:t> </a:t>
            </a:r>
            <a:r>
              <a:rPr lang="uk-UA" dirty="0" err="1" smtClean="0"/>
              <a:t>“Огіївська</a:t>
            </a:r>
            <a:r>
              <a:rPr lang="uk-UA" dirty="0" smtClean="0"/>
              <a:t> </a:t>
            </a:r>
            <a:r>
              <a:rPr lang="uk-UA" dirty="0" err="1" smtClean="0"/>
              <a:t>гімназія”</a:t>
            </a:r>
            <a:r>
              <a:rPr lang="uk-UA" dirty="0" smtClean="0"/>
              <a:t> з 01 вересня 2027 року (працюємо без ліцензії до 01 вересня 2027 року. </a:t>
            </a:r>
            <a:r>
              <a:rPr lang="uk-UA" dirty="0" smtClean="0">
                <a:solidFill>
                  <a:srgbClr val="FF0000"/>
                </a:solidFill>
              </a:rPr>
              <a:t>Це не відповідає вимогам Закону України </a:t>
            </a:r>
            <a:r>
              <a:rPr lang="uk-UA" dirty="0" err="1" smtClean="0">
                <a:solidFill>
                  <a:srgbClr val="FF0000"/>
                </a:solidFill>
              </a:rPr>
              <a:t>“Про</a:t>
            </a:r>
            <a:r>
              <a:rPr lang="uk-UA" dirty="0" smtClean="0">
                <a:solidFill>
                  <a:srgbClr val="FF0000"/>
                </a:solidFill>
              </a:rPr>
              <a:t> освіту ” (ст. 43) та </a:t>
            </a:r>
            <a:r>
              <a:rPr lang="uk-UA" dirty="0" err="1" smtClean="0">
                <a:solidFill>
                  <a:srgbClr val="FF0000"/>
                </a:solidFill>
              </a:rPr>
              <a:t>“Про</a:t>
            </a:r>
            <a:r>
              <a:rPr lang="uk-UA" dirty="0" smtClean="0">
                <a:solidFill>
                  <a:srgbClr val="FF0000"/>
                </a:solidFill>
              </a:rPr>
              <a:t> повну загальну </a:t>
            </a:r>
            <a:r>
              <a:rPr lang="uk-UA" dirty="0" err="1" smtClean="0">
                <a:solidFill>
                  <a:srgbClr val="FF0000"/>
                </a:solidFill>
              </a:rPr>
              <a:t>освіту”</a:t>
            </a:r>
            <a:r>
              <a:rPr lang="uk-UA" dirty="0" smtClean="0">
                <a:solidFill>
                  <a:srgbClr val="FF0000"/>
                </a:solidFill>
              </a:rPr>
              <a:t> (ст.45)</a:t>
            </a:r>
          </a:p>
          <a:p>
            <a:endParaRPr lang="ru-RU" dirty="0"/>
          </a:p>
        </p:txBody>
      </p:sp>
      <p:graphicFrame>
        <p:nvGraphicFramePr>
          <p:cNvPr id="4" name="Таблица 3"/>
          <p:cNvGraphicFramePr>
            <a:graphicFrameLocks noGrp="1"/>
          </p:cNvGraphicFramePr>
          <p:nvPr/>
        </p:nvGraphicFramePr>
        <p:xfrm>
          <a:off x="395536" y="2420888"/>
          <a:ext cx="8472264" cy="1112520"/>
        </p:xfrm>
        <a:graphic>
          <a:graphicData uri="http://schemas.openxmlformats.org/drawingml/2006/table">
            <a:tbl>
              <a:tblPr firstRow="1" bandRow="1">
                <a:tableStyleId>{5940675A-B579-460E-94D1-54222C63F5DA}</a:tableStyleId>
              </a:tblPr>
              <a:tblGrid>
                <a:gridCol w="3312368"/>
                <a:gridCol w="1296144"/>
                <a:gridCol w="1296144"/>
                <a:gridCol w="1368152"/>
                <a:gridCol w="1199456"/>
              </a:tblGrid>
              <a:tr h="370840">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0" dirty="0" smtClean="0">
                          <a:solidFill>
                            <a:schemeClr val="tx1"/>
                          </a:solidFill>
                        </a:rPr>
                        <a:t>01.09.2026</a:t>
                      </a:r>
                      <a:endParaRPr lang="ru-RU" sz="1400" b="0" dirty="0">
                        <a:solidFill>
                          <a:schemeClr val="tx1"/>
                        </a:solidFill>
                      </a:endParaRPr>
                    </a:p>
                  </a:txBody>
                  <a:tcPr/>
                </a:tc>
                <a:tc>
                  <a:txBody>
                    <a:bodyPr/>
                    <a:lstStyle/>
                    <a:p>
                      <a:r>
                        <a:rPr lang="uk-UA" sz="1400" b="1" dirty="0" smtClean="0">
                          <a:solidFill>
                            <a:srgbClr val="FF0000"/>
                          </a:solidFill>
                        </a:rPr>
                        <a:t>01.09.2027</a:t>
                      </a:r>
                      <a:endParaRPr lang="ru-RU" sz="1400" b="1" dirty="0">
                        <a:solidFill>
                          <a:srgbClr val="FF0000"/>
                        </a:solidFill>
                      </a:endParaRPr>
                    </a:p>
                  </a:txBody>
                  <a:tcPr/>
                </a:tc>
              </a:tr>
              <a:tr h="370840">
                <a:tc>
                  <a:txBody>
                    <a:bodyPr/>
                    <a:lstStyle/>
                    <a:p>
                      <a:r>
                        <a:rPr lang="uk-UA" dirty="0" smtClean="0"/>
                        <a:t>Дошкільний підрозділ</a:t>
                      </a:r>
                      <a:endParaRPr lang="ru-RU" dirty="0"/>
                    </a:p>
                  </a:txBody>
                  <a:tcPr/>
                </a:tc>
                <a:tc>
                  <a:txBody>
                    <a:bodyPr/>
                    <a:lstStyle/>
                    <a:p>
                      <a:r>
                        <a:rPr lang="uk-UA" dirty="0" smtClean="0">
                          <a:solidFill>
                            <a:schemeClr val="tx2"/>
                          </a:solidFill>
                        </a:rPr>
                        <a:t>13</a:t>
                      </a:r>
                      <a:endParaRPr lang="ru-RU" dirty="0">
                        <a:solidFill>
                          <a:schemeClr val="tx2"/>
                        </a:solidFill>
                      </a:endParaRPr>
                    </a:p>
                  </a:txBody>
                  <a:tcPr/>
                </a:tc>
                <a:tc>
                  <a:txBody>
                    <a:bodyPr/>
                    <a:lstStyle/>
                    <a:p>
                      <a:r>
                        <a:rPr lang="uk-UA" dirty="0" smtClean="0"/>
                        <a:t>14</a:t>
                      </a:r>
                      <a:endParaRPr lang="ru-RU" dirty="0"/>
                    </a:p>
                  </a:txBody>
                  <a:tcPr/>
                </a:tc>
                <a:tc>
                  <a:txBody>
                    <a:bodyPr/>
                    <a:lstStyle/>
                    <a:p>
                      <a:r>
                        <a:rPr lang="uk-UA" dirty="0" smtClean="0"/>
                        <a:t>10</a:t>
                      </a:r>
                      <a:endParaRPr lang="ru-RU" dirty="0"/>
                    </a:p>
                  </a:txBody>
                  <a:tcPr/>
                </a:tc>
                <a:tc>
                  <a:txBody>
                    <a:bodyPr/>
                    <a:lstStyle/>
                    <a:p>
                      <a:r>
                        <a:rPr lang="uk-UA" dirty="0" smtClean="0"/>
                        <a:t>8</a:t>
                      </a:r>
                      <a:endParaRPr lang="ru-RU" dirty="0"/>
                    </a:p>
                  </a:txBody>
                  <a:tcPr/>
                </a:tc>
              </a:tr>
              <a:tr h="370840">
                <a:tc>
                  <a:txBody>
                    <a:bodyPr/>
                    <a:lstStyle/>
                    <a:p>
                      <a:r>
                        <a:rPr lang="uk-UA" sz="1600" dirty="0" smtClean="0"/>
                        <a:t>Шкільний підрозділ (1-11 класи)</a:t>
                      </a:r>
                      <a:endParaRPr lang="ru-RU" sz="1600" dirty="0"/>
                    </a:p>
                  </a:txBody>
                  <a:tcPr/>
                </a:tc>
                <a:tc>
                  <a:txBody>
                    <a:bodyPr/>
                    <a:lstStyle/>
                    <a:p>
                      <a:r>
                        <a:rPr lang="uk-UA" dirty="0" smtClean="0">
                          <a:solidFill>
                            <a:schemeClr val="tx2"/>
                          </a:solidFill>
                        </a:rPr>
                        <a:t>102</a:t>
                      </a:r>
                      <a:endParaRPr lang="ru-RU" dirty="0">
                        <a:solidFill>
                          <a:schemeClr val="tx2"/>
                        </a:solidFill>
                      </a:endParaRPr>
                    </a:p>
                  </a:txBody>
                  <a:tcPr/>
                </a:tc>
                <a:tc>
                  <a:txBody>
                    <a:bodyPr/>
                    <a:lstStyle/>
                    <a:p>
                      <a:r>
                        <a:rPr lang="uk-UA" dirty="0" smtClean="0"/>
                        <a:t>102</a:t>
                      </a:r>
                      <a:endParaRPr lang="ru-RU" dirty="0"/>
                    </a:p>
                  </a:txBody>
                  <a:tcPr/>
                </a:tc>
                <a:tc>
                  <a:txBody>
                    <a:bodyPr/>
                    <a:lstStyle/>
                    <a:p>
                      <a:r>
                        <a:rPr lang="uk-UA" dirty="0" smtClean="0"/>
                        <a:t>96</a:t>
                      </a:r>
                      <a:endParaRPr lang="ru-RU" dirty="0"/>
                    </a:p>
                  </a:txBody>
                  <a:tcPr/>
                </a:tc>
                <a:tc>
                  <a:txBody>
                    <a:bodyPr/>
                    <a:lstStyle/>
                    <a:p>
                      <a:r>
                        <a:rPr lang="uk-UA" dirty="0" smtClean="0"/>
                        <a:t>80</a:t>
                      </a:r>
                      <a:endParaRPr lang="ru-RU" dirty="0"/>
                    </a:p>
                  </a:txBody>
                  <a:tcPr/>
                </a:tc>
              </a:tr>
            </a:tbl>
          </a:graphicData>
        </a:graphic>
      </p:graphicFrame>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uk-UA" dirty="0" err="1" smtClean="0"/>
              <a:t>КЗ</a:t>
            </a:r>
            <a:r>
              <a:rPr lang="uk-UA" dirty="0" smtClean="0"/>
              <a:t> </a:t>
            </a:r>
            <a:r>
              <a:rPr lang="uk-UA" dirty="0" err="1" smtClean="0"/>
              <a:t>“Костянтинівський</a:t>
            </a:r>
            <a:r>
              <a:rPr lang="uk-UA" dirty="0" smtClean="0"/>
              <a:t> </a:t>
            </a:r>
            <a:r>
              <a:rPr lang="uk-UA" dirty="0" err="1" smtClean="0"/>
              <a:t>ліцей”</a:t>
            </a:r>
            <a:endParaRPr lang="ru-RU" dirty="0"/>
          </a:p>
        </p:txBody>
      </p:sp>
      <p:sp>
        <p:nvSpPr>
          <p:cNvPr id="3" name="Содержимое 2"/>
          <p:cNvSpPr>
            <a:spLocks noGrp="1"/>
          </p:cNvSpPr>
          <p:nvPr>
            <p:ph idx="1"/>
          </p:nvPr>
        </p:nvSpPr>
        <p:spPr>
          <a:xfrm>
            <a:off x="179512" y="1600200"/>
            <a:ext cx="8784976" cy="4525963"/>
          </a:xfrm>
        </p:spPr>
        <p:txBody>
          <a:bodyPr>
            <a:normAutofit/>
          </a:bodyPr>
          <a:lstStyle/>
          <a:p>
            <a:pPr>
              <a:buNone/>
            </a:pPr>
            <a:r>
              <a:rPr lang="uk-UA" dirty="0" smtClean="0"/>
              <a:t>Перспективна мережа</a:t>
            </a: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r>
              <a:rPr lang="uk-UA" dirty="0" smtClean="0"/>
              <a:t>Шляхи вирішення: </a:t>
            </a:r>
          </a:p>
          <a:p>
            <a:pPr>
              <a:buNone/>
            </a:pPr>
            <a:r>
              <a:rPr lang="uk-UA" dirty="0" smtClean="0"/>
              <a:t>1. Перепрофілювання (зміна типу) – </a:t>
            </a:r>
            <a:r>
              <a:rPr lang="uk-UA" dirty="0" err="1" smtClean="0"/>
              <a:t>КЗ</a:t>
            </a:r>
            <a:r>
              <a:rPr lang="uk-UA" dirty="0" smtClean="0"/>
              <a:t> </a:t>
            </a:r>
            <a:r>
              <a:rPr lang="uk-UA" dirty="0" err="1" smtClean="0"/>
              <a:t>“Костянтинівська</a:t>
            </a:r>
            <a:r>
              <a:rPr lang="uk-UA" dirty="0" smtClean="0"/>
              <a:t> </a:t>
            </a:r>
            <a:r>
              <a:rPr lang="uk-UA" dirty="0" err="1" smtClean="0"/>
              <a:t>гімназія”</a:t>
            </a:r>
            <a:r>
              <a:rPr lang="uk-UA" dirty="0" smtClean="0"/>
              <a:t> з 01 вересня 2027 року</a:t>
            </a:r>
          </a:p>
        </p:txBody>
      </p:sp>
      <p:graphicFrame>
        <p:nvGraphicFramePr>
          <p:cNvPr id="4" name="Таблица 3"/>
          <p:cNvGraphicFramePr>
            <a:graphicFrameLocks noGrp="1"/>
          </p:cNvGraphicFramePr>
          <p:nvPr/>
        </p:nvGraphicFramePr>
        <p:xfrm>
          <a:off x="179512" y="2492896"/>
          <a:ext cx="8748462" cy="741680"/>
        </p:xfrm>
        <a:graphic>
          <a:graphicData uri="http://schemas.openxmlformats.org/drawingml/2006/table">
            <a:tbl>
              <a:tblPr firstRow="1" bandRow="1">
                <a:tableStyleId>{5940675A-B579-460E-94D1-54222C63F5DA}</a:tableStyleId>
              </a:tblPr>
              <a:tblGrid>
                <a:gridCol w="3423309"/>
                <a:gridCol w="1521472"/>
                <a:gridCol w="1445398"/>
                <a:gridCol w="1217177"/>
                <a:gridCol w="1141106"/>
              </a:tblGrid>
              <a:tr h="370840">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0" dirty="0" smtClean="0">
                          <a:solidFill>
                            <a:schemeClr val="tx1"/>
                          </a:solidFill>
                        </a:rPr>
                        <a:t>01.09.2026</a:t>
                      </a:r>
                      <a:endParaRPr lang="ru-RU" sz="1400" b="0" dirty="0">
                        <a:solidFill>
                          <a:schemeClr val="tx1"/>
                        </a:solidFill>
                      </a:endParaRPr>
                    </a:p>
                  </a:txBody>
                  <a:tcPr/>
                </a:tc>
                <a:tc>
                  <a:txBody>
                    <a:bodyPr/>
                    <a:lstStyle/>
                    <a:p>
                      <a:r>
                        <a:rPr lang="uk-UA" sz="1400" b="1" dirty="0" smtClean="0">
                          <a:solidFill>
                            <a:srgbClr val="FF0000"/>
                          </a:solidFill>
                        </a:rPr>
                        <a:t>01.09.2027</a:t>
                      </a:r>
                      <a:endParaRPr lang="ru-RU" sz="1400" b="1" dirty="0">
                        <a:solidFill>
                          <a:srgbClr val="FF0000"/>
                        </a:solidFill>
                      </a:endParaRPr>
                    </a:p>
                  </a:txBody>
                  <a:tcPr/>
                </a:tc>
              </a:tr>
              <a:tr h="370840">
                <a:tc>
                  <a:txBody>
                    <a:bodyPr/>
                    <a:lstStyle/>
                    <a:p>
                      <a:r>
                        <a:rPr lang="uk-UA" dirty="0" err="1" smtClean="0"/>
                        <a:t>КЗ</a:t>
                      </a:r>
                      <a:r>
                        <a:rPr lang="uk-UA" dirty="0" smtClean="0"/>
                        <a:t>  </a:t>
                      </a:r>
                      <a:r>
                        <a:rPr lang="uk-UA" dirty="0" err="1" smtClean="0"/>
                        <a:t>“Костянтинівський</a:t>
                      </a:r>
                      <a:r>
                        <a:rPr lang="uk-UA" dirty="0" smtClean="0"/>
                        <a:t> </a:t>
                      </a:r>
                      <a:r>
                        <a:rPr lang="uk-UA" dirty="0" err="1" smtClean="0"/>
                        <a:t>ліцей”</a:t>
                      </a:r>
                      <a:endParaRPr lang="ru-RU" dirty="0"/>
                    </a:p>
                  </a:txBody>
                  <a:tcPr/>
                </a:tc>
                <a:tc>
                  <a:txBody>
                    <a:bodyPr/>
                    <a:lstStyle/>
                    <a:p>
                      <a:r>
                        <a:rPr lang="uk-UA" dirty="0" smtClean="0">
                          <a:solidFill>
                            <a:schemeClr val="tx2"/>
                          </a:solidFill>
                        </a:rPr>
                        <a:t>83</a:t>
                      </a:r>
                      <a:endParaRPr lang="ru-RU" dirty="0">
                        <a:solidFill>
                          <a:schemeClr val="tx2"/>
                        </a:solidFill>
                      </a:endParaRPr>
                    </a:p>
                  </a:txBody>
                  <a:tcPr/>
                </a:tc>
                <a:tc>
                  <a:txBody>
                    <a:bodyPr/>
                    <a:lstStyle/>
                    <a:p>
                      <a:r>
                        <a:rPr lang="uk-UA" dirty="0" smtClean="0"/>
                        <a:t>84</a:t>
                      </a:r>
                      <a:endParaRPr lang="ru-RU" dirty="0"/>
                    </a:p>
                  </a:txBody>
                  <a:tcPr/>
                </a:tc>
                <a:tc>
                  <a:txBody>
                    <a:bodyPr/>
                    <a:lstStyle/>
                    <a:p>
                      <a:r>
                        <a:rPr lang="uk-UA" dirty="0" smtClean="0"/>
                        <a:t>82</a:t>
                      </a:r>
                      <a:endParaRPr lang="ru-RU" dirty="0"/>
                    </a:p>
                  </a:txBody>
                  <a:tcPr/>
                </a:tc>
                <a:tc>
                  <a:txBody>
                    <a:bodyPr/>
                    <a:lstStyle/>
                    <a:p>
                      <a:r>
                        <a:rPr lang="uk-UA" dirty="0" smtClean="0"/>
                        <a:t>72</a:t>
                      </a:r>
                      <a:endParaRPr lang="ru-RU" dirty="0"/>
                    </a:p>
                  </a:txBody>
                  <a:tcPr/>
                </a:tc>
              </a:tr>
            </a:tbl>
          </a:graphicData>
        </a:graphic>
      </p:graphicFrame>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dirty="0" err="1" smtClean="0"/>
              <a:t>КЗ</a:t>
            </a:r>
            <a:r>
              <a:rPr lang="uk-UA" dirty="0" smtClean="0"/>
              <a:t> </a:t>
            </a:r>
            <a:r>
              <a:rPr lang="uk-UA" dirty="0" err="1" smtClean="0"/>
              <a:t>“Новоолександрівський</a:t>
            </a:r>
            <a:r>
              <a:rPr lang="uk-UA" dirty="0" smtClean="0"/>
              <a:t>  </a:t>
            </a:r>
            <a:r>
              <a:rPr lang="uk-UA" dirty="0" err="1" smtClean="0"/>
              <a:t>ліцей”</a:t>
            </a:r>
            <a:endParaRPr lang="ru-RU" dirty="0"/>
          </a:p>
        </p:txBody>
      </p:sp>
      <p:sp>
        <p:nvSpPr>
          <p:cNvPr id="3" name="Содержимое 2"/>
          <p:cNvSpPr>
            <a:spLocks noGrp="1"/>
          </p:cNvSpPr>
          <p:nvPr>
            <p:ph idx="1"/>
          </p:nvPr>
        </p:nvSpPr>
        <p:spPr/>
        <p:txBody>
          <a:bodyPr>
            <a:normAutofit fontScale="92500" lnSpcReduction="20000"/>
          </a:bodyPr>
          <a:lstStyle/>
          <a:p>
            <a:pPr>
              <a:buNone/>
            </a:pPr>
            <a:r>
              <a:rPr lang="uk-UA" dirty="0" smtClean="0"/>
              <a:t>Перспективна мережа</a:t>
            </a: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r>
              <a:rPr lang="uk-UA" dirty="0" smtClean="0"/>
              <a:t>Шляхи вирішення: </a:t>
            </a:r>
          </a:p>
          <a:p>
            <a:pPr>
              <a:buNone/>
            </a:pPr>
            <a:r>
              <a:rPr lang="uk-UA" dirty="0" smtClean="0"/>
              <a:t>1. Перепрофілювання (зміна типу) – </a:t>
            </a:r>
            <a:r>
              <a:rPr lang="uk-UA" dirty="0" err="1" smtClean="0"/>
              <a:t>КЗ</a:t>
            </a:r>
            <a:r>
              <a:rPr lang="uk-UA" dirty="0" smtClean="0"/>
              <a:t> </a:t>
            </a:r>
            <a:r>
              <a:rPr lang="uk-UA" dirty="0" err="1" smtClean="0"/>
              <a:t>“Новоолександрівська</a:t>
            </a:r>
            <a:r>
              <a:rPr lang="uk-UA" dirty="0" smtClean="0"/>
              <a:t> </a:t>
            </a:r>
            <a:r>
              <a:rPr lang="uk-UA" dirty="0" err="1" smtClean="0"/>
              <a:t>гімназія”</a:t>
            </a:r>
            <a:r>
              <a:rPr lang="uk-UA" dirty="0" smtClean="0"/>
              <a:t> з 01 вересня 2027 року</a:t>
            </a:r>
          </a:p>
          <a:p>
            <a:endParaRPr lang="ru-RU" dirty="0"/>
          </a:p>
        </p:txBody>
      </p:sp>
      <p:graphicFrame>
        <p:nvGraphicFramePr>
          <p:cNvPr id="4" name="Таблица 3"/>
          <p:cNvGraphicFramePr>
            <a:graphicFrameLocks noGrp="1"/>
          </p:cNvGraphicFramePr>
          <p:nvPr/>
        </p:nvGraphicFramePr>
        <p:xfrm>
          <a:off x="323528" y="2276872"/>
          <a:ext cx="8472264" cy="1010920"/>
        </p:xfrm>
        <a:graphic>
          <a:graphicData uri="http://schemas.openxmlformats.org/drawingml/2006/table">
            <a:tbl>
              <a:tblPr firstRow="1" bandRow="1">
                <a:tableStyleId>{5940675A-B579-460E-94D1-54222C63F5DA}</a:tableStyleId>
              </a:tblPr>
              <a:tblGrid>
                <a:gridCol w="3056230"/>
                <a:gridCol w="1341760"/>
                <a:gridCol w="1416302"/>
                <a:gridCol w="1341760"/>
                <a:gridCol w="1316212"/>
              </a:tblGrid>
              <a:tr h="370840">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0" dirty="0" smtClean="0">
                          <a:solidFill>
                            <a:schemeClr val="tx1"/>
                          </a:solidFill>
                        </a:rPr>
                        <a:t>01.09.2026</a:t>
                      </a:r>
                      <a:endParaRPr lang="ru-RU" sz="1400" b="0" dirty="0">
                        <a:solidFill>
                          <a:schemeClr val="tx1"/>
                        </a:solidFill>
                      </a:endParaRPr>
                    </a:p>
                  </a:txBody>
                  <a:tcPr/>
                </a:tc>
                <a:tc>
                  <a:txBody>
                    <a:bodyPr/>
                    <a:lstStyle/>
                    <a:p>
                      <a:r>
                        <a:rPr lang="uk-UA" sz="1400" b="1" dirty="0" smtClean="0">
                          <a:solidFill>
                            <a:srgbClr val="FF0000"/>
                          </a:solidFill>
                        </a:rPr>
                        <a:t>01.09.2027</a:t>
                      </a:r>
                      <a:endParaRPr lang="ru-RU" sz="1400" b="1" dirty="0">
                        <a:solidFill>
                          <a:srgbClr val="FF0000"/>
                        </a:solidFill>
                      </a:endParaRPr>
                    </a:p>
                  </a:txBody>
                  <a:tcPr/>
                </a:tc>
              </a:tr>
              <a:tr h="370840">
                <a:tc>
                  <a:txBody>
                    <a:bodyPr/>
                    <a:lstStyle/>
                    <a:p>
                      <a:r>
                        <a:rPr lang="uk-UA" dirty="0" err="1" smtClean="0"/>
                        <a:t>КЗ</a:t>
                      </a:r>
                      <a:r>
                        <a:rPr lang="uk-UA" dirty="0" smtClean="0"/>
                        <a:t> </a:t>
                      </a:r>
                      <a:r>
                        <a:rPr lang="uk-UA" dirty="0" err="1" smtClean="0"/>
                        <a:t>“Новоолександрівський</a:t>
                      </a:r>
                      <a:r>
                        <a:rPr lang="uk-UA" dirty="0" smtClean="0"/>
                        <a:t> </a:t>
                      </a:r>
                      <a:r>
                        <a:rPr lang="uk-UA" dirty="0" err="1" smtClean="0"/>
                        <a:t>ліцей”</a:t>
                      </a:r>
                      <a:endParaRPr lang="ru-RU" dirty="0"/>
                    </a:p>
                  </a:txBody>
                  <a:tcPr/>
                </a:tc>
                <a:tc>
                  <a:txBody>
                    <a:bodyPr/>
                    <a:lstStyle/>
                    <a:p>
                      <a:r>
                        <a:rPr lang="uk-UA" dirty="0" smtClean="0">
                          <a:solidFill>
                            <a:schemeClr val="tx2"/>
                          </a:solidFill>
                        </a:rPr>
                        <a:t>110</a:t>
                      </a:r>
                      <a:endParaRPr lang="ru-RU" dirty="0">
                        <a:solidFill>
                          <a:schemeClr val="tx2"/>
                        </a:solidFill>
                      </a:endParaRPr>
                    </a:p>
                  </a:txBody>
                  <a:tcPr/>
                </a:tc>
                <a:tc>
                  <a:txBody>
                    <a:bodyPr/>
                    <a:lstStyle/>
                    <a:p>
                      <a:r>
                        <a:rPr lang="uk-UA" dirty="0" smtClean="0"/>
                        <a:t>100</a:t>
                      </a:r>
                      <a:endParaRPr lang="ru-RU" dirty="0"/>
                    </a:p>
                  </a:txBody>
                  <a:tcPr/>
                </a:tc>
                <a:tc>
                  <a:txBody>
                    <a:bodyPr/>
                    <a:lstStyle/>
                    <a:p>
                      <a:r>
                        <a:rPr lang="uk-UA" dirty="0" smtClean="0"/>
                        <a:t>94</a:t>
                      </a:r>
                      <a:endParaRPr lang="ru-RU" dirty="0"/>
                    </a:p>
                  </a:txBody>
                  <a:tcPr/>
                </a:tc>
                <a:tc>
                  <a:txBody>
                    <a:bodyPr/>
                    <a:lstStyle/>
                    <a:p>
                      <a:r>
                        <a:rPr lang="uk-UA" dirty="0" smtClean="0"/>
                        <a:t>91</a:t>
                      </a:r>
                      <a:endParaRPr lang="ru-RU" dirty="0"/>
                    </a:p>
                  </a:txBody>
                  <a:tcPr/>
                </a:tc>
              </a:tr>
            </a:tbl>
          </a:graphicData>
        </a:graphic>
      </p:graphicFrame>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uk-UA" dirty="0" err="1" smtClean="0"/>
              <a:t>КЗ</a:t>
            </a:r>
            <a:r>
              <a:rPr lang="uk-UA" dirty="0" smtClean="0"/>
              <a:t> </a:t>
            </a:r>
            <a:r>
              <a:rPr lang="uk-UA" dirty="0" err="1" smtClean="0"/>
              <a:t>“Шевченківський</a:t>
            </a:r>
            <a:r>
              <a:rPr lang="uk-UA" dirty="0" smtClean="0"/>
              <a:t>  </a:t>
            </a:r>
            <a:r>
              <a:rPr lang="uk-UA" dirty="0" err="1" smtClean="0"/>
              <a:t>ліцей”</a:t>
            </a:r>
            <a:endParaRPr lang="ru-RU" dirty="0"/>
          </a:p>
        </p:txBody>
      </p:sp>
      <p:sp>
        <p:nvSpPr>
          <p:cNvPr id="3" name="Содержимое 2"/>
          <p:cNvSpPr>
            <a:spLocks noGrp="1"/>
          </p:cNvSpPr>
          <p:nvPr>
            <p:ph idx="1"/>
          </p:nvPr>
        </p:nvSpPr>
        <p:spPr/>
        <p:txBody>
          <a:bodyPr>
            <a:normAutofit fontScale="92500" lnSpcReduction="20000"/>
          </a:bodyPr>
          <a:lstStyle/>
          <a:p>
            <a:pPr>
              <a:buNone/>
            </a:pPr>
            <a:r>
              <a:rPr lang="uk-UA" dirty="0" smtClean="0"/>
              <a:t>Перспективна мережа</a:t>
            </a: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r>
              <a:rPr lang="uk-UA" dirty="0" smtClean="0"/>
              <a:t>Шляхи вирішення: </a:t>
            </a:r>
          </a:p>
          <a:p>
            <a:pPr>
              <a:buNone/>
            </a:pPr>
            <a:r>
              <a:rPr lang="uk-UA" dirty="0" smtClean="0"/>
              <a:t>1. Перепрофілювання (зміна типу) – </a:t>
            </a:r>
            <a:r>
              <a:rPr lang="uk-UA" dirty="0" err="1" smtClean="0"/>
              <a:t>КЗ</a:t>
            </a:r>
            <a:r>
              <a:rPr lang="uk-UA" dirty="0" smtClean="0"/>
              <a:t> </a:t>
            </a:r>
            <a:r>
              <a:rPr lang="uk-UA" dirty="0" err="1" smtClean="0"/>
              <a:t>“Шевченківська</a:t>
            </a:r>
            <a:r>
              <a:rPr lang="uk-UA" dirty="0" smtClean="0"/>
              <a:t> </a:t>
            </a:r>
            <a:r>
              <a:rPr lang="uk-UA" dirty="0" err="1" smtClean="0"/>
              <a:t>гімназія”</a:t>
            </a:r>
            <a:r>
              <a:rPr lang="uk-UA" dirty="0" smtClean="0"/>
              <a:t> з 01 вересня 2027 року</a:t>
            </a:r>
          </a:p>
          <a:p>
            <a:endParaRPr lang="ru-RU" dirty="0"/>
          </a:p>
        </p:txBody>
      </p:sp>
      <p:graphicFrame>
        <p:nvGraphicFramePr>
          <p:cNvPr id="4" name="Таблица 3"/>
          <p:cNvGraphicFramePr>
            <a:graphicFrameLocks noGrp="1"/>
          </p:cNvGraphicFramePr>
          <p:nvPr/>
        </p:nvGraphicFramePr>
        <p:xfrm>
          <a:off x="395536" y="2420888"/>
          <a:ext cx="8208912" cy="741680"/>
        </p:xfrm>
        <a:graphic>
          <a:graphicData uri="http://schemas.openxmlformats.org/drawingml/2006/table">
            <a:tbl>
              <a:tblPr firstRow="1" bandRow="1">
                <a:tableStyleId>{5940675A-B579-460E-94D1-54222C63F5DA}</a:tableStyleId>
              </a:tblPr>
              <a:tblGrid>
                <a:gridCol w="3168352"/>
                <a:gridCol w="1440160"/>
                <a:gridCol w="1296144"/>
                <a:gridCol w="1152128"/>
                <a:gridCol w="1152128"/>
              </a:tblGrid>
              <a:tr h="370840">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0" dirty="0" smtClean="0">
                          <a:solidFill>
                            <a:schemeClr val="tx1"/>
                          </a:solidFill>
                        </a:rPr>
                        <a:t>01.09.2026</a:t>
                      </a:r>
                      <a:endParaRPr lang="ru-RU" sz="1400" b="0" dirty="0">
                        <a:solidFill>
                          <a:schemeClr val="tx1"/>
                        </a:solidFill>
                      </a:endParaRPr>
                    </a:p>
                  </a:txBody>
                  <a:tcPr/>
                </a:tc>
                <a:tc>
                  <a:txBody>
                    <a:bodyPr/>
                    <a:lstStyle/>
                    <a:p>
                      <a:r>
                        <a:rPr lang="uk-UA" sz="1400" b="1" dirty="0" smtClean="0">
                          <a:solidFill>
                            <a:srgbClr val="FF0000"/>
                          </a:solidFill>
                        </a:rPr>
                        <a:t>01.09.2027</a:t>
                      </a:r>
                      <a:endParaRPr lang="ru-RU" sz="1400" b="1" dirty="0">
                        <a:solidFill>
                          <a:srgbClr val="FF0000"/>
                        </a:solidFill>
                      </a:endParaRPr>
                    </a:p>
                  </a:txBody>
                  <a:tcPr/>
                </a:tc>
              </a:tr>
              <a:tr h="370840">
                <a:tc>
                  <a:txBody>
                    <a:bodyPr/>
                    <a:lstStyle/>
                    <a:p>
                      <a:r>
                        <a:rPr lang="uk-UA" dirty="0" err="1" smtClean="0"/>
                        <a:t>КЗ</a:t>
                      </a:r>
                      <a:r>
                        <a:rPr lang="uk-UA" dirty="0" smtClean="0"/>
                        <a:t> </a:t>
                      </a:r>
                      <a:r>
                        <a:rPr lang="uk-UA" dirty="0" err="1" smtClean="0"/>
                        <a:t>“Шевченківський</a:t>
                      </a:r>
                      <a:r>
                        <a:rPr lang="uk-UA" dirty="0" smtClean="0"/>
                        <a:t> </a:t>
                      </a:r>
                      <a:r>
                        <a:rPr lang="uk-UA" dirty="0" err="1" smtClean="0"/>
                        <a:t>ліцей”</a:t>
                      </a:r>
                      <a:endParaRPr lang="ru-RU" dirty="0"/>
                    </a:p>
                  </a:txBody>
                  <a:tcPr/>
                </a:tc>
                <a:tc>
                  <a:txBody>
                    <a:bodyPr/>
                    <a:lstStyle/>
                    <a:p>
                      <a:r>
                        <a:rPr lang="uk-UA" dirty="0" smtClean="0">
                          <a:solidFill>
                            <a:schemeClr val="tx2"/>
                          </a:solidFill>
                        </a:rPr>
                        <a:t>104</a:t>
                      </a:r>
                      <a:endParaRPr lang="ru-RU" dirty="0">
                        <a:solidFill>
                          <a:schemeClr val="tx2"/>
                        </a:solidFill>
                      </a:endParaRPr>
                    </a:p>
                  </a:txBody>
                  <a:tcPr/>
                </a:tc>
                <a:tc>
                  <a:txBody>
                    <a:bodyPr/>
                    <a:lstStyle/>
                    <a:p>
                      <a:r>
                        <a:rPr lang="uk-UA" dirty="0" smtClean="0"/>
                        <a:t>102</a:t>
                      </a:r>
                      <a:endParaRPr lang="ru-RU" dirty="0"/>
                    </a:p>
                  </a:txBody>
                  <a:tcPr/>
                </a:tc>
                <a:tc>
                  <a:txBody>
                    <a:bodyPr/>
                    <a:lstStyle/>
                    <a:p>
                      <a:r>
                        <a:rPr lang="uk-UA" dirty="0" smtClean="0"/>
                        <a:t>97</a:t>
                      </a:r>
                      <a:endParaRPr lang="ru-RU" dirty="0"/>
                    </a:p>
                  </a:txBody>
                  <a:tcPr/>
                </a:tc>
                <a:tc>
                  <a:txBody>
                    <a:bodyPr/>
                    <a:lstStyle/>
                    <a:p>
                      <a:r>
                        <a:rPr lang="uk-UA" dirty="0" smtClean="0"/>
                        <a:t>90</a:t>
                      </a:r>
                      <a:endParaRPr lang="ru-RU" dirty="0"/>
                    </a:p>
                  </a:txBody>
                  <a:tcPr/>
                </a:tc>
              </a:tr>
            </a:tbl>
          </a:graphicData>
        </a:graphic>
      </p:graphicFrame>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uk-UA" dirty="0" err="1" smtClean="0"/>
              <a:t>КЗ</a:t>
            </a:r>
            <a:r>
              <a:rPr lang="uk-UA" dirty="0" smtClean="0"/>
              <a:t> </a:t>
            </a:r>
            <a:r>
              <a:rPr lang="uk-UA" dirty="0" err="1" smtClean="0"/>
              <a:t>“Сахновщинський</a:t>
            </a:r>
            <a:r>
              <a:rPr lang="uk-UA" dirty="0" smtClean="0"/>
              <a:t>  ліцей № 2”</a:t>
            </a:r>
            <a:endParaRPr lang="ru-RU" dirty="0"/>
          </a:p>
        </p:txBody>
      </p:sp>
      <p:sp>
        <p:nvSpPr>
          <p:cNvPr id="3" name="Содержимое 2"/>
          <p:cNvSpPr>
            <a:spLocks noGrp="1"/>
          </p:cNvSpPr>
          <p:nvPr>
            <p:ph idx="1"/>
          </p:nvPr>
        </p:nvSpPr>
        <p:spPr/>
        <p:txBody>
          <a:bodyPr>
            <a:normAutofit fontScale="92500" lnSpcReduction="20000"/>
          </a:bodyPr>
          <a:lstStyle/>
          <a:p>
            <a:pPr>
              <a:buNone/>
            </a:pPr>
            <a:r>
              <a:rPr lang="uk-UA" dirty="0" smtClean="0"/>
              <a:t>Перспективна мережа</a:t>
            </a: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r>
              <a:rPr lang="uk-UA" dirty="0" smtClean="0"/>
              <a:t>Шляхи вирішення: </a:t>
            </a:r>
          </a:p>
          <a:p>
            <a:pPr>
              <a:buNone/>
            </a:pPr>
            <a:r>
              <a:rPr lang="uk-UA" dirty="0" smtClean="0"/>
              <a:t>1. Перепрофілювання (зміна типу) – </a:t>
            </a:r>
            <a:r>
              <a:rPr lang="uk-UA" dirty="0" err="1" smtClean="0"/>
              <a:t>КЗ</a:t>
            </a:r>
            <a:r>
              <a:rPr lang="uk-UA" dirty="0" smtClean="0"/>
              <a:t> </a:t>
            </a:r>
            <a:r>
              <a:rPr lang="uk-UA" dirty="0" err="1" smtClean="0"/>
              <a:t>“Сахновщинська</a:t>
            </a:r>
            <a:r>
              <a:rPr lang="uk-UA" dirty="0" smtClean="0"/>
              <a:t> </a:t>
            </a:r>
            <a:r>
              <a:rPr lang="uk-UA" dirty="0" err="1" smtClean="0"/>
              <a:t>гімназія”</a:t>
            </a:r>
            <a:r>
              <a:rPr lang="uk-UA" dirty="0" smtClean="0"/>
              <a:t> з 01 вересня 2027 року</a:t>
            </a:r>
          </a:p>
          <a:p>
            <a:endParaRPr lang="ru-RU" dirty="0"/>
          </a:p>
        </p:txBody>
      </p:sp>
      <p:graphicFrame>
        <p:nvGraphicFramePr>
          <p:cNvPr id="4" name="Таблица 3"/>
          <p:cNvGraphicFramePr>
            <a:graphicFrameLocks noGrp="1"/>
          </p:cNvGraphicFramePr>
          <p:nvPr/>
        </p:nvGraphicFramePr>
        <p:xfrm>
          <a:off x="323528" y="2420888"/>
          <a:ext cx="8568950" cy="741680"/>
        </p:xfrm>
        <a:graphic>
          <a:graphicData uri="http://schemas.openxmlformats.org/drawingml/2006/table">
            <a:tbl>
              <a:tblPr firstRow="1" bandRow="1">
                <a:tableStyleId>{5940675A-B579-460E-94D1-54222C63F5DA}</a:tableStyleId>
              </a:tblPr>
              <a:tblGrid>
                <a:gridCol w="4248472"/>
                <a:gridCol w="1080120"/>
                <a:gridCol w="1008112"/>
                <a:gridCol w="1152128"/>
                <a:gridCol w="1080118"/>
              </a:tblGrid>
              <a:tr h="370840">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2"/>
                          </a:solidFill>
                        </a:rPr>
                        <a:t>01.09.2025</a:t>
                      </a:r>
                      <a:endParaRPr lang="ru-RU" sz="1400" b="0" dirty="0">
                        <a:solidFill>
                          <a:schemeClr val="tx2"/>
                        </a:solidFill>
                      </a:endParaRPr>
                    </a:p>
                  </a:txBody>
                  <a:tcPr/>
                </a:tc>
                <a:tc>
                  <a:txBody>
                    <a:bodyPr/>
                    <a:lstStyle/>
                    <a:p>
                      <a:r>
                        <a:rPr lang="uk-UA" sz="1400" b="0" dirty="0" smtClean="0">
                          <a:solidFill>
                            <a:schemeClr val="tx2"/>
                          </a:solidFill>
                        </a:rPr>
                        <a:t>01.09.2026</a:t>
                      </a:r>
                      <a:endParaRPr lang="ru-RU" sz="1400" b="0" dirty="0">
                        <a:solidFill>
                          <a:schemeClr val="tx2"/>
                        </a:solidFill>
                      </a:endParaRPr>
                    </a:p>
                  </a:txBody>
                  <a:tcPr/>
                </a:tc>
                <a:tc>
                  <a:txBody>
                    <a:bodyPr/>
                    <a:lstStyle/>
                    <a:p>
                      <a:r>
                        <a:rPr lang="uk-UA" sz="1400" b="1" dirty="0" smtClean="0">
                          <a:solidFill>
                            <a:srgbClr val="FF0000"/>
                          </a:solidFill>
                        </a:rPr>
                        <a:t>01.09.2027</a:t>
                      </a:r>
                      <a:endParaRPr lang="ru-RU" sz="1400" b="1" dirty="0">
                        <a:solidFill>
                          <a:srgbClr val="FF0000"/>
                        </a:solidFill>
                      </a:endParaRPr>
                    </a:p>
                  </a:txBody>
                  <a:tcPr/>
                </a:tc>
              </a:tr>
              <a:tr h="370840">
                <a:tc>
                  <a:txBody>
                    <a:bodyPr/>
                    <a:lstStyle/>
                    <a:p>
                      <a:r>
                        <a:rPr lang="uk-UA" dirty="0" err="1" smtClean="0"/>
                        <a:t>КЗ</a:t>
                      </a:r>
                      <a:r>
                        <a:rPr lang="uk-UA" dirty="0" smtClean="0"/>
                        <a:t> </a:t>
                      </a:r>
                      <a:r>
                        <a:rPr lang="uk-UA" dirty="0" err="1" smtClean="0"/>
                        <a:t>“Сахновщинський</a:t>
                      </a:r>
                      <a:r>
                        <a:rPr lang="uk-UA" dirty="0" smtClean="0"/>
                        <a:t> ліцей №  2”</a:t>
                      </a:r>
                      <a:endParaRPr lang="ru-RU" dirty="0"/>
                    </a:p>
                  </a:txBody>
                  <a:tcPr/>
                </a:tc>
                <a:tc>
                  <a:txBody>
                    <a:bodyPr/>
                    <a:lstStyle/>
                    <a:p>
                      <a:r>
                        <a:rPr lang="uk-UA" dirty="0" smtClean="0">
                          <a:solidFill>
                            <a:schemeClr val="tx2"/>
                          </a:solidFill>
                        </a:rPr>
                        <a:t>389</a:t>
                      </a:r>
                      <a:endParaRPr lang="ru-RU" dirty="0">
                        <a:solidFill>
                          <a:schemeClr val="tx2"/>
                        </a:solidFill>
                      </a:endParaRPr>
                    </a:p>
                  </a:txBody>
                  <a:tcPr/>
                </a:tc>
                <a:tc>
                  <a:txBody>
                    <a:bodyPr/>
                    <a:lstStyle/>
                    <a:p>
                      <a:r>
                        <a:rPr lang="uk-UA" dirty="0" smtClean="0">
                          <a:solidFill>
                            <a:schemeClr val="tx2"/>
                          </a:solidFill>
                        </a:rPr>
                        <a:t>387</a:t>
                      </a:r>
                      <a:endParaRPr lang="ru-RU" dirty="0">
                        <a:solidFill>
                          <a:schemeClr val="tx2"/>
                        </a:solidFill>
                      </a:endParaRPr>
                    </a:p>
                  </a:txBody>
                  <a:tcPr/>
                </a:tc>
                <a:tc>
                  <a:txBody>
                    <a:bodyPr/>
                    <a:lstStyle/>
                    <a:p>
                      <a:r>
                        <a:rPr lang="uk-UA" dirty="0" smtClean="0">
                          <a:solidFill>
                            <a:schemeClr val="tx2"/>
                          </a:solidFill>
                        </a:rPr>
                        <a:t>400</a:t>
                      </a:r>
                      <a:endParaRPr lang="ru-RU" dirty="0">
                        <a:solidFill>
                          <a:schemeClr val="tx2"/>
                        </a:solidFill>
                      </a:endParaRPr>
                    </a:p>
                  </a:txBody>
                  <a:tcPr/>
                </a:tc>
                <a:tc>
                  <a:txBody>
                    <a:bodyPr/>
                    <a:lstStyle/>
                    <a:p>
                      <a:r>
                        <a:rPr lang="uk-UA" dirty="0" smtClean="0"/>
                        <a:t>390</a:t>
                      </a:r>
                      <a:endParaRPr lang="ru-RU" dirty="0"/>
                    </a:p>
                  </a:txBody>
                  <a:tcPr/>
                </a:tc>
              </a:tr>
            </a:tbl>
          </a:graphicData>
        </a:graphic>
      </p:graphicFrame>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0" y="274638"/>
            <a:ext cx="9144000" cy="1354162"/>
          </a:xfrm>
        </p:spPr>
        <p:txBody>
          <a:bodyPr>
            <a:noAutofit/>
          </a:bodyPr>
          <a:lstStyle/>
          <a:p>
            <a:r>
              <a:rPr lang="uk-UA" sz="2600" dirty="0" smtClean="0">
                <a:solidFill>
                  <a:srgbClr val="FF0000"/>
                </a:solidFill>
              </a:rPr>
              <a:t>Закон України </a:t>
            </a:r>
            <a:r>
              <a:rPr lang="uk-UA" sz="2600" dirty="0" err="1" smtClean="0">
                <a:solidFill>
                  <a:srgbClr val="FF0000"/>
                </a:solidFill>
              </a:rPr>
              <a:t>“Про</a:t>
            </a:r>
            <a:r>
              <a:rPr lang="uk-UA" sz="2600" dirty="0" smtClean="0">
                <a:solidFill>
                  <a:srgbClr val="FF0000"/>
                </a:solidFill>
              </a:rPr>
              <a:t> внесення змін до деяких законів України щодо вдосконалення механізмів формування мережі ліцеїв для запровадження якісної профільної середньої </a:t>
            </a:r>
            <a:r>
              <a:rPr lang="uk-UA" sz="2600" dirty="0" err="1" smtClean="0">
                <a:solidFill>
                  <a:srgbClr val="FF0000"/>
                </a:solidFill>
              </a:rPr>
              <a:t>освіти”</a:t>
            </a:r>
            <a:endParaRPr lang="ru-RU" sz="2600" dirty="0">
              <a:solidFill>
                <a:srgbClr val="FF0000"/>
              </a:solidFill>
            </a:endParaRPr>
          </a:p>
        </p:txBody>
      </p:sp>
      <p:sp>
        <p:nvSpPr>
          <p:cNvPr id="3" name="Содержимое 2"/>
          <p:cNvSpPr>
            <a:spLocks noGrp="1"/>
          </p:cNvSpPr>
          <p:nvPr>
            <p:ph idx="1"/>
          </p:nvPr>
        </p:nvSpPr>
        <p:spPr>
          <a:xfrm>
            <a:off x="457200" y="1916832"/>
            <a:ext cx="8229600" cy="4209331"/>
          </a:xfrm>
        </p:spPr>
        <p:txBody>
          <a:bodyPr>
            <a:normAutofit fontScale="70000" lnSpcReduction="20000"/>
          </a:bodyPr>
          <a:lstStyle/>
          <a:p>
            <a:r>
              <a:rPr lang="uk-UA" b="1" dirty="0" smtClean="0">
                <a:solidFill>
                  <a:srgbClr val="FF0000"/>
                </a:solidFill>
              </a:rPr>
              <a:t>Для утворення ліцею Засновник має забезпечити:</a:t>
            </a:r>
          </a:p>
          <a:p>
            <a:pPr>
              <a:buFontTx/>
              <a:buChar char="-"/>
            </a:pPr>
            <a:r>
              <a:rPr lang="uk-UA" dirty="0" smtClean="0"/>
              <a:t>Функціонування не менше двох класів за трьома профілями навчання на рівні профільної середньої освіти;</a:t>
            </a:r>
          </a:p>
          <a:p>
            <a:pPr>
              <a:buFontTx/>
              <a:buChar char="-"/>
            </a:pPr>
            <a:r>
              <a:rPr lang="uk-UA" dirty="0" smtClean="0"/>
              <a:t>Функціонування ліцею як окремої юридичної особи, відокремленої від початкової школи та гімназії, крім випадків, передбачених цим Законом (</a:t>
            </a:r>
            <a:r>
              <a:rPr lang="ru-RU" dirty="0" smtClean="0"/>
              <a:t>"За </a:t>
            </a:r>
            <a:r>
              <a:rPr lang="ru-RU" dirty="0" err="1" smtClean="0"/>
              <a:t>рішенням</a:t>
            </a:r>
            <a:r>
              <a:rPr lang="ru-RU" dirty="0" smtClean="0"/>
              <a:t> </a:t>
            </a:r>
            <a:r>
              <a:rPr lang="ru-RU" dirty="0" err="1" smtClean="0"/>
              <a:t>засновника</a:t>
            </a:r>
            <a:r>
              <a:rPr lang="ru-RU" dirty="0" smtClean="0"/>
              <a:t> </a:t>
            </a:r>
            <a:r>
              <a:rPr lang="ru-RU" dirty="0" err="1" smtClean="0"/>
              <a:t>ліцей</a:t>
            </a:r>
            <a:r>
              <a:rPr lang="ru-RU" dirty="0" smtClean="0"/>
              <a:t> </a:t>
            </a:r>
            <a:r>
              <a:rPr lang="ru-RU" dirty="0" err="1" smtClean="0"/>
              <a:t>може</a:t>
            </a:r>
            <a:r>
              <a:rPr lang="ru-RU" dirty="0" smtClean="0"/>
              <a:t> </a:t>
            </a:r>
            <a:r>
              <a:rPr lang="ru-RU" dirty="0" err="1" smtClean="0"/>
              <a:t>також</a:t>
            </a:r>
            <a:r>
              <a:rPr lang="ru-RU" dirty="0" smtClean="0"/>
              <a:t> </a:t>
            </a:r>
            <a:r>
              <a:rPr lang="ru-RU" dirty="0" err="1" smtClean="0"/>
              <a:t>забезпечувати</a:t>
            </a:r>
            <a:r>
              <a:rPr lang="ru-RU" dirty="0" smtClean="0"/>
              <a:t> </a:t>
            </a:r>
            <a:r>
              <a:rPr lang="ru-RU" dirty="0" err="1" smtClean="0"/>
              <a:t>здобуття</a:t>
            </a:r>
            <a:r>
              <a:rPr lang="ru-RU" dirty="0" smtClean="0"/>
              <a:t> </a:t>
            </a:r>
            <a:r>
              <a:rPr lang="ru-RU" dirty="0" err="1" smtClean="0"/>
              <a:t>базової</a:t>
            </a:r>
            <a:r>
              <a:rPr lang="ru-RU" dirty="0" smtClean="0"/>
              <a:t> </a:t>
            </a:r>
            <a:r>
              <a:rPr lang="ru-RU" dirty="0" err="1" smtClean="0"/>
              <a:t>середньої</a:t>
            </a:r>
            <a:r>
              <a:rPr lang="ru-RU" dirty="0" smtClean="0"/>
              <a:t> </a:t>
            </a:r>
            <a:r>
              <a:rPr lang="ru-RU" dirty="0" err="1" smtClean="0"/>
              <a:t>освіти</a:t>
            </a:r>
            <a:r>
              <a:rPr lang="ru-RU" dirty="0" smtClean="0"/>
              <a:t> та, як </a:t>
            </a:r>
            <a:r>
              <a:rPr lang="ru-RU" dirty="0" err="1" smtClean="0"/>
              <a:t>виняток</a:t>
            </a:r>
            <a:r>
              <a:rPr lang="ru-RU" dirty="0" smtClean="0"/>
              <a:t>, </a:t>
            </a:r>
            <a:r>
              <a:rPr lang="ru-RU" dirty="0" err="1" smtClean="0"/>
              <a:t>здобуття</a:t>
            </a:r>
            <a:r>
              <a:rPr lang="ru-RU" dirty="0" smtClean="0"/>
              <a:t> </a:t>
            </a:r>
            <a:r>
              <a:rPr lang="ru-RU" dirty="0" err="1" smtClean="0"/>
              <a:t>початкової</a:t>
            </a:r>
            <a:r>
              <a:rPr lang="ru-RU" dirty="0" smtClean="0"/>
              <a:t> </a:t>
            </a:r>
            <a:r>
              <a:rPr lang="ru-RU" dirty="0" err="1" smtClean="0"/>
              <a:t>освіти</a:t>
            </a:r>
            <a:r>
              <a:rPr lang="ru-RU" dirty="0" smtClean="0"/>
              <a:t>";)</a:t>
            </a:r>
          </a:p>
          <a:p>
            <a:pPr>
              <a:buFontTx/>
              <a:buChar char="-"/>
            </a:pPr>
            <a:r>
              <a:rPr lang="uk-UA" dirty="0" smtClean="0"/>
              <a:t>Забезпечення здобуття учнями профільної середньої освіти відповідно до профілів навчання з навчальним навантаженням та з можливістю обрання учнями навчальних предметів) в обсягах, що визначаються законодавством;</a:t>
            </a:r>
          </a:p>
          <a:p>
            <a:pPr>
              <a:buFontTx/>
              <a:buChar char="-"/>
            </a:pPr>
            <a:r>
              <a:rPr lang="uk-UA" dirty="0" smtClean="0"/>
              <a:t>Створення безпечного, інклюзивного та цифрового освітнього середовища відповідно до вимог законодавства;</a:t>
            </a:r>
          </a:p>
          <a:p>
            <a:pPr>
              <a:buFontTx/>
              <a:buChar char="-"/>
            </a:pPr>
            <a:endParaRPr lang="ru-RU"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0" y="274638"/>
            <a:ext cx="8964488" cy="1143000"/>
          </a:xfrm>
        </p:spPr>
        <p:txBody>
          <a:bodyPr>
            <a:noAutofit/>
          </a:bodyPr>
          <a:lstStyle/>
          <a:p>
            <a:r>
              <a:rPr lang="uk-UA" sz="2600" dirty="0" smtClean="0">
                <a:solidFill>
                  <a:srgbClr val="FF0000"/>
                </a:solidFill>
              </a:rPr>
              <a:t>Закон України </a:t>
            </a:r>
            <a:r>
              <a:rPr lang="uk-UA" sz="2600" dirty="0" err="1" smtClean="0">
                <a:solidFill>
                  <a:srgbClr val="FF0000"/>
                </a:solidFill>
              </a:rPr>
              <a:t>“Про</a:t>
            </a:r>
            <a:r>
              <a:rPr lang="uk-UA" sz="2600" dirty="0" smtClean="0">
                <a:solidFill>
                  <a:srgbClr val="FF0000"/>
                </a:solidFill>
              </a:rPr>
              <a:t> внесення змін до деяких законів України щодо вдосконалення механізмів формування мережі ліцеїв для запровадження якісної профільної середньої </a:t>
            </a:r>
            <a:r>
              <a:rPr lang="uk-UA" sz="2600" dirty="0" err="1" smtClean="0">
                <a:solidFill>
                  <a:srgbClr val="FF0000"/>
                </a:solidFill>
              </a:rPr>
              <a:t>освіти”</a:t>
            </a:r>
            <a:endParaRPr lang="ru-RU" sz="2600" dirty="0">
              <a:solidFill>
                <a:srgbClr val="FF0000"/>
              </a:solidFill>
            </a:endParaRPr>
          </a:p>
        </p:txBody>
      </p:sp>
      <p:sp>
        <p:nvSpPr>
          <p:cNvPr id="3" name="Содержимое 2"/>
          <p:cNvSpPr>
            <a:spLocks noGrp="1"/>
          </p:cNvSpPr>
          <p:nvPr>
            <p:ph idx="1"/>
          </p:nvPr>
        </p:nvSpPr>
        <p:spPr/>
        <p:txBody>
          <a:bodyPr>
            <a:normAutofit fontScale="77500" lnSpcReduction="20000"/>
          </a:bodyPr>
          <a:lstStyle/>
          <a:p>
            <a:pPr>
              <a:buFontTx/>
              <a:buChar char="-"/>
            </a:pPr>
            <a:r>
              <a:rPr lang="uk-UA" dirty="0" smtClean="0"/>
              <a:t>підвезення (у разі потреби) учнів і педагогічних працівників до закладу освіти (місця навчання, роботи) та у </a:t>
            </a:r>
            <a:r>
              <a:rPr lang="uk-UA" dirty="0" err="1" smtClean="0"/>
              <a:t>зворотньому</a:t>
            </a:r>
            <a:r>
              <a:rPr lang="uk-UA" dirty="0" smtClean="0"/>
              <a:t> напрямку до місця проживання (за потреби) на відстань, що визначається законодавством;</a:t>
            </a:r>
          </a:p>
          <a:p>
            <a:pPr>
              <a:buFontTx/>
              <a:buChar char="-"/>
            </a:pPr>
            <a:r>
              <a:rPr lang="uk-UA" dirty="0" smtClean="0"/>
              <a:t>Забезпечення проживання учнів у пансіонатах у разі, якщо час їхнього </a:t>
            </a:r>
            <a:r>
              <a:rPr lang="uk-UA" dirty="0" err="1" smtClean="0"/>
              <a:t>доїзду</a:t>
            </a:r>
            <a:r>
              <a:rPr lang="uk-UA" dirty="0" smtClean="0"/>
              <a:t> до ліцею буде більше норми, визначеної законодавством;</a:t>
            </a:r>
          </a:p>
          <a:p>
            <a:pPr>
              <a:buFontTx/>
              <a:buChar char="-"/>
            </a:pPr>
            <a:r>
              <a:rPr lang="uk-UA" dirty="0" smtClean="0"/>
              <a:t>Забезпечення учасникам освітнього процесу вільного і безоплатного бездротового доступу до мережі Інтернет із характеристиками, що відповідають вимогам законодавства, у приміщеннях закладу освіти, зокрема у пансіоні;</a:t>
            </a:r>
          </a:p>
          <a:p>
            <a:pPr>
              <a:buFontTx/>
              <a:buChar char="-"/>
            </a:pPr>
            <a:r>
              <a:rPr lang="uk-UA" dirty="0" smtClean="0"/>
              <a:t>Забезпечення здобувачів освіти харчуванням.</a:t>
            </a:r>
          </a:p>
          <a:p>
            <a:endParaRPr lang="ru-RU"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lstStyle/>
          <a:p>
            <a:r>
              <a:rPr lang="uk-UA" dirty="0" err="1" smtClean="0"/>
              <a:t>КЗ</a:t>
            </a:r>
            <a:r>
              <a:rPr lang="uk-UA" dirty="0" smtClean="0"/>
              <a:t> </a:t>
            </a:r>
            <a:r>
              <a:rPr lang="uk-UA" dirty="0" err="1" smtClean="0"/>
              <a:t>“Сахновщинський</a:t>
            </a:r>
            <a:r>
              <a:rPr lang="uk-UA" dirty="0" smtClean="0"/>
              <a:t> ліцей № 1”</a:t>
            </a:r>
            <a:endParaRPr lang="ru-RU" dirty="0"/>
          </a:p>
        </p:txBody>
      </p:sp>
      <p:sp>
        <p:nvSpPr>
          <p:cNvPr id="3" name="Содержимое 2"/>
          <p:cNvSpPr>
            <a:spLocks noGrp="1"/>
          </p:cNvSpPr>
          <p:nvPr>
            <p:ph idx="1"/>
          </p:nvPr>
        </p:nvSpPr>
        <p:spPr>
          <a:xfrm>
            <a:off x="457200" y="1268760"/>
            <a:ext cx="8229600" cy="4857403"/>
          </a:xfrm>
        </p:spPr>
        <p:txBody>
          <a:bodyPr/>
          <a:lstStyle/>
          <a:p>
            <a:r>
              <a:rPr lang="uk-UA" dirty="0" smtClean="0"/>
              <a:t>Перспективна мережа</a:t>
            </a:r>
          </a:p>
          <a:p>
            <a:endParaRPr lang="uk-UA" dirty="0" smtClean="0"/>
          </a:p>
          <a:p>
            <a:endParaRPr lang="uk-UA" dirty="0" smtClean="0"/>
          </a:p>
          <a:p>
            <a:r>
              <a:rPr lang="uk-UA" dirty="0" smtClean="0"/>
              <a:t>Утворення ліцею з 01 вересня 2027 року (з початковою та основною школою)</a:t>
            </a:r>
          </a:p>
          <a:p>
            <a:pPr>
              <a:buNone/>
            </a:pPr>
            <a:endParaRPr lang="ru-RU" dirty="0"/>
          </a:p>
        </p:txBody>
      </p:sp>
      <p:graphicFrame>
        <p:nvGraphicFramePr>
          <p:cNvPr id="6" name="Таблица 5"/>
          <p:cNvGraphicFramePr>
            <a:graphicFrameLocks noGrp="1"/>
          </p:cNvGraphicFramePr>
          <p:nvPr/>
        </p:nvGraphicFramePr>
        <p:xfrm>
          <a:off x="1331640" y="4149080"/>
          <a:ext cx="6096000" cy="2093848"/>
        </p:xfrm>
        <a:graphic>
          <a:graphicData uri="http://schemas.openxmlformats.org/drawingml/2006/table">
            <a:tbl>
              <a:tblPr firstRow="1" bandRow="1">
                <a:tableStyleId>{5940675A-B579-460E-94D1-54222C63F5DA}</a:tableStyleId>
              </a:tblPr>
              <a:tblGrid>
                <a:gridCol w="4320480"/>
                <a:gridCol w="1775520"/>
              </a:tblGrid>
              <a:tr h="437768">
                <a:tc>
                  <a:txBody>
                    <a:bodyPr/>
                    <a:lstStyle/>
                    <a:p>
                      <a:endParaRPr lang="ru-RU"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uk-UA" sz="1800" b="1" dirty="0" smtClean="0">
                          <a:solidFill>
                            <a:srgbClr val="FF0000"/>
                          </a:solidFill>
                        </a:rPr>
                        <a:t>01.09.2027</a:t>
                      </a:r>
                      <a:endParaRPr lang="ru-RU" sz="1800" b="1" dirty="0" smtClean="0">
                        <a:solidFill>
                          <a:srgbClr val="FF0000"/>
                        </a:solidFill>
                      </a:endParaRPr>
                    </a:p>
                  </a:txBody>
                  <a:tcPr/>
                </a:tc>
              </a:tr>
              <a:tr h="370840">
                <a:tc>
                  <a:txBody>
                    <a:bodyPr/>
                    <a:lstStyle/>
                    <a:p>
                      <a:r>
                        <a:rPr lang="uk-UA" dirty="0" smtClean="0"/>
                        <a:t>Початкова школа</a:t>
                      </a:r>
                      <a:endParaRPr lang="ru-RU" dirty="0"/>
                    </a:p>
                  </a:txBody>
                  <a:tcPr/>
                </a:tc>
                <a:tc>
                  <a:txBody>
                    <a:bodyPr/>
                    <a:lstStyle/>
                    <a:p>
                      <a:r>
                        <a:rPr lang="uk-UA" dirty="0" smtClean="0"/>
                        <a:t>120</a:t>
                      </a:r>
                      <a:endParaRPr lang="ru-RU" dirty="0"/>
                    </a:p>
                  </a:txBody>
                  <a:tcPr/>
                </a:tc>
              </a:tr>
              <a:tr h="370840">
                <a:tc>
                  <a:txBody>
                    <a:bodyPr/>
                    <a:lstStyle/>
                    <a:p>
                      <a:r>
                        <a:rPr lang="uk-UA" dirty="0" smtClean="0"/>
                        <a:t>Гімназія </a:t>
                      </a:r>
                      <a:endParaRPr lang="ru-RU" dirty="0"/>
                    </a:p>
                  </a:txBody>
                  <a:tcPr/>
                </a:tc>
                <a:tc>
                  <a:txBody>
                    <a:bodyPr/>
                    <a:lstStyle/>
                    <a:p>
                      <a:r>
                        <a:rPr lang="uk-UA" dirty="0" smtClean="0"/>
                        <a:t>207</a:t>
                      </a:r>
                      <a:endParaRPr lang="ru-RU" dirty="0"/>
                    </a:p>
                  </a:txBody>
                  <a:tcPr/>
                </a:tc>
              </a:tr>
              <a:tr h="370840">
                <a:tc>
                  <a:txBody>
                    <a:bodyPr/>
                    <a:lstStyle/>
                    <a:p>
                      <a:r>
                        <a:rPr lang="uk-UA" smtClean="0"/>
                        <a:t>Профільна школа</a:t>
                      </a:r>
                      <a:endParaRPr lang="ru-RU"/>
                    </a:p>
                  </a:txBody>
                  <a:tcPr/>
                </a:tc>
                <a:tc>
                  <a:txBody>
                    <a:bodyPr/>
                    <a:lstStyle/>
                    <a:p>
                      <a:r>
                        <a:rPr lang="uk-UA" b="1" dirty="0" smtClean="0">
                          <a:solidFill>
                            <a:srgbClr val="FF0000"/>
                          </a:solidFill>
                        </a:rPr>
                        <a:t>366  це </a:t>
                      </a:r>
                      <a:r>
                        <a:rPr lang="uk-UA" b="0" dirty="0" smtClean="0">
                          <a:solidFill>
                            <a:schemeClr val="tx1"/>
                          </a:solidFill>
                        </a:rPr>
                        <a:t>всі учні громади 10-11 класів</a:t>
                      </a:r>
                      <a:endParaRPr lang="ru-RU" b="0" dirty="0">
                        <a:solidFill>
                          <a:schemeClr val="tx1"/>
                        </a:solidFill>
                      </a:endParaRPr>
                    </a:p>
                  </a:txBody>
                  <a:tcPr/>
                </a:tc>
              </a:tr>
            </a:tbl>
          </a:graphicData>
        </a:graphic>
      </p:graphicFrame>
      <p:graphicFrame>
        <p:nvGraphicFramePr>
          <p:cNvPr id="7" name="Таблица 6"/>
          <p:cNvGraphicFramePr>
            <a:graphicFrameLocks noGrp="1"/>
          </p:cNvGraphicFramePr>
          <p:nvPr/>
        </p:nvGraphicFramePr>
        <p:xfrm>
          <a:off x="683568" y="1772816"/>
          <a:ext cx="8208915" cy="889000"/>
        </p:xfrm>
        <a:graphic>
          <a:graphicData uri="http://schemas.openxmlformats.org/drawingml/2006/table">
            <a:tbl>
              <a:tblPr firstRow="1" bandRow="1">
                <a:tableStyleId>{5940675A-B579-460E-94D1-54222C63F5DA}</a:tableStyleId>
              </a:tblPr>
              <a:tblGrid>
                <a:gridCol w="3528392"/>
                <a:gridCol w="1152128"/>
                <a:gridCol w="1224136"/>
                <a:gridCol w="1224136"/>
                <a:gridCol w="1080123"/>
              </a:tblGrid>
              <a:tr h="370840">
                <a:tc>
                  <a:txBody>
                    <a:bodyPr/>
                    <a:lstStyle/>
                    <a:p>
                      <a:endParaRPr lang="ru-RU" dirty="0"/>
                    </a:p>
                  </a:txBody>
                  <a:tcPr/>
                </a:tc>
                <a:tc>
                  <a:txBody>
                    <a:bodyPr/>
                    <a:lstStyle/>
                    <a:p>
                      <a:r>
                        <a:rPr lang="uk-UA" sz="1400" dirty="0" smtClean="0"/>
                        <a:t>01.09.2024</a:t>
                      </a:r>
                      <a:endParaRPr lang="ru-RU" sz="1400" dirty="0"/>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0" dirty="0" smtClean="0">
                          <a:solidFill>
                            <a:schemeClr val="tx1"/>
                          </a:solidFill>
                        </a:rPr>
                        <a:t>01.09.2026</a:t>
                      </a:r>
                      <a:endParaRPr lang="ru-RU" sz="1400" b="0" dirty="0">
                        <a:solidFill>
                          <a:schemeClr val="tx1"/>
                        </a:solidFill>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uk-UA" sz="1400" b="1" dirty="0" smtClean="0">
                          <a:solidFill>
                            <a:srgbClr val="FF0000"/>
                          </a:solidFill>
                        </a:rPr>
                        <a:t>01.09.2027</a:t>
                      </a:r>
                      <a:endParaRPr lang="ru-RU" sz="1400" b="1" dirty="0" smtClean="0">
                        <a:solidFill>
                          <a:srgbClr val="FF0000"/>
                        </a:solidFill>
                      </a:endParaRPr>
                    </a:p>
                    <a:p>
                      <a:endParaRPr lang="ru-RU" sz="1400" dirty="0"/>
                    </a:p>
                  </a:txBody>
                  <a:tcPr/>
                </a:tc>
              </a:tr>
              <a:tr h="370840">
                <a:tc>
                  <a:txBody>
                    <a:bodyPr/>
                    <a:lstStyle/>
                    <a:p>
                      <a:r>
                        <a:rPr lang="uk-UA" dirty="0" err="1" smtClean="0"/>
                        <a:t>КЗ</a:t>
                      </a:r>
                      <a:r>
                        <a:rPr lang="uk-UA" dirty="0" smtClean="0"/>
                        <a:t> </a:t>
                      </a:r>
                      <a:r>
                        <a:rPr lang="uk-UA" dirty="0" err="1" smtClean="0"/>
                        <a:t>“Сахновщинський</a:t>
                      </a:r>
                      <a:r>
                        <a:rPr lang="uk-UA" dirty="0" smtClean="0"/>
                        <a:t> ліцей № 1”</a:t>
                      </a:r>
                      <a:endParaRPr lang="ru-RU" dirty="0"/>
                    </a:p>
                  </a:txBody>
                  <a:tcPr/>
                </a:tc>
                <a:tc>
                  <a:txBody>
                    <a:bodyPr/>
                    <a:lstStyle/>
                    <a:p>
                      <a:r>
                        <a:rPr lang="uk-UA" dirty="0" smtClean="0"/>
                        <a:t>480</a:t>
                      </a:r>
                      <a:endParaRPr lang="ru-RU" dirty="0"/>
                    </a:p>
                  </a:txBody>
                  <a:tcPr/>
                </a:tc>
                <a:tc>
                  <a:txBody>
                    <a:bodyPr/>
                    <a:lstStyle/>
                    <a:p>
                      <a:r>
                        <a:rPr lang="uk-UA" dirty="0" smtClean="0"/>
                        <a:t>468</a:t>
                      </a:r>
                      <a:endParaRPr lang="ru-RU" dirty="0"/>
                    </a:p>
                  </a:txBody>
                  <a:tcPr/>
                </a:tc>
                <a:tc>
                  <a:txBody>
                    <a:bodyPr/>
                    <a:lstStyle/>
                    <a:p>
                      <a:r>
                        <a:rPr lang="uk-UA" dirty="0" smtClean="0"/>
                        <a:t>469</a:t>
                      </a:r>
                      <a:endParaRPr lang="ru-RU" dirty="0"/>
                    </a:p>
                  </a:txBody>
                  <a:tcPr/>
                </a:tc>
                <a:tc>
                  <a:txBody>
                    <a:bodyPr/>
                    <a:lstStyle/>
                    <a:p>
                      <a:r>
                        <a:rPr lang="uk-UA" dirty="0" smtClean="0"/>
                        <a:t>476</a:t>
                      </a:r>
                      <a:endParaRPr lang="ru-RU" dirty="0"/>
                    </a:p>
                  </a:txBody>
                  <a:tcPr/>
                </a:tc>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uk-UA" dirty="0" smtClean="0"/>
              <a:t>Нормативно-правова база</a:t>
            </a:r>
            <a:endParaRPr lang="ru-RU" dirty="0"/>
          </a:p>
        </p:txBody>
      </p:sp>
      <p:sp>
        <p:nvSpPr>
          <p:cNvPr id="3" name="Содержимое 2"/>
          <p:cNvSpPr>
            <a:spLocks noGrp="1"/>
          </p:cNvSpPr>
          <p:nvPr>
            <p:ph idx="1"/>
          </p:nvPr>
        </p:nvSpPr>
        <p:spPr/>
        <p:txBody>
          <a:bodyPr>
            <a:normAutofit fontScale="85000" lnSpcReduction="20000"/>
          </a:bodyPr>
          <a:lstStyle/>
          <a:p>
            <a:pPr lvl="0"/>
            <a:r>
              <a:rPr lang="uk-UA" dirty="0" smtClean="0"/>
              <a:t>Закон України «Про освіту»;</a:t>
            </a:r>
          </a:p>
          <a:p>
            <a:r>
              <a:rPr lang="uk-UA" dirty="0" smtClean="0"/>
              <a:t>Закон України «Про повну загальну середню освіту»;</a:t>
            </a:r>
            <a:endParaRPr lang="ru-RU" dirty="0" smtClean="0"/>
          </a:p>
          <a:p>
            <a:pPr lvl="0"/>
            <a:r>
              <a:rPr lang="uk-UA" dirty="0" smtClean="0"/>
              <a:t>Закон України </a:t>
            </a:r>
            <a:r>
              <a:rPr lang="uk-UA" dirty="0" err="1" smtClean="0"/>
              <a:t>“Про</a:t>
            </a:r>
            <a:r>
              <a:rPr lang="uk-UA" dirty="0" smtClean="0"/>
              <a:t> внесення змін до деяких законів України щодо вдосконалення механізмів формування мережі ліцеїв для запровадження якісної профільної </a:t>
            </a:r>
            <a:r>
              <a:rPr lang="uk-UA" dirty="0" err="1" smtClean="0"/>
              <a:t>освіти”</a:t>
            </a:r>
            <a:endParaRPr lang="uk-UA" dirty="0" smtClean="0"/>
          </a:p>
          <a:p>
            <a:pPr lvl="0"/>
            <a:r>
              <a:rPr lang="uk-UA" dirty="0" smtClean="0"/>
              <a:t>Постанова КМУ від 30.12.2015 № 1187 </a:t>
            </a:r>
            <a:r>
              <a:rPr lang="uk-UA" dirty="0" err="1" smtClean="0"/>
              <a:t>“Про</a:t>
            </a:r>
            <a:r>
              <a:rPr lang="uk-UA" dirty="0" smtClean="0"/>
              <a:t> затвердження Ліцензійних умов провадження освітньої </a:t>
            </a:r>
            <a:r>
              <a:rPr lang="uk-UA" dirty="0" err="1" smtClean="0"/>
              <a:t>діяльності”</a:t>
            </a:r>
            <a:r>
              <a:rPr lang="uk-UA" dirty="0" smtClean="0"/>
              <a:t> (зі змінами)</a:t>
            </a:r>
          </a:p>
          <a:p>
            <a:pPr lvl="0"/>
            <a:r>
              <a:rPr lang="uk-UA" dirty="0" smtClean="0"/>
              <a:t>Лист МОНУ від 15.03.2024 № 1/4589-24 </a:t>
            </a:r>
            <a:r>
              <a:rPr lang="uk-UA" dirty="0" err="1" smtClean="0"/>
              <a:t>“Про</a:t>
            </a:r>
            <a:r>
              <a:rPr lang="uk-UA" dirty="0" smtClean="0"/>
              <a:t> розрахунок обсягу освітньої субвенції на 2024 </a:t>
            </a:r>
            <a:r>
              <a:rPr lang="uk-UA" dirty="0" err="1" smtClean="0"/>
              <a:t>рік”</a:t>
            </a:r>
            <a:endParaRPr lang="ru-RU"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uk-UA" dirty="0" smtClean="0"/>
              <a:t>УВАГА!!!!</a:t>
            </a:r>
            <a:endParaRPr lang="ru-RU" dirty="0"/>
          </a:p>
        </p:txBody>
      </p:sp>
      <p:sp>
        <p:nvSpPr>
          <p:cNvPr id="3" name="Содержимое 2"/>
          <p:cNvSpPr>
            <a:spLocks noGrp="1"/>
          </p:cNvSpPr>
          <p:nvPr>
            <p:ph idx="1"/>
          </p:nvPr>
        </p:nvSpPr>
        <p:spPr/>
        <p:txBody>
          <a:bodyPr>
            <a:normAutofit/>
          </a:bodyPr>
          <a:lstStyle/>
          <a:p>
            <a:r>
              <a:rPr lang="uk-UA" dirty="0" smtClean="0">
                <a:solidFill>
                  <a:srgbClr val="FF0000"/>
                </a:solidFill>
              </a:rPr>
              <a:t>Наказ МОН України від 07.08.2024 № 1112 </a:t>
            </a:r>
            <a:r>
              <a:rPr lang="uk-UA" dirty="0" err="1" smtClean="0">
                <a:solidFill>
                  <a:srgbClr val="FF0000"/>
                </a:solidFill>
              </a:rPr>
              <a:t>“Про</a:t>
            </a:r>
            <a:r>
              <a:rPr lang="uk-UA" dirty="0" smtClean="0">
                <a:solidFill>
                  <a:srgbClr val="FF0000"/>
                </a:solidFill>
              </a:rPr>
              <a:t> затвердження Порядку та умов здобуття загальної середньої освіти в комунальних закладах загальної середньої освіти в умовах воєнного стану в </a:t>
            </a:r>
            <a:r>
              <a:rPr lang="uk-UA" dirty="0" err="1" smtClean="0">
                <a:solidFill>
                  <a:srgbClr val="FF0000"/>
                </a:solidFill>
              </a:rPr>
              <a:t>Україні”</a:t>
            </a:r>
            <a:endParaRPr lang="uk-UA" dirty="0" smtClean="0">
              <a:solidFill>
                <a:srgbClr val="FF0000"/>
              </a:solidFill>
            </a:endParaRPr>
          </a:p>
          <a:p>
            <a:r>
              <a:rPr lang="uk-UA" dirty="0" smtClean="0">
                <a:solidFill>
                  <a:srgbClr val="FF0000"/>
                </a:solidFill>
              </a:rPr>
              <a:t> Наказ МОН України від 09.09.2024 № 1276 </a:t>
            </a:r>
            <a:r>
              <a:rPr lang="uk-UA" dirty="0" err="1" smtClean="0">
                <a:solidFill>
                  <a:srgbClr val="FF0000"/>
                </a:solidFill>
              </a:rPr>
              <a:t>“Про</a:t>
            </a:r>
            <a:r>
              <a:rPr lang="uk-UA" dirty="0" smtClean="0">
                <a:solidFill>
                  <a:srgbClr val="FF0000"/>
                </a:solidFill>
              </a:rPr>
              <a:t> затвердження Змін до деяких нормативно-правових актів МОН </a:t>
            </a:r>
            <a:r>
              <a:rPr lang="uk-UA" dirty="0" err="1" smtClean="0">
                <a:solidFill>
                  <a:srgbClr val="FF0000"/>
                </a:solidFill>
              </a:rPr>
              <a:t>України”</a:t>
            </a:r>
            <a:endParaRPr lang="uk-UA" dirty="0" smtClean="0">
              <a:solidFill>
                <a:srgbClr val="FF0000"/>
              </a:solidFill>
            </a:endParaRPr>
          </a:p>
          <a:p>
            <a:endParaRPr lang="ru-RU" dirty="0">
              <a:solidFill>
                <a:srgbClr val="FF0000"/>
              </a:solidFill>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dirty="0" smtClean="0"/>
              <a:t>Здобуття загальної середньої освіти в умовах воєнного стану в Україні</a:t>
            </a:r>
            <a:endParaRPr lang="ru-RU" dirty="0"/>
          </a:p>
        </p:txBody>
      </p:sp>
      <p:sp>
        <p:nvSpPr>
          <p:cNvPr id="3" name="Содержимое 2"/>
          <p:cNvSpPr>
            <a:spLocks noGrp="1"/>
          </p:cNvSpPr>
          <p:nvPr>
            <p:ph idx="1"/>
          </p:nvPr>
        </p:nvSpPr>
        <p:spPr/>
        <p:txBody>
          <a:bodyPr/>
          <a:lstStyle/>
          <a:p>
            <a:r>
              <a:rPr lang="uk-UA" dirty="0" smtClean="0"/>
              <a:t>В очній (денній) формі у тому числі із застосуванням змішаного навчання, організовується у разі:</a:t>
            </a:r>
          </a:p>
          <a:p>
            <a:pPr>
              <a:buNone/>
            </a:pPr>
            <a:r>
              <a:rPr lang="uk-UA" dirty="0" smtClean="0"/>
              <a:t>- У закладі освіти або на відстані не більше ніж 500 метрів від нього наявні об'єкти фонду захисних споруд цивільного захисту, що придатні для укриття</a:t>
            </a:r>
            <a:endParaRPr lang="ru-RU"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dirty="0" smtClean="0"/>
              <a:t>Здобуття загальної середньої освіти в умовах воєнного стану в Україні</a:t>
            </a:r>
            <a:endParaRPr lang="ru-RU" dirty="0"/>
          </a:p>
        </p:txBody>
      </p:sp>
      <p:sp>
        <p:nvSpPr>
          <p:cNvPr id="3" name="Содержимое 2"/>
          <p:cNvSpPr>
            <a:spLocks noGrp="1"/>
          </p:cNvSpPr>
          <p:nvPr>
            <p:ph idx="1"/>
          </p:nvPr>
        </p:nvSpPr>
        <p:spPr/>
        <p:txBody>
          <a:bodyPr>
            <a:normAutofit fontScale="85000" lnSpcReduction="20000"/>
          </a:bodyPr>
          <a:lstStyle/>
          <a:p>
            <a:r>
              <a:rPr lang="uk-UA" dirty="0" smtClean="0"/>
              <a:t>На території Харківської області (крім тимчасово окупованої території) здобуття загальної середньої освіти в очній (денній) формі, у тому числі із застосуванням змішаного навчання, організовується на підставі:</a:t>
            </a:r>
          </a:p>
          <a:p>
            <a:pPr>
              <a:buFontTx/>
              <a:buChar char="-"/>
            </a:pPr>
            <a:r>
              <a:rPr lang="uk-UA" dirty="0" smtClean="0"/>
              <a:t>Рішення ради оборони області та/або розпорядження керівника відповідної обласної військової адміністрації,</a:t>
            </a:r>
          </a:p>
          <a:p>
            <a:pPr>
              <a:buFontTx/>
              <a:buChar char="-"/>
            </a:pPr>
            <a:r>
              <a:rPr lang="uk-UA" dirty="0" smtClean="0"/>
              <a:t>Рішення педагогічної ради закладу освіти щодо провадження освітньої діяльності в очній (денній) формі, уведеного в дію наказом керівника такого закладу.</a:t>
            </a:r>
            <a:endParaRPr lang="ru-RU"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dirty="0" smtClean="0"/>
              <a:t>Здобуття загальної середньої освіти в умовах воєнного стану в Україні</a:t>
            </a:r>
            <a:endParaRPr lang="ru-RU" dirty="0"/>
          </a:p>
        </p:txBody>
      </p:sp>
      <p:sp>
        <p:nvSpPr>
          <p:cNvPr id="3" name="Содержимое 2"/>
          <p:cNvSpPr>
            <a:spLocks noGrp="1"/>
          </p:cNvSpPr>
          <p:nvPr>
            <p:ph idx="1"/>
          </p:nvPr>
        </p:nvSpPr>
        <p:spPr/>
        <p:txBody>
          <a:bodyPr>
            <a:normAutofit lnSpcReduction="10000"/>
          </a:bodyPr>
          <a:lstStyle/>
          <a:p>
            <a:r>
              <a:rPr lang="uk-UA" dirty="0" smtClean="0"/>
              <a:t>Заклади освіти, які не мають укриття організовують здобуття загальної середньої освіти за дистанційною формою відповідно до Положення про дистанційну форму здобуття повної загальної середньої освіти.</a:t>
            </a:r>
          </a:p>
          <a:p>
            <a:r>
              <a:rPr lang="uk-UA" dirty="0" smtClean="0"/>
              <a:t>Для організації здобуття загальної середньої освіти за дистанційною формою у закладі освіти формуються дистанційні класи.</a:t>
            </a:r>
            <a:endParaRPr lang="ru-RU"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dirty="0" smtClean="0"/>
              <a:t>Здобуття загальної середньої освіти в умовах воєнного стану в Україні</a:t>
            </a:r>
            <a:endParaRPr lang="ru-RU" dirty="0"/>
          </a:p>
        </p:txBody>
      </p:sp>
      <p:sp>
        <p:nvSpPr>
          <p:cNvPr id="3" name="Содержимое 2"/>
          <p:cNvSpPr>
            <a:spLocks noGrp="1"/>
          </p:cNvSpPr>
          <p:nvPr>
            <p:ph idx="1"/>
          </p:nvPr>
        </p:nvSpPr>
        <p:spPr/>
        <p:txBody>
          <a:bodyPr>
            <a:normAutofit fontScale="85000" lnSpcReduction="10000"/>
          </a:bodyPr>
          <a:lstStyle/>
          <a:p>
            <a:r>
              <a:rPr lang="uk-UA" dirty="0" smtClean="0"/>
              <a:t>На час дії воєнного стану в Україні мінімальна наповнюваність дистанційного класу закладу загальної середньої освіти становить 20 учнів. (наказ МОНУ № 1276 від 09.09.2024)</a:t>
            </a:r>
          </a:p>
          <a:p>
            <a:r>
              <a:rPr lang="uk-UA" dirty="0" smtClean="0"/>
              <a:t>У випадку, якщо заклад освіти не відповідає вимогам Порядку та умов то військова адміністрація визначає заклад освіти територіальної громади, що організовує здобуття загальної середньої освіти за дистанційною формою шляхом відкриття дистанційних класів. (наказ МОНУ від 07.08.2024 № 1112)</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570186"/>
          </a:xfrm>
        </p:spPr>
        <p:txBody>
          <a:bodyPr>
            <a:normAutofit fontScale="90000"/>
          </a:bodyPr>
          <a:lstStyle/>
          <a:p>
            <a:r>
              <a:rPr lang="uk-UA" dirty="0" smtClean="0"/>
              <a:t>Перелік закладів освіти для організації дистанційного навчання з 01 вересня 2025 року</a:t>
            </a:r>
            <a:endParaRPr lang="ru-RU" dirty="0"/>
          </a:p>
        </p:txBody>
      </p:sp>
      <p:sp>
        <p:nvSpPr>
          <p:cNvPr id="3" name="Содержимое 2"/>
          <p:cNvSpPr>
            <a:spLocks noGrp="1"/>
          </p:cNvSpPr>
          <p:nvPr>
            <p:ph idx="1"/>
          </p:nvPr>
        </p:nvSpPr>
        <p:spPr>
          <a:xfrm>
            <a:off x="457200" y="2420888"/>
            <a:ext cx="8229600" cy="3705275"/>
          </a:xfrm>
        </p:spPr>
        <p:txBody>
          <a:bodyPr/>
          <a:lstStyle/>
          <a:p>
            <a:r>
              <a:rPr lang="uk-UA" dirty="0" err="1" smtClean="0"/>
              <a:t>КЗ</a:t>
            </a:r>
            <a:r>
              <a:rPr lang="uk-UA" dirty="0" smtClean="0"/>
              <a:t> </a:t>
            </a:r>
            <a:r>
              <a:rPr lang="uk-UA" dirty="0" err="1" smtClean="0"/>
              <a:t>“Лигівський</a:t>
            </a:r>
            <a:r>
              <a:rPr lang="uk-UA" dirty="0" smtClean="0"/>
              <a:t> </a:t>
            </a:r>
            <a:r>
              <a:rPr lang="uk-UA" dirty="0" err="1" smtClean="0"/>
              <a:t>ліцей”</a:t>
            </a:r>
            <a:endParaRPr lang="uk-UA" dirty="0" smtClean="0"/>
          </a:p>
          <a:p>
            <a:r>
              <a:rPr lang="uk-UA" dirty="0" err="1" smtClean="0"/>
              <a:t>КЗ“Огіївський</a:t>
            </a:r>
            <a:r>
              <a:rPr lang="uk-UA" dirty="0" smtClean="0"/>
              <a:t> </a:t>
            </a:r>
            <a:r>
              <a:rPr lang="uk-UA" dirty="0" err="1" smtClean="0"/>
              <a:t>ліцей”</a:t>
            </a:r>
            <a:endParaRPr lang="uk-UA" dirty="0" smtClean="0"/>
          </a:p>
          <a:p>
            <a:r>
              <a:rPr lang="uk-UA" dirty="0" err="1" smtClean="0"/>
              <a:t>КЗ</a:t>
            </a:r>
            <a:r>
              <a:rPr lang="uk-UA" dirty="0" smtClean="0"/>
              <a:t> </a:t>
            </a:r>
            <a:r>
              <a:rPr lang="uk-UA" dirty="0" err="1" smtClean="0"/>
              <a:t>“Катеринівський</a:t>
            </a:r>
            <a:r>
              <a:rPr lang="uk-UA" dirty="0" smtClean="0"/>
              <a:t> </a:t>
            </a:r>
            <a:r>
              <a:rPr lang="uk-UA" dirty="0" err="1" smtClean="0"/>
              <a:t>ліцей”</a:t>
            </a:r>
            <a:r>
              <a:rPr lang="uk-UA" dirty="0" smtClean="0"/>
              <a:t> або </a:t>
            </a:r>
            <a:r>
              <a:rPr lang="uk-UA" dirty="0" err="1" smtClean="0"/>
              <a:t>КЗ</a:t>
            </a:r>
            <a:r>
              <a:rPr lang="uk-UA" dirty="0" smtClean="0"/>
              <a:t> </a:t>
            </a:r>
            <a:r>
              <a:rPr lang="uk-UA" dirty="0" err="1" smtClean="0"/>
              <a:t>“Новоолександрівський</a:t>
            </a:r>
            <a:r>
              <a:rPr lang="uk-UA" dirty="0" smtClean="0"/>
              <a:t> </a:t>
            </a:r>
            <a:r>
              <a:rPr lang="uk-UA" dirty="0" err="1" smtClean="0"/>
              <a:t>ліцей”</a:t>
            </a:r>
            <a:endParaRPr lang="ru-RU"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dirty="0" smtClean="0"/>
              <a:t>Здобуття загальної середньої освіти в умовах воєнного стану в Україні</a:t>
            </a:r>
            <a:endParaRPr lang="ru-RU" dirty="0"/>
          </a:p>
        </p:txBody>
      </p:sp>
      <p:sp>
        <p:nvSpPr>
          <p:cNvPr id="3" name="Содержимое 2"/>
          <p:cNvSpPr>
            <a:spLocks noGrp="1"/>
          </p:cNvSpPr>
          <p:nvPr>
            <p:ph idx="1"/>
          </p:nvPr>
        </p:nvSpPr>
        <p:spPr/>
        <p:txBody>
          <a:bodyPr/>
          <a:lstStyle/>
          <a:p>
            <a:r>
              <a:rPr lang="uk-UA" dirty="0" smtClean="0"/>
              <a:t>Заклади освіти, що не здійснюють навчання за дистанційною формою навчання, зупиняють свою діяльність відповідно до законодавства.</a:t>
            </a:r>
          </a:p>
          <a:p>
            <a:r>
              <a:rPr lang="uk-UA" dirty="0" smtClean="0"/>
              <a:t>Інформація про зупинення освітньої діяльності закладів освіти оприлюднюється на їх </a:t>
            </a:r>
            <a:r>
              <a:rPr lang="uk-UA" dirty="0" err="1" smtClean="0"/>
              <a:t>вебсайтах</a:t>
            </a:r>
            <a:r>
              <a:rPr lang="uk-UA" dirty="0" smtClean="0"/>
              <a:t>.  </a:t>
            </a:r>
            <a:endParaRPr lang="ru-RU"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dirty="0" smtClean="0"/>
              <a:t>Здобуття загальної середньої освіти в умовах воєнного стану в Україні</a:t>
            </a:r>
            <a:endParaRPr lang="ru-RU" dirty="0"/>
          </a:p>
        </p:txBody>
      </p:sp>
      <p:sp>
        <p:nvSpPr>
          <p:cNvPr id="3" name="Содержимое 2"/>
          <p:cNvSpPr>
            <a:spLocks noGrp="1"/>
          </p:cNvSpPr>
          <p:nvPr>
            <p:ph idx="1"/>
          </p:nvPr>
        </p:nvSpPr>
        <p:spPr/>
        <p:txBody>
          <a:bodyPr>
            <a:normAutofit fontScale="92500" lnSpcReduction="10000"/>
          </a:bodyPr>
          <a:lstStyle/>
          <a:p>
            <a:r>
              <a:rPr lang="uk-UA" dirty="0" smtClean="0"/>
              <a:t>Учні закладів освіти, діяльність яких була зупинена, відраховується із закладів освіти або переводяться для продовження здобуття загальної середньої освіти до іншого закладу у порядку, визначеному законодавством. </a:t>
            </a:r>
          </a:p>
          <a:p>
            <a:r>
              <a:rPr lang="uk-UA" dirty="0" smtClean="0"/>
              <a:t>У закладах освіти, діяльність яких була зупинена, оголошується простій або трудові договори з працівниками цих закладів освіти призупиняються у порядку, визначеному трудовим законодавством.</a:t>
            </a:r>
            <a:endParaRPr lang="ru-RU"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620688"/>
            <a:ext cx="8229600" cy="796950"/>
          </a:xfrm>
        </p:spPr>
        <p:txBody>
          <a:bodyPr>
            <a:normAutofit fontScale="90000"/>
          </a:bodyPr>
          <a:lstStyle/>
          <a:p>
            <a:pPr lvl="0"/>
            <a:r>
              <a:rPr lang="uk-UA" sz="3100" dirty="0" smtClean="0"/>
              <a:t>Лист МОНУ від 15.03.2024 № 1/4589-24 </a:t>
            </a:r>
            <a:r>
              <a:rPr lang="uk-UA" sz="3100" dirty="0" err="1" smtClean="0"/>
              <a:t>“Про</a:t>
            </a:r>
            <a:r>
              <a:rPr lang="uk-UA" sz="3100" dirty="0" smtClean="0"/>
              <a:t> розрахунок обсягу освітньої субвенції на 2024 </a:t>
            </a:r>
            <a:r>
              <a:rPr lang="uk-UA" sz="3100" dirty="0" err="1" smtClean="0"/>
              <a:t>рік”</a:t>
            </a:r>
            <a:r>
              <a:rPr lang="ru-RU" dirty="0" smtClean="0"/>
              <a:t/>
            </a:r>
            <a:br>
              <a:rPr lang="ru-RU" dirty="0" smtClean="0"/>
            </a:br>
            <a:endParaRPr lang="ru-RU" dirty="0"/>
          </a:p>
        </p:txBody>
      </p:sp>
      <p:sp>
        <p:nvSpPr>
          <p:cNvPr id="3" name="Содержимое 2"/>
          <p:cNvSpPr>
            <a:spLocks noGrp="1"/>
          </p:cNvSpPr>
          <p:nvPr>
            <p:ph idx="1"/>
          </p:nvPr>
        </p:nvSpPr>
        <p:spPr/>
        <p:txBody>
          <a:bodyPr/>
          <a:lstStyle/>
          <a:p>
            <a:pPr fontAlgn="base"/>
            <a:r>
              <a:rPr lang="ru-RU" dirty="0" smtClean="0"/>
              <a:t>За </a:t>
            </a:r>
            <a:r>
              <a:rPr lang="ru-RU" dirty="0" err="1" smtClean="0"/>
              <a:t>рахунок</a:t>
            </a:r>
            <a:r>
              <a:rPr lang="ru-RU" dirty="0" smtClean="0"/>
              <a:t> </a:t>
            </a:r>
            <a:r>
              <a:rPr lang="ru-RU" dirty="0" err="1" smtClean="0"/>
              <a:t>субвенції</a:t>
            </a:r>
            <a:r>
              <a:rPr lang="ru-RU" dirty="0" smtClean="0"/>
              <a:t> не </a:t>
            </a:r>
            <a:r>
              <a:rPr lang="ru-RU" dirty="0" err="1" smtClean="0"/>
              <a:t>здійснюється</a:t>
            </a:r>
            <a:r>
              <a:rPr lang="ru-RU" dirty="0" smtClean="0"/>
              <a:t> </a:t>
            </a:r>
            <a:r>
              <a:rPr lang="ru-RU" dirty="0" err="1" smtClean="0"/>
              <a:t>фінансування</a:t>
            </a:r>
            <a:r>
              <a:rPr lang="ru-RU" dirty="0" smtClean="0"/>
              <a:t> </a:t>
            </a:r>
            <a:r>
              <a:rPr lang="ru-RU" dirty="0" err="1" smtClean="0"/>
              <a:t>закладів</a:t>
            </a:r>
            <a:r>
              <a:rPr lang="ru-RU" dirty="0" smtClean="0"/>
              <a:t> </a:t>
            </a:r>
            <a:r>
              <a:rPr lang="ru-RU" dirty="0" err="1" smtClean="0"/>
              <a:t>загальної</a:t>
            </a:r>
            <a:r>
              <a:rPr lang="ru-RU" dirty="0" smtClean="0"/>
              <a:t> </a:t>
            </a:r>
            <a:r>
              <a:rPr lang="ru-RU" dirty="0" err="1" smtClean="0"/>
              <a:t>середньої</a:t>
            </a:r>
            <a:r>
              <a:rPr lang="ru-RU" dirty="0" smtClean="0"/>
              <a:t> </a:t>
            </a:r>
            <a:r>
              <a:rPr lang="ru-RU" dirty="0" err="1" smtClean="0"/>
              <a:t>освіти</a:t>
            </a:r>
            <a:r>
              <a:rPr lang="ru-RU" dirty="0" smtClean="0"/>
              <a:t> (</a:t>
            </a:r>
            <a:r>
              <a:rPr lang="ru-RU" dirty="0" err="1" smtClean="0"/>
              <a:t>крім</a:t>
            </a:r>
            <a:r>
              <a:rPr lang="ru-RU" dirty="0" smtClean="0"/>
              <a:t> </a:t>
            </a:r>
            <a:r>
              <a:rPr lang="ru-RU" dirty="0" err="1" smtClean="0"/>
              <a:t>закладів</a:t>
            </a:r>
            <a:r>
              <a:rPr lang="ru-RU" dirty="0" smtClean="0"/>
              <a:t> </a:t>
            </a:r>
            <a:r>
              <a:rPr lang="ru-RU" dirty="0" err="1" smtClean="0"/>
              <a:t>початкової</a:t>
            </a:r>
            <a:r>
              <a:rPr lang="ru-RU" dirty="0" smtClean="0"/>
              <a:t> </a:t>
            </a:r>
            <a:r>
              <a:rPr lang="ru-RU" dirty="0" err="1" smtClean="0"/>
              <a:t>школи</a:t>
            </a:r>
            <a:r>
              <a:rPr lang="ru-RU" dirty="0" smtClean="0"/>
              <a:t>), </a:t>
            </a:r>
            <a:r>
              <a:rPr lang="ru-RU" dirty="0" err="1" smtClean="0"/>
              <a:t>кількість</a:t>
            </a:r>
            <a:r>
              <a:rPr lang="ru-RU" dirty="0" smtClean="0"/>
              <a:t> </a:t>
            </a:r>
            <a:r>
              <a:rPr lang="ru-RU" dirty="0" err="1" smtClean="0"/>
              <a:t>учнів</a:t>
            </a:r>
            <a:r>
              <a:rPr lang="ru-RU" dirty="0" smtClean="0"/>
              <a:t> у </a:t>
            </a:r>
            <a:r>
              <a:rPr lang="ru-RU" dirty="0" err="1" smtClean="0"/>
              <a:t>яких</a:t>
            </a:r>
            <a:r>
              <a:rPr lang="ru-RU" dirty="0" smtClean="0"/>
              <a:t> становить:</a:t>
            </a:r>
          </a:p>
          <a:p>
            <a:pPr fontAlgn="base">
              <a:buNone/>
            </a:pPr>
            <a:r>
              <a:rPr lang="ru-RU" dirty="0" smtClean="0"/>
              <a:t>- </a:t>
            </a:r>
            <a:r>
              <a:rPr lang="ru-RU" dirty="0" err="1" smtClean="0"/>
              <a:t>з</a:t>
            </a:r>
            <a:r>
              <a:rPr lang="ru-RU" dirty="0" smtClean="0"/>
              <a:t> 1 </a:t>
            </a:r>
            <a:r>
              <a:rPr lang="ru-RU" dirty="0" err="1" smtClean="0"/>
              <a:t>вересня</a:t>
            </a:r>
            <a:r>
              <a:rPr lang="ru-RU" dirty="0" smtClean="0"/>
              <a:t> 2016 р. – </a:t>
            </a:r>
            <a:r>
              <a:rPr lang="ru-RU" dirty="0" err="1" smtClean="0"/>
              <a:t>менше</a:t>
            </a:r>
            <a:r>
              <a:rPr lang="ru-RU" dirty="0" smtClean="0"/>
              <a:t> 25 </a:t>
            </a:r>
            <a:r>
              <a:rPr lang="ru-RU" dirty="0" err="1" smtClean="0"/>
              <a:t>осіб</a:t>
            </a:r>
            <a:r>
              <a:rPr lang="ru-RU" dirty="0" smtClean="0"/>
              <a:t>;</a:t>
            </a:r>
          </a:p>
          <a:p>
            <a:pPr fontAlgn="base">
              <a:buNone/>
            </a:pPr>
            <a:r>
              <a:rPr lang="ru-RU" dirty="0" smtClean="0"/>
              <a:t>- </a:t>
            </a:r>
            <a:r>
              <a:rPr lang="ru-RU" dirty="0" err="1" smtClean="0">
                <a:solidFill>
                  <a:srgbClr val="FF0000"/>
                </a:solidFill>
              </a:rPr>
              <a:t>з</a:t>
            </a:r>
            <a:r>
              <a:rPr lang="ru-RU" dirty="0" smtClean="0">
                <a:solidFill>
                  <a:srgbClr val="FF0000"/>
                </a:solidFill>
              </a:rPr>
              <a:t> 1 </a:t>
            </a:r>
            <a:r>
              <a:rPr lang="ru-RU" dirty="0" err="1" smtClean="0">
                <a:solidFill>
                  <a:srgbClr val="FF0000"/>
                </a:solidFill>
              </a:rPr>
              <a:t>вересня</a:t>
            </a:r>
            <a:r>
              <a:rPr lang="ru-RU" dirty="0" smtClean="0">
                <a:solidFill>
                  <a:srgbClr val="FF0000"/>
                </a:solidFill>
              </a:rPr>
              <a:t> 2025 р. – </a:t>
            </a:r>
            <a:r>
              <a:rPr lang="ru-RU" dirty="0" err="1" smtClean="0">
                <a:solidFill>
                  <a:srgbClr val="FF0000"/>
                </a:solidFill>
              </a:rPr>
              <a:t>менше</a:t>
            </a:r>
            <a:r>
              <a:rPr lang="ru-RU" dirty="0" smtClean="0">
                <a:solidFill>
                  <a:srgbClr val="FF0000"/>
                </a:solidFill>
              </a:rPr>
              <a:t> 45 </a:t>
            </a:r>
            <a:r>
              <a:rPr lang="ru-RU" dirty="0" err="1" smtClean="0">
                <a:solidFill>
                  <a:srgbClr val="FF0000"/>
                </a:solidFill>
              </a:rPr>
              <a:t>осіб</a:t>
            </a:r>
            <a:r>
              <a:rPr lang="ru-RU" dirty="0" smtClean="0">
                <a:solidFill>
                  <a:srgbClr val="FF0000"/>
                </a:solidFill>
              </a:rPr>
              <a:t>;</a:t>
            </a:r>
          </a:p>
          <a:p>
            <a:pPr fontAlgn="base">
              <a:buNone/>
            </a:pPr>
            <a:r>
              <a:rPr lang="ru-RU" dirty="0" smtClean="0">
                <a:solidFill>
                  <a:srgbClr val="FF0000"/>
                </a:solidFill>
              </a:rPr>
              <a:t>- </a:t>
            </a:r>
            <a:r>
              <a:rPr lang="ru-RU" dirty="0" err="1" smtClean="0">
                <a:solidFill>
                  <a:srgbClr val="FF0000"/>
                </a:solidFill>
              </a:rPr>
              <a:t>з</a:t>
            </a:r>
            <a:r>
              <a:rPr lang="ru-RU" dirty="0" smtClean="0">
                <a:solidFill>
                  <a:srgbClr val="FF0000"/>
                </a:solidFill>
              </a:rPr>
              <a:t> 1 </a:t>
            </a:r>
            <a:r>
              <a:rPr lang="ru-RU" dirty="0" err="1" smtClean="0">
                <a:solidFill>
                  <a:srgbClr val="FF0000"/>
                </a:solidFill>
              </a:rPr>
              <a:t>вересня</a:t>
            </a:r>
            <a:r>
              <a:rPr lang="ru-RU" dirty="0" smtClean="0">
                <a:solidFill>
                  <a:srgbClr val="FF0000"/>
                </a:solidFill>
              </a:rPr>
              <a:t> 2026 р. – </a:t>
            </a:r>
            <a:r>
              <a:rPr lang="ru-RU" dirty="0" err="1" smtClean="0">
                <a:solidFill>
                  <a:srgbClr val="FF0000"/>
                </a:solidFill>
              </a:rPr>
              <a:t>менше</a:t>
            </a:r>
            <a:r>
              <a:rPr lang="ru-RU" dirty="0" smtClean="0">
                <a:solidFill>
                  <a:srgbClr val="FF0000"/>
                </a:solidFill>
              </a:rPr>
              <a:t> 60 </a:t>
            </a:r>
            <a:r>
              <a:rPr lang="ru-RU" dirty="0" err="1" smtClean="0">
                <a:solidFill>
                  <a:srgbClr val="FF0000"/>
                </a:solidFill>
              </a:rPr>
              <a:t>осіб</a:t>
            </a:r>
            <a:endParaRPr lang="ru-RU" dirty="0" smtClean="0">
              <a:solidFill>
                <a:srgbClr val="FF0000"/>
              </a:solidFill>
            </a:endParaRPr>
          </a:p>
          <a:p>
            <a:pPr fontAlgn="base">
              <a:buNone/>
            </a:pPr>
            <a:r>
              <a:rPr lang="ru-RU" dirty="0" smtClean="0"/>
              <a:t>Цей </a:t>
            </a:r>
            <a:r>
              <a:rPr lang="ru-RU" dirty="0" err="1" smtClean="0"/>
              <a:t>перелік</a:t>
            </a:r>
            <a:r>
              <a:rPr lang="ru-RU" dirty="0" smtClean="0"/>
              <a:t> </a:t>
            </a:r>
            <a:r>
              <a:rPr lang="ru-RU" dirty="0" err="1" smtClean="0"/>
              <a:t>є</a:t>
            </a:r>
            <a:r>
              <a:rPr lang="ru-RU" dirty="0" smtClean="0"/>
              <a:t> </a:t>
            </a:r>
            <a:r>
              <a:rPr lang="ru-RU" dirty="0" err="1" smtClean="0"/>
              <a:t>вичерпним</a:t>
            </a:r>
            <a:r>
              <a:rPr lang="ru-RU" dirty="0" smtClean="0"/>
              <a:t>.</a:t>
            </a:r>
          </a:p>
          <a:p>
            <a:endParaRPr lang="ru-RU"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67544" y="0"/>
            <a:ext cx="8229600" cy="908720"/>
          </a:xfrm>
        </p:spPr>
        <p:txBody>
          <a:bodyPr>
            <a:normAutofit fontScale="90000"/>
          </a:bodyPr>
          <a:lstStyle/>
          <a:p>
            <a:r>
              <a:rPr lang="uk-UA" sz="3600" b="1" dirty="0" err="1" smtClean="0"/>
              <a:t>КЗ</a:t>
            </a:r>
            <a:r>
              <a:rPr lang="uk-UA" sz="3600" b="1" dirty="0" smtClean="0"/>
              <a:t> </a:t>
            </a:r>
            <a:r>
              <a:rPr lang="uk-UA" sz="3600" b="1" dirty="0" err="1" smtClean="0"/>
              <a:t>“Багаточернещинський</a:t>
            </a:r>
            <a:r>
              <a:rPr lang="uk-UA" sz="3600" b="1" dirty="0" smtClean="0"/>
              <a:t> </a:t>
            </a:r>
            <a:r>
              <a:rPr lang="uk-UA" sz="3600" b="1" dirty="0" err="1" smtClean="0"/>
              <a:t>ліцей”</a:t>
            </a:r>
            <a:r>
              <a:rPr lang="uk-UA" sz="3600" b="1" dirty="0" smtClean="0"/>
              <a:t> </a:t>
            </a:r>
            <a:br>
              <a:rPr lang="uk-UA" sz="3600" b="1" dirty="0" smtClean="0"/>
            </a:br>
            <a:r>
              <a:rPr lang="uk-UA" sz="2700" b="1" dirty="0" smtClean="0"/>
              <a:t>(має дошкільний підрозділ)</a:t>
            </a:r>
            <a:endParaRPr lang="ru-RU" sz="2700" b="1" dirty="0"/>
          </a:p>
        </p:txBody>
      </p:sp>
      <p:sp>
        <p:nvSpPr>
          <p:cNvPr id="3" name="Содержимое 2"/>
          <p:cNvSpPr>
            <a:spLocks noGrp="1"/>
          </p:cNvSpPr>
          <p:nvPr>
            <p:ph idx="1"/>
          </p:nvPr>
        </p:nvSpPr>
        <p:spPr>
          <a:xfrm>
            <a:off x="251520" y="980728"/>
            <a:ext cx="8712968" cy="5616624"/>
          </a:xfrm>
        </p:spPr>
        <p:txBody>
          <a:bodyPr>
            <a:normAutofit fontScale="62500" lnSpcReduction="20000"/>
          </a:bodyPr>
          <a:lstStyle/>
          <a:p>
            <a:pPr>
              <a:buNone/>
            </a:pPr>
            <a:r>
              <a:rPr lang="uk-UA" sz="2800" dirty="0" smtClean="0">
                <a:solidFill>
                  <a:srgbClr val="FF0000"/>
                </a:solidFill>
              </a:rPr>
              <a:t>	</a:t>
            </a:r>
            <a:r>
              <a:rPr lang="uk-UA" sz="2600" b="1" dirty="0" smtClean="0">
                <a:solidFill>
                  <a:srgbClr val="FF0000"/>
                </a:solidFill>
              </a:rPr>
              <a:t>Відповідно до Ліцензійних умов не може отримати ліцензію, бо має дошкільний підрозділ</a:t>
            </a:r>
          </a:p>
          <a:p>
            <a:pPr>
              <a:buNone/>
            </a:pPr>
            <a:r>
              <a:rPr lang="uk-UA" sz="2400" dirty="0" smtClean="0"/>
              <a:t>Перспективна мережа</a:t>
            </a:r>
          </a:p>
          <a:p>
            <a:pPr>
              <a:buNone/>
            </a:pPr>
            <a:endParaRPr lang="uk-UA" sz="2400" dirty="0" smtClean="0"/>
          </a:p>
          <a:p>
            <a:pPr>
              <a:buNone/>
            </a:pPr>
            <a:endParaRPr lang="uk-UA" sz="2400" dirty="0" smtClean="0"/>
          </a:p>
          <a:p>
            <a:pPr>
              <a:buNone/>
            </a:pPr>
            <a:endParaRPr lang="uk-UA" sz="2400" dirty="0" smtClean="0"/>
          </a:p>
          <a:p>
            <a:pPr>
              <a:buNone/>
            </a:pPr>
            <a:endParaRPr lang="uk-UA" sz="2400" dirty="0" smtClean="0"/>
          </a:p>
          <a:p>
            <a:pPr>
              <a:buNone/>
            </a:pPr>
            <a:endParaRPr lang="uk-UA" sz="2400" dirty="0" smtClean="0"/>
          </a:p>
          <a:p>
            <a:pPr>
              <a:buNone/>
            </a:pPr>
            <a:endParaRPr lang="uk-UA" sz="2400" dirty="0" smtClean="0"/>
          </a:p>
          <a:p>
            <a:pPr>
              <a:buNone/>
            </a:pPr>
            <a:endParaRPr lang="uk-UA" sz="2400" dirty="0" smtClean="0"/>
          </a:p>
          <a:p>
            <a:pPr>
              <a:buNone/>
            </a:pPr>
            <a:endParaRPr lang="uk-UA" sz="2400" dirty="0" smtClean="0"/>
          </a:p>
          <a:p>
            <a:pPr>
              <a:buNone/>
            </a:pPr>
            <a:r>
              <a:rPr lang="uk-UA" sz="2400" dirty="0" smtClean="0"/>
              <a:t>Шляхи вирішення: </a:t>
            </a:r>
          </a:p>
          <a:p>
            <a:pPr>
              <a:buNone/>
            </a:pPr>
            <a:r>
              <a:rPr lang="uk-UA" sz="2200" dirty="0" smtClean="0"/>
              <a:t>1. Відокремлення дошкільного підрозділу, утворення окремої юридичної особи  (вимоги санітарного регламенту, ліцензування з нуля.)</a:t>
            </a:r>
          </a:p>
          <a:p>
            <a:pPr>
              <a:buNone/>
            </a:pPr>
            <a:r>
              <a:rPr lang="uk-UA" sz="2200" dirty="0" smtClean="0"/>
              <a:t>2. Перепрофілювання (зміна типу) – </a:t>
            </a:r>
            <a:r>
              <a:rPr lang="uk-UA" sz="2200" dirty="0" err="1" smtClean="0"/>
              <a:t>КЗ</a:t>
            </a:r>
            <a:r>
              <a:rPr lang="uk-UA" sz="2200" dirty="0" smtClean="0"/>
              <a:t> </a:t>
            </a:r>
            <a:r>
              <a:rPr lang="uk-UA" sz="2200" dirty="0" err="1" smtClean="0"/>
              <a:t>“Багаточернещинська</a:t>
            </a:r>
            <a:r>
              <a:rPr lang="uk-UA" sz="2200" dirty="0" smtClean="0"/>
              <a:t> </a:t>
            </a:r>
            <a:r>
              <a:rPr lang="uk-UA" sz="2200" dirty="0" err="1" smtClean="0"/>
              <a:t>гімназія”</a:t>
            </a:r>
            <a:r>
              <a:rPr lang="uk-UA" sz="2200" dirty="0" smtClean="0"/>
              <a:t> (можливість отримати ліцензію не втративши дошкільний підрозділ).</a:t>
            </a:r>
          </a:p>
          <a:p>
            <a:pPr>
              <a:buNone/>
            </a:pPr>
            <a:r>
              <a:rPr lang="uk-UA" sz="2400" b="1" dirty="0" smtClean="0">
                <a:solidFill>
                  <a:srgbClr val="FF0000"/>
                </a:solidFill>
              </a:rPr>
              <a:t>УВАГА!!!</a:t>
            </a:r>
          </a:p>
          <a:p>
            <a:pPr>
              <a:buNone/>
            </a:pPr>
            <a:r>
              <a:rPr lang="uk-UA" sz="2400" dirty="0" smtClean="0"/>
              <a:t>Відповідно до роз'яснень</a:t>
            </a:r>
            <a:r>
              <a:rPr lang="uk-UA" sz="2400" dirty="0" smtClean="0">
                <a:solidFill>
                  <a:schemeClr val="tx2"/>
                </a:solidFill>
              </a:rPr>
              <a:t>: </a:t>
            </a:r>
            <a:r>
              <a:rPr lang="en-US" sz="2400" dirty="0" smtClean="0">
                <a:solidFill>
                  <a:schemeClr val="tx2"/>
                </a:solidFill>
                <a:hlinkClick r:id="rId2"/>
              </a:rPr>
              <a:t>https://mon.gov.ua/ua/news/finansuvannya-shkil-iz-maloyu-kilkistyu-uchniv-rozyasnennya</a:t>
            </a:r>
            <a:endParaRPr lang="uk-UA" sz="2400" dirty="0" smtClean="0">
              <a:solidFill>
                <a:schemeClr val="tx2"/>
              </a:solidFill>
            </a:endParaRPr>
          </a:p>
          <a:p>
            <a:pPr>
              <a:buNone/>
            </a:pPr>
            <a:r>
              <a:rPr lang="uk-UA" sz="2500" dirty="0" smtClean="0">
                <a:solidFill>
                  <a:srgbClr val="FF0000"/>
                </a:solidFill>
              </a:rPr>
              <a:t>З 1 вересня 2025 року </a:t>
            </a:r>
            <a:r>
              <a:rPr lang="ru-RU" sz="2500" dirty="0" err="1" smtClean="0"/>
              <a:t>вирішено</a:t>
            </a:r>
            <a:r>
              <a:rPr lang="ru-RU" sz="2500" dirty="0" smtClean="0"/>
              <a:t> не </a:t>
            </a:r>
            <a:r>
              <a:rPr lang="ru-RU" sz="2500" dirty="0" err="1" smtClean="0"/>
              <a:t>фінансувати</a:t>
            </a:r>
            <a:r>
              <a:rPr lang="ru-RU" sz="2500" dirty="0" smtClean="0"/>
              <a:t> коштом </a:t>
            </a:r>
            <a:r>
              <a:rPr lang="ru-RU" sz="2500" dirty="0" err="1" smtClean="0"/>
              <a:t>освітньої</a:t>
            </a:r>
            <a:r>
              <a:rPr lang="ru-RU" sz="2500" dirty="0" smtClean="0"/>
              <a:t> </a:t>
            </a:r>
            <a:r>
              <a:rPr lang="ru-RU" sz="2500" dirty="0" err="1" smtClean="0"/>
              <a:t>субвенції</a:t>
            </a:r>
            <a:r>
              <a:rPr lang="ru-RU" sz="2500" dirty="0" smtClean="0"/>
              <a:t> </a:t>
            </a:r>
            <a:r>
              <a:rPr lang="ru-RU" sz="2500" dirty="0" err="1" smtClean="0"/>
              <a:t>заробітну</a:t>
            </a:r>
            <a:r>
              <a:rPr lang="ru-RU" sz="2500" dirty="0" smtClean="0"/>
              <a:t> плату </a:t>
            </a:r>
            <a:r>
              <a:rPr lang="ru-RU" sz="2500" dirty="0" err="1" smtClean="0"/>
              <a:t>вчителів</a:t>
            </a:r>
            <a:r>
              <a:rPr lang="ru-RU" sz="2500" dirty="0" smtClean="0"/>
              <a:t> у школах </a:t>
            </a:r>
            <a:r>
              <a:rPr lang="ru-RU" sz="2500" dirty="0" err="1" smtClean="0"/>
              <a:t>із</a:t>
            </a:r>
            <a:r>
              <a:rPr lang="ru-RU" sz="2500" dirty="0" smtClean="0"/>
              <a:t> </a:t>
            </a:r>
            <a:r>
              <a:rPr lang="ru-RU" sz="2500" dirty="0" err="1" smtClean="0"/>
              <a:t>кількістю</a:t>
            </a:r>
            <a:r>
              <a:rPr lang="ru-RU" sz="2500" dirty="0" smtClean="0"/>
              <a:t> </a:t>
            </a:r>
            <a:r>
              <a:rPr lang="ru-RU" sz="2500" dirty="0" err="1" smtClean="0"/>
              <a:t>учнів</a:t>
            </a:r>
            <a:r>
              <a:rPr lang="ru-RU" sz="2500" dirty="0" smtClean="0"/>
              <a:t> </a:t>
            </a:r>
            <a:r>
              <a:rPr lang="ru-RU" sz="2500" dirty="0" err="1" smtClean="0"/>
              <a:t>менш</a:t>
            </a:r>
            <a:r>
              <a:rPr lang="ru-RU" sz="2500" dirty="0" smtClean="0"/>
              <a:t> як 45 </a:t>
            </a:r>
            <a:r>
              <a:rPr lang="ru-RU" sz="2500" dirty="0" err="1" smtClean="0"/>
              <a:t>осіб</a:t>
            </a:r>
            <a:r>
              <a:rPr lang="ru-RU" sz="2500" dirty="0" smtClean="0"/>
              <a:t>. </a:t>
            </a:r>
          </a:p>
          <a:p>
            <a:pPr>
              <a:buNone/>
            </a:pPr>
            <a:endParaRPr lang="uk-UA" sz="2400" dirty="0" smtClean="0">
              <a:solidFill>
                <a:schemeClr val="tx2"/>
              </a:solidFill>
            </a:endParaRPr>
          </a:p>
          <a:p>
            <a:pPr>
              <a:buNone/>
            </a:pPr>
            <a:r>
              <a:rPr lang="uk-UA" sz="2200" dirty="0" smtClean="0">
                <a:solidFill>
                  <a:srgbClr val="FF0000"/>
                </a:solidFill>
              </a:rPr>
              <a:t>З 1 вересня 2026 року </a:t>
            </a:r>
            <a:r>
              <a:rPr lang="ru-RU" sz="2200" dirty="0" err="1" smtClean="0"/>
              <a:t>вирішено</a:t>
            </a:r>
            <a:r>
              <a:rPr lang="ru-RU" sz="2200" dirty="0" smtClean="0"/>
              <a:t> не </a:t>
            </a:r>
            <a:r>
              <a:rPr lang="ru-RU" sz="2200" dirty="0" err="1" smtClean="0"/>
              <a:t>фінансувати</a:t>
            </a:r>
            <a:r>
              <a:rPr lang="ru-RU" sz="2200" dirty="0" smtClean="0"/>
              <a:t> коштом </a:t>
            </a:r>
            <a:r>
              <a:rPr lang="ru-RU" sz="2200" dirty="0" err="1" smtClean="0"/>
              <a:t>освітньої</a:t>
            </a:r>
            <a:r>
              <a:rPr lang="ru-RU" sz="2200" dirty="0" smtClean="0"/>
              <a:t> </a:t>
            </a:r>
            <a:r>
              <a:rPr lang="ru-RU" sz="2200" dirty="0" err="1" smtClean="0"/>
              <a:t>субвенції</a:t>
            </a:r>
            <a:r>
              <a:rPr lang="ru-RU" sz="2200" dirty="0" smtClean="0"/>
              <a:t> </a:t>
            </a:r>
            <a:r>
              <a:rPr lang="ru-RU" sz="2200" dirty="0" err="1" smtClean="0"/>
              <a:t>заробітну</a:t>
            </a:r>
            <a:r>
              <a:rPr lang="ru-RU" sz="2200" dirty="0" smtClean="0"/>
              <a:t> плату </a:t>
            </a:r>
            <a:r>
              <a:rPr lang="ru-RU" sz="2200" dirty="0" err="1" smtClean="0"/>
              <a:t>вчителів</a:t>
            </a:r>
            <a:r>
              <a:rPr lang="ru-RU" sz="2200" dirty="0" smtClean="0"/>
              <a:t> у школах </a:t>
            </a:r>
            <a:r>
              <a:rPr lang="ru-RU" sz="2200" dirty="0" err="1" smtClean="0"/>
              <a:t>із</a:t>
            </a:r>
            <a:r>
              <a:rPr lang="ru-RU" sz="2200" dirty="0" smtClean="0"/>
              <a:t> </a:t>
            </a:r>
            <a:r>
              <a:rPr lang="ru-RU" sz="2200" dirty="0" err="1" smtClean="0"/>
              <a:t>кількістю</a:t>
            </a:r>
            <a:r>
              <a:rPr lang="ru-RU" sz="2200" dirty="0" smtClean="0"/>
              <a:t> </a:t>
            </a:r>
            <a:r>
              <a:rPr lang="ru-RU" sz="2200" dirty="0" err="1" smtClean="0"/>
              <a:t>учнів</a:t>
            </a:r>
            <a:r>
              <a:rPr lang="ru-RU" sz="2200" dirty="0" smtClean="0"/>
              <a:t> </a:t>
            </a:r>
            <a:r>
              <a:rPr lang="ru-RU" sz="2200" dirty="0" err="1" smtClean="0"/>
              <a:t>менш</a:t>
            </a:r>
            <a:r>
              <a:rPr lang="ru-RU" sz="2200" dirty="0" smtClean="0"/>
              <a:t> як 60 </a:t>
            </a:r>
            <a:r>
              <a:rPr lang="ru-RU" sz="2200" dirty="0" err="1" smtClean="0"/>
              <a:t>осіб</a:t>
            </a:r>
            <a:r>
              <a:rPr lang="ru-RU" sz="2200" dirty="0" smtClean="0"/>
              <a:t>. </a:t>
            </a:r>
          </a:p>
          <a:p>
            <a:pPr>
              <a:buNone/>
            </a:pPr>
            <a:endParaRPr lang="uk-UA" sz="2800" dirty="0" smtClean="0">
              <a:solidFill>
                <a:srgbClr val="FF0000"/>
              </a:solidFill>
            </a:endParaRPr>
          </a:p>
          <a:p>
            <a:pPr>
              <a:buNone/>
            </a:pPr>
            <a:endParaRPr lang="uk-UA" sz="2800" dirty="0" smtClean="0">
              <a:solidFill>
                <a:srgbClr val="FF0000"/>
              </a:solidFill>
            </a:endParaRPr>
          </a:p>
          <a:p>
            <a:pPr>
              <a:buNone/>
            </a:pPr>
            <a:endParaRPr lang="uk-UA" sz="2800" dirty="0" smtClean="0">
              <a:solidFill>
                <a:srgbClr val="FF0000"/>
              </a:solidFill>
            </a:endParaRPr>
          </a:p>
          <a:p>
            <a:pPr>
              <a:buNone/>
            </a:pPr>
            <a:endParaRPr lang="uk-UA" sz="2800" dirty="0" smtClean="0">
              <a:solidFill>
                <a:srgbClr val="FF0000"/>
              </a:solidFill>
            </a:endParaRPr>
          </a:p>
          <a:p>
            <a:pPr>
              <a:buNone/>
            </a:pPr>
            <a:endParaRPr lang="uk-UA" dirty="0" smtClean="0"/>
          </a:p>
        </p:txBody>
      </p:sp>
      <p:graphicFrame>
        <p:nvGraphicFramePr>
          <p:cNvPr id="6" name="Таблица 5"/>
          <p:cNvGraphicFramePr>
            <a:graphicFrameLocks noGrp="1"/>
          </p:cNvGraphicFramePr>
          <p:nvPr/>
        </p:nvGraphicFramePr>
        <p:xfrm>
          <a:off x="395536" y="1556792"/>
          <a:ext cx="8376595" cy="1625600"/>
        </p:xfrm>
        <a:graphic>
          <a:graphicData uri="http://schemas.openxmlformats.org/drawingml/2006/table">
            <a:tbl>
              <a:tblPr firstRow="1" bandRow="1">
                <a:tableStyleId>{5940675A-B579-460E-94D1-54222C63F5DA}</a:tableStyleId>
              </a:tblPr>
              <a:tblGrid>
                <a:gridCol w="3168354"/>
                <a:gridCol w="1368152"/>
                <a:gridCol w="1296144"/>
                <a:gridCol w="1296144"/>
                <a:gridCol w="1247801"/>
              </a:tblGrid>
              <a:tr h="226824">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dirty="0" smtClean="0"/>
                        <a:t>01.09.2025</a:t>
                      </a:r>
                      <a:endParaRPr lang="ru-RU" sz="1400" dirty="0"/>
                    </a:p>
                  </a:txBody>
                  <a:tcPr/>
                </a:tc>
                <a:tc>
                  <a:txBody>
                    <a:bodyPr/>
                    <a:lstStyle/>
                    <a:p>
                      <a:r>
                        <a:rPr lang="uk-UA" sz="1400" b="1" dirty="0" smtClean="0">
                          <a:solidFill>
                            <a:srgbClr val="FF0000"/>
                          </a:solidFill>
                        </a:rPr>
                        <a:t>01.09.2026</a:t>
                      </a:r>
                      <a:endParaRPr lang="ru-RU" sz="1400" b="1" dirty="0">
                        <a:solidFill>
                          <a:srgbClr val="FF0000"/>
                        </a:solidFill>
                      </a:endParaRPr>
                    </a:p>
                  </a:txBody>
                  <a:tcPr/>
                </a:tc>
                <a:tc>
                  <a:txBody>
                    <a:bodyPr/>
                    <a:lstStyle/>
                    <a:p>
                      <a:r>
                        <a:rPr lang="uk-UA" sz="1400" dirty="0" smtClean="0"/>
                        <a:t>01.09.2027</a:t>
                      </a:r>
                      <a:endParaRPr lang="ru-RU" sz="1400" dirty="0"/>
                    </a:p>
                  </a:txBody>
                  <a:tcPr/>
                </a:tc>
              </a:tr>
              <a:tr h="370840">
                <a:tc>
                  <a:txBody>
                    <a:bodyPr/>
                    <a:lstStyle/>
                    <a:p>
                      <a:r>
                        <a:rPr lang="uk-UA" sz="1600" dirty="0" smtClean="0"/>
                        <a:t>Дошкільний підрозділ</a:t>
                      </a:r>
                      <a:endParaRPr lang="ru-RU" sz="1600" dirty="0"/>
                    </a:p>
                  </a:txBody>
                  <a:tcPr/>
                </a:tc>
                <a:tc>
                  <a:txBody>
                    <a:bodyPr/>
                    <a:lstStyle/>
                    <a:p>
                      <a:r>
                        <a:rPr lang="uk-UA" sz="1400" dirty="0" smtClean="0">
                          <a:solidFill>
                            <a:schemeClr val="tx2"/>
                          </a:solidFill>
                        </a:rPr>
                        <a:t>9</a:t>
                      </a:r>
                      <a:endParaRPr lang="ru-RU" sz="1400" dirty="0">
                        <a:solidFill>
                          <a:schemeClr val="tx2"/>
                        </a:solidFill>
                      </a:endParaRPr>
                    </a:p>
                  </a:txBody>
                  <a:tcPr/>
                </a:tc>
                <a:tc>
                  <a:txBody>
                    <a:bodyPr/>
                    <a:lstStyle/>
                    <a:p>
                      <a:r>
                        <a:rPr lang="uk-UA" sz="1400" dirty="0" smtClean="0"/>
                        <a:t>9</a:t>
                      </a:r>
                      <a:endParaRPr lang="ru-RU" sz="1400" dirty="0"/>
                    </a:p>
                  </a:txBody>
                  <a:tcPr/>
                </a:tc>
                <a:tc>
                  <a:txBody>
                    <a:bodyPr/>
                    <a:lstStyle/>
                    <a:p>
                      <a:r>
                        <a:rPr lang="uk-UA" sz="1400" dirty="0" smtClean="0"/>
                        <a:t>8</a:t>
                      </a:r>
                      <a:endParaRPr lang="ru-RU" sz="1400" dirty="0"/>
                    </a:p>
                  </a:txBody>
                  <a:tcPr/>
                </a:tc>
                <a:tc>
                  <a:txBody>
                    <a:bodyPr/>
                    <a:lstStyle/>
                    <a:p>
                      <a:r>
                        <a:rPr lang="uk-UA" sz="1400" dirty="0" smtClean="0"/>
                        <a:t>9</a:t>
                      </a:r>
                      <a:endParaRPr lang="ru-RU" sz="1400" dirty="0"/>
                    </a:p>
                  </a:txBody>
                  <a:tcPr/>
                </a:tc>
              </a:tr>
              <a:tr h="370840">
                <a:tc>
                  <a:txBody>
                    <a:bodyPr/>
                    <a:lstStyle/>
                    <a:p>
                      <a:r>
                        <a:rPr lang="uk-UA" sz="1600" dirty="0" smtClean="0"/>
                        <a:t>Шкільний підрозділ (1-11 класи)</a:t>
                      </a:r>
                      <a:endParaRPr lang="ru-RU" sz="1600" dirty="0"/>
                    </a:p>
                  </a:txBody>
                  <a:tcPr/>
                </a:tc>
                <a:tc>
                  <a:txBody>
                    <a:bodyPr/>
                    <a:lstStyle/>
                    <a:p>
                      <a:r>
                        <a:rPr lang="uk-UA" sz="1400" dirty="0" smtClean="0">
                          <a:solidFill>
                            <a:schemeClr val="tx2"/>
                          </a:solidFill>
                        </a:rPr>
                        <a:t>76</a:t>
                      </a:r>
                      <a:endParaRPr lang="ru-RU" sz="1400" dirty="0">
                        <a:solidFill>
                          <a:schemeClr val="tx2"/>
                        </a:solidFill>
                      </a:endParaRPr>
                    </a:p>
                  </a:txBody>
                  <a:tcPr/>
                </a:tc>
                <a:tc>
                  <a:txBody>
                    <a:bodyPr/>
                    <a:lstStyle/>
                    <a:p>
                      <a:r>
                        <a:rPr lang="uk-UA" sz="1400" dirty="0" smtClean="0"/>
                        <a:t>68</a:t>
                      </a:r>
                      <a:endParaRPr lang="ru-RU" sz="1400" dirty="0"/>
                    </a:p>
                  </a:txBody>
                  <a:tcPr/>
                </a:tc>
                <a:tc>
                  <a:txBody>
                    <a:bodyPr/>
                    <a:lstStyle/>
                    <a:p>
                      <a:r>
                        <a:rPr lang="uk-UA" sz="1400" b="1" smtClean="0">
                          <a:solidFill>
                            <a:srgbClr val="FF0000"/>
                          </a:solidFill>
                        </a:rPr>
                        <a:t>60</a:t>
                      </a:r>
                      <a:endParaRPr lang="ru-RU" sz="1400" b="1" dirty="0">
                        <a:solidFill>
                          <a:srgbClr val="FF0000"/>
                        </a:solidFill>
                      </a:endParaRPr>
                    </a:p>
                  </a:txBody>
                  <a:tcPr/>
                </a:tc>
                <a:tc>
                  <a:txBody>
                    <a:bodyPr/>
                    <a:lstStyle/>
                    <a:p>
                      <a:r>
                        <a:rPr lang="uk-UA" sz="1400" dirty="0" smtClean="0"/>
                        <a:t>55</a:t>
                      </a:r>
                      <a:endParaRPr lang="ru-RU" sz="1400" dirty="0"/>
                    </a:p>
                  </a:txBody>
                  <a:tcPr/>
                </a:tc>
              </a:tr>
              <a:tr h="302135">
                <a:tc>
                  <a:txBody>
                    <a:bodyPr/>
                    <a:lstStyle/>
                    <a:p>
                      <a:r>
                        <a:rPr lang="uk-UA" sz="1600" dirty="0" smtClean="0"/>
                        <a:t>Початкова школа</a:t>
                      </a:r>
                      <a:endParaRPr lang="ru-RU" sz="1600" dirty="0"/>
                    </a:p>
                  </a:txBody>
                  <a:tcPr/>
                </a:tc>
                <a:tc>
                  <a:txBody>
                    <a:bodyPr/>
                    <a:lstStyle/>
                    <a:p>
                      <a:r>
                        <a:rPr lang="uk-UA" sz="1400" dirty="0" smtClean="0">
                          <a:solidFill>
                            <a:schemeClr val="tx2"/>
                          </a:solidFill>
                        </a:rPr>
                        <a:t>24</a:t>
                      </a:r>
                      <a:endParaRPr lang="ru-RU" sz="1400" dirty="0">
                        <a:solidFill>
                          <a:schemeClr val="tx2"/>
                        </a:solidFill>
                      </a:endParaRPr>
                    </a:p>
                  </a:txBody>
                  <a:tcPr/>
                </a:tc>
                <a:tc>
                  <a:txBody>
                    <a:bodyPr/>
                    <a:lstStyle/>
                    <a:p>
                      <a:r>
                        <a:rPr lang="uk-UA" sz="1400" dirty="0" smtClean="0"/>
                        <a:t>25</a:t>
                      </a:r>
                      <a:endParaRPr lang="ru-RU" sz="1400" dirty="0"/>
                    </a:p>
                  </a:txBody>
                  <a:tcPr/>
                </a:tc>
                <a:tc>
                  <a:txBody>
                    <a:bodyPr/>
                    <a:lstStyle/>
                    <a:p>
                      <a:r>
                        <a:rPr lang="uk-UA" sz="1400" dirty="0" smtClean="0"/>
                        <a:t>21 (</a:t>
                      </a:r>
                      <a:r>
                        <a:rPr lang="uk-UA" sz="1400" dirty="0" err="1" smtClean="0"/>
                        <a:t>інд</a:t>
                      </a:r>
                      <a:r>
                        <a:rPr lang="uk-UA" sz="1400" dirty="0" smtClean="0"/>
                        <a:t>. класи)</a:t>
                      </a:r>
                      <a:endParaRPr lang="ru-RU" sz="1400"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uk-UA" sz="1400" dirty="0" smtClean="0"/>
                        <a:t>14(</a:t>
                      </a:r>
                      <a:r>
                        <a:rPr lang="uk-UA" sz="1400" dirty="0" err="1" smtClean="0"/>
                        <a:t>інд</a:t>
                      </a:r>
                      <a:r>
                        <a:rPr lang="uk-UA" sz="1400" dirty="0" smtClean="0"/>
                        <a:t>. класи)</a:t>
                      </a:r>
                      <a:endParaRPr lang="ru-RU" sz="1400" dirty="0" smtClean="0"/>
                    </a:p>
                    <a:p>
                      <a:endParaRPr lang="ru-RU" sz="1400" dirty="0"/>
                    </a:p>
                  </a:txBody>
                  <a:tcPr/>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uk-UA" sz="3200" b="1" dirty="0" err="1" smtClean="0"/>
              <a:t>КЗ</a:t>
            </a:r>
            <a:r>
              <a:rPr lang="uk-UA" sz="3200" b="1" dirty="0" smtClean="0"/>
              <a:t> </a:t>
            </a:r>
            <a:r>
              <a:rPr lang="uk-UA" sz="3200" b="1" dirty="0" err="1" smtClean="0"/>
              <a:t>“Дубовогрядська</a:t>
            </a:r>
            <a:r>
              <a:rPr lang="uk-UA" sz="3200" b="1" dirty="0" smtClean="0"/>
              <a:t> </a:t>
            </a:r>
            <a:r>
              <a:rPr lang="uk-UA" sz="3200" b="1" dirty="0" err="1" smtClean="0"/>
              <a:t>гімназія”</a:t>
            </a:r>
            <a:endParaRPr lang="ru-RU" sz="3200" b="1" dirty="0"/>
          </a:p>
        </p:txBody>
      </p:sp>
      <p:sp>
        <p:nvSpPr>
          <p:cNvPr id="3" name="Содержимое 2"/>
          <p:cNvSpPr>
            <a:spLocks noGrp="1"/>
          </p:cNvSpPr>
          <p:nvPr>
            <p:ph idx="1"/>
          </p:nvPr>
        </p:nvSpPr>
        <p:spPr>
          <a:xfrm>
            <a:off x="179512" y="1340768"/>
            <a:ext cx="8784976" cy="4857403"/>
          </a:xfrm>
        </p:spPr>
        <p:txBody>
          <a:bodyPr>
            <a:normAutofit fontScale="62500" lnSpcReduction="20000"/>
          </a:bodyPr>
          <a:lstStyle/>
          <a:p>
            <a:r>
              <a:rPr lang="uk-UA" sz="3600" dirty="0" smtClean="0"/>
              <a:t>Перспективна мережа</a:t>
            </a:r>
          </a:p>
          <a:p>
            <a:endParaRPr lang="uk-UA" dirty="0" smtClean="0"/>
          </a:p>
          <a:p>
            <a:endParaRPr lang="uk-UA" dirty="0" smtClean="0"/>
          </a:p>
          <a:p>
            <a:endParaRPr lang="uk-UA" dirty="0" smtClean="0"/>
          </a:p>
          <a:p>
            <a:endParaRPr lang="uk-UA" dirty="0" smtClean="0"/>
          </a:p>
          <a:p>
            <a:endParaRPr lang="uk-UA" dirty="0" smtClean="0"/>
          </a:p>
          <a:p>
            <a:endParaRPr lang="uk-UA" dirty="0" smtClean="0"/>
          </a:p>
          <a:p>
            <a:pPr>
              <a:buNone/>
            </a:pPr>
            <a:r>
              <a:rPr lang="uk-UA" dirty="0" smtClean="0"/>
              <a:t>Шляхи вирішення: </a:t>
            </a:r>
          </a:p>
          <a:p>
            <a:pPr marL="514350" indent="-514350">
              <a:buAutoNum type="arabicPeriod"/>
            </a:pPr>
            <a:r>
              <a:rPr lang="uk-UA" dirty="0" smtClean="0"/>
              <a:t>Перепрофілювання (зміна типу) – </a:t>
            </a:r>
            <a:r>
              <a:rPr lang="uk-UA" dirty="0" err="1" smtClean="0"/>
              <a:t>КЗ</a:t>
            </a:r>
            <a:r>
              <a:rPr lang="uk-UA" dirty="0" smtClean="0"/>
              <a:t> </a:t>
            </a:r>
            <a:r>
              <a:rPr lang="uk-UA" dirty="0" err="1" smtClean="0"/>
              <a:t>“Дубовогрядська</a:t>
            </a:r>
            <a:r>
              <a:rPr lang="uk-UA" dirty="0" smtClean="0"/>
              <a:t> початкова </a:t>
            </a:r>
            <a:r>
              <a:rPr lang="uk-UA" dirty="0" err="1" smtClean="0"/>
              <a:t>школа”</a:t>
            </a:r>
            <a:r>
              <a:rPr lang="uk-UA" dirty="0" smtClean="0"/>
              <a:t>.</a:t>
            </a:r>
          </a:p>
          <a:p>
            <a:pPr marL="514350" indent="-514350">
              <a:buAutoNum type="arabicPeriod"/>
            </a:pPr>
            <a:endParaRPr lang="uk-UA" dirty="0" smtClean="0">
              <a:solidFill>
                <a:schemeClr val="tx2"/>
              </a:solidFill>
            </a:endParaRPr>
          </a:p>
          <a:p>
            <a:pPr>
              <a:buNone/>
            </a:pPr>
            <a:r>
              <a:rPr lang="uk-UA" b="1" dirty="0" smtClean="0">
                <a:solidFill>
                  <a:srgbClr val="FF0000"/>
                </a:solidFill>
              </a:rPr>
              <a:t>УВАГА!!!</a:t>
            </a:r>
          </a:p>
          <a:p>
            <a:pPr>
              <a:buNone/>
            </a:pPr>
            <a:r>
              <a:rPr lang="uk-UA" dirty="0" smtClean="0"/>
              <a:t>Відповідно до роз'яснень</a:t>
            </a:r>
            <a:r>
              <a:rPr lang="uk-UA" dirty="0" smtClean="0">
                <a:solidFill>
                  <a:schemeClr val="tx2"/>
                </a:solidFill>
              </a:rPr>
              <a:t>: </a:t>
            </a:r>
            <a:r>
              <a:rPr lang="en-US" dirty="0" smtClean="0">
                <a:solidFill>
                  <a:schemeClr val="tx2"/>
                </a:solidFill>
                <a:hlinkClick r:id="rId2"/>
              </a:rPr>
              <a:t>https://mon.gov.ua/ua/news/finansuvannya-shkil-iz-maloyu-kilkistyu-uchniv-rozyasnennya</a:t>
            </a:r>
            <a:endParaRPr lang="uk-UA" dirty="0" smtClean="0">
              <a:solidFill>
                <a:schemeClr val="tx2"/>
              </a:solidFill>
            </a:endParaRPr>
          </a:p>
          <a:p>
            <a:pPr>
              <a:buNone/>
            </a:pPr>
            <a:endParaRPr lang="uk-UA" dirty="0" smtClean="0">
              <a:solidFill>
                <a:schemeClr val="tx2"/>
              </a:solidFill>
            </a:endParaRPr>
          </a:p>
          <a:p>
            <a:pPr>
              <a:buNone/>
            </a:pPr>
            <a:r>
              <a:rPr lang="uk-UA" dirty="0" smtClean="0">
                <a:solidFill>
                  <a:srgbClr val="FF0000"/>
                </a:solidFill>
              </a:rPr>
              <a:t>З 1 вересня 2026 року </a:t>
            </a:r>
            <a:r>
              <a:rPr lang="ru-RU" dirty="0" err="1" smtClean="0"/>
              <a:t>вирішено</a:t>
            </a:r>
            <a:r>
              <a:rPr lang="ru-RU" dirty="0" smtClean="0"/>
              <a:t> не </a:t>
            </a:r>
            <a:r>
              <a:rPr lang="ru-RU" dirty="0" err="1" smtClean="0"/>
              <a:t>фінансувати</a:t>
            </a:r>
            <a:r>
              <a:rPr lang="ru-RU" dirty="0" smtClean="0"/>
              <a:t> коштом </a:t>
            </a:r>
            <a:r>
              <a:rPr lang="ru-RU" dirty="0" err="1" smtClean="0"/>
              <a:t>освітньої</a:t>
            </a:r>
            <a:r>
              <a:rPr lang="ru-RU" dirty="0" smtClean="0"/>
              <a:t> </a:t>
            </a:r>
            <a:r>
              <a:rPr lang="ru-RU" dirty="0" err="1" smtClean="0"/>
              <a:t>субвенції</a:t>
            </a:r>
            <a:r>
              <a:rPr lang="ru-RU" dirty="0" smtClean="0"/>
              <a:t> </a:t>
            </a:r>
            <a:r>
              <a:rPr lang="ru-RU" dirty="0" err="1" smtClean="0"/>
              <a:t>заробітну</a:t>
            </a:r>
            <a:r>
              <a:rPr lang="ru-RU" dirty="0" smtClean="0"/>
              <a:t> плату </a:t>
            </a:r>
            <a:r>
              <a:rPr lang="ru-RU" dirty="0" err="1" smtClean="0"/>
              <a:t>вчителів</a:t>
            </a:r>
            <a:r>
              <a:rPr lang="ru-RU" dirty="0" smtClean="0"/>
              <a:t> у школах </a:t>
            </a:r>
            <a:r>
              <a:rPr lang="ru-RU" dirty="0" err="1" smtClean="0"/>
              <a:t>із</a:t>
            </a:r>
            <a:r>
              <a:rPr lang="ru-RU" dirty="0" smtClean="0"/>
              <a:t> </a:t>
            </a:r>
            <a:r>
              <a:rPr lang="ru-RU" dirty="0" err="1" smtClean="0"/>
              <a:t>кількістю</a:t>
            </a:r>
            <a:r>
              <a:rPr lang="ru-RU" dirty="0" smtClean="0"/>
              <a:t> </a:t>
            </a:r>
            <a:r>
              <a:rPr lang="ru-RU" dirty="0" err="1" smtClean="0"/>
              <a:t>учнів</a:t>
            </a:r>
            <a:r>
              <a:rPr lang="ru-RU" dirty="0" smtClean="0"/>
              <a:t> </a:t>
            </a:r>
            <a:r>
              <a:rPr lang="ru-RU" dirty="0" err="1" smtClean="0"/>
              <a:t>менш</a:t>
            </a:r>
            <a:r>
              <a:rPr lang="ru-RU" dirty="0" smtClean="0"/>
              <a:t> як 60 </a:t>
            </a:r>
            <a:r>
              <a:rPr lang="ru-RU" dirty="0" err="1" smtClean="0"/>
              <a:t>осіб</a:t>
            </a:r>
            <a:r>
              <a:rPr lang="ru-RU" dirty="0" smtClean="0"/>
              <a:t>. </a:t>
            </a:r>
          </a:p>
          <a:p>
            <a:endParaRPr lang="uk-UA" dirty="0" smtClean="0"/>
          </a:p>
          <a:p>
            <a:endParaRPr lang="uk-UA" dirty="0" smtClean="0"/>
          </a:p>
          <a:p>
            <a:pPr>
              <a:buNone/>
            </a:pPr>
            <a:endParaRPr lang="ru-RU" dirty="0"/>
          </a:p>
        </p:txBody>
      </p:sp>
      <p:graphicFrame>
        <p:nvGraphicFramePr>
          <p:cNvPr id="5" name="Таблица 4"/>
          <p:cNvGraphicFramePr>
            <a:graphicFrameLocks noGrp="1"/>
          </p:cNvGraphicFramePr>
          <p:nvPr/>
        </p:nvGraphicFramePr>
        <p:xfrm>
          <a:off x="323527" y="1772816"/>
          <a:ext cx="8592615" cy="1310640"/>
        </p:xfrm>
        <a:graphic>
          <a:graphicData uri="http://schemas.openxmlformats.org/drawingml/2006/table">
            <a:tbl>
              <a:tblPr firstRow="1" bandRow="1">
                <a:tableStyleId>{616DA210-FB5B-4158-B5E0-FEB733F419BA}</a:tableStyleId>
              </a:tblPr>
              <a:tblGrid>
                <a:gridCol w="3456385"/>
                <a:gridCol w="1224136"/>
                <a:gridCol w="1296144"/>
                <a:gridCol w="1296144"/>
                <a:gridCol w="1319806"/>
              </a:tblGrid>
              <a:tr h="197563">
                <a:tc>
                  <a:txBody>
                    <a:bodyPr/>
                    <a:lstStyle/>
                    <a:p>
                      <a:endParaRPr lang="ru-RU" dirty="0"/>
                    </a:p>
                  </a:txBody>
                  <a:tcPr/>
                </a:tc>
                <a:tc>
                  <a:txBody>
                    <a:bodyPr/>
                    <a:lstStyle/>
                    <a:p>
                      <a:r>
                        <a:rPr lang="uk-UA" sz="1400" dirty="0" smtClean="0"/>
                        <a:t>01.09.2024</a:t>
                      </a:r>
                      <a:endParaRPr lang="ru-RU" sz="1400" dirty="0"/>
                    </a:p>
                  </a:txBody>
                  <a:tcPr/>
                </a:tc>
                <a:tc>
                  <a:txBody>
                    <a:bodyPr/>
                    <a:lstStyle/>
                    <a:p>
                      <a:r>
                        <a:rPr lang="uk-UA" sz="1400" dirty="0" smtClean="0"/>
                        <a:t>01.09.2025</a:t>
                      </a:r>
                      <a:endParaRPr lang="ru-RU" sz="1400" dirty="0"/>
                    </a:p>
                  </a:txBody>
                  <a:tcPr/>
                </a:tc>
                <a:tc>
                  <a:txBody>
                    <a:bodyPr/>
                    <a:lstStyle/>
                    <a:p>
                      <a:r>
                        <a:rPr lang="uk-UA" sz="1400" dirty="0" smtClean="0">
                          <a:solidFill>
                            <a:srgbClr val="FF0000"/>
                          </a:solidFill>
                        </a:rPr>
                        <a:t>01.09.2026</a:t>
                      </a:r>
                      <a:endParaRPr lang="ru-RU" sz="1400" dirty="0">
                        <a:solidFill>
                          <a:srgbClr val="FF0000"/>
                        </a:solidFill>
                      </a:endParaRPr>
                    </a:p>
                  </a:txBody>
                  <a:tcPr/>
                </a:tc>
                <a:tc>
                  <a:txBody>
                    <a:bodyPr/>
                    <a:lstStyle/>
                    <a:p>
                      <a:r>
                        <a:rPr lang="uk-UA" sz="1400" dirty="0" smtClean="0"/>
                        <a:t>01.09.2027</a:t>
                      </a:r>
                      <a:endParaRPr lang="ru-RU" sz="1400" dirty="0"/>
                    </a:p>
                  </a:txBody>
                  <a:tcPr/>
                </a:tc>
              </a:tr>
              <a:tr h="197563">
                <a:tc>
                  <a:txBody>
                    <a:bodyPr/>
                    <a:lstStyle/>
                    <a:p>
                      <a:r>
                        <a:rPr lang="uk-UA" sz="1600" dirty="0" smtClean="0"/>
                        <a:t>Початкова школа + основна школа</a:t>
                      </a:r>
                      <a:endParaRPr lang="ru-RU" sz="1600" dirty="0"/>
                    </a:p>
                  </a:txBody>
                  <a:tcPr/>
                </a:tc>
                <a:tc>
                  <a:txBody>
                    <a:bodyPr/>
                    <a:lstStyle/>
                    <a:p>
                      <a:r>
                        <a:rPr lang="uk-UA" dirty="0" smtClean="0"/>
                        <a:t>54</a:t>
                      </a:r>
                      <a:endParaRPr lang="ru-RU" dirty="0"/>
                    </a:p>
                  </a:txBody>
                  <a:tcPr/>
                </a:tc>
                <a:tc>
                  <a:txBody>
                    <a:bodyPr/>
                    <a:lstStyle/>
                    <a:p>
                      <a:r>
                        <a:rPr lang="uk-UA" dirty="0" smtClean="0"/>
                        <a:t>51</a:t>
                      </a:r>
                      <a:endParaRPr lang="ru-RU" dirty="0"/>
                    </a:p>
                  </a:txBody>
                  <a:tcPr/>
                </a:tc>
                <a:tc>
                  <a:txBody>
                    <a:bodyPr/>
                    <a:lstStyle/>
                    <a:p>
                      <a:r>
                        <a:rPr lang="uk-UA" b="1" dirty="0" smtClean="0">
                          <a:solidFill>
                            <a:srgbClr val="FF0000"/>
                          </a:solidFill>
                        </a:rPr>
                        <a:t>52</a:t>
                      </a:r>
                      <a:endParaRPr lang="ru-RU" b="1" dirty="0">
                        <a:solidFill>
                          <a:srgbClr val="FF0000"/>
                        </a:solidFill>
                      </a:endParaRPr>
                    </a:p>
                  </a:txBody>
                  <a:tcPr/>
                </a:tc>
                <a:tc>
                  <a:txBody>
                    <a:bodyPr/>
                    <a:lstStyle/>
                    <a:p>
                      <a:r>
                        <a:rPr lang="uk-UA" dirty="0" smtClean="0"/>
                        <a:t>52</a:t>
                      </a:r>
                      <a:endParaRPr lang="ru-RU" dirty="0"/>
                    </a:p>
                  </a:txBody>
                  <a:tcPr/>
                </a:tc>
              </a:tr>
              <a:tr h="197563">
                <a:tc>
                  <a:txBody>
                    <a:bodyPr/>
                    <a:lstStyle/>
                    <a:p>
                      <a:r>
                        <a:rPr lang="uk-UA" dirty="0" smtClean="0"/>
                        <a:t>Початкова школа</a:t>
                      </a:r>
                      <a:endParaRPr lang="ru-RU" dirty="0"/>
                    </a:p>
                  </a:txBody>
                  <a:tcPr/>
                </a:tc>
                <a:tc>
                  <a:txBody>
                    <a:bodyPr/>
                    <a:lstStyle/>
                    <a:p>
                      <a:r>
                        <a:rPr lang="uk-UA" dirty="0" smtClean="0"/>
                        <a:t>21</a:t>
                      </a:r>
                      <a:endParaRPr lang="ru-RU" dirty="0"/>
                    </a:p>
                  </a:txBody>
                  <a:tcPr/>
                </a:tc>
                <a:tc>
                  <a:txBody>
                    <a:bodyPr/>
                    <a:lstStyle/>
                    <a:p>
                      <a:r>
                        <a:rPr lang="uk-UA" dirty="0" smtClean="0"/>
                        <a:t>17 (</a:t>
                      </a:r>
                      <a:r>
                        <a:rPr lang="uk-UA" sz="1400" dirty="0" smtClean="0">
                          <a:solidFill>
                            <a:srgbClr val="FF0000"/>
                          </a:solidFill>
                        </a:rPr>
                        <a:t>відсутній 1 клас)</a:t>
                      </a:r>
                      <a:endParaRPr lang="ru-RU" sz="1400" dirty="0">
                        <a:solidFill>
                          <a:srgbClr val="FF0000"/>
                        </a:solidFill>
                      </a:endParaRPr>
                    </a:p>
                  </a:txBody>
                  <a:tcPr/>
                </a:tc>
                <a:tc>
                  <a:txBody>
                    <a:bodyPr/>
                    <a:lstStyle/>
                    <a:p>
                      <a:r>
                        <a:rPr lang="uk-UA" dirty="0" smtClean="0"/>
                        <a:t>18 </a:t>
                      </a:r>
                      <a:r>
                        <a:rPr lang="uk-UA" sz="1400" dirty="0" smtClean="0"/>
                        <a:t>(</a:t>
                      </a:r>
                      <a:r>
                        <a:rPr lang="uk-UA" sz="1400" dirty="0" smtClean="0">
                          <a:solidFill>
                            <a:srgbClr val="FF0000"/>
                          </a:solidFill>
                        </a:rPr>
                        <a:t>відсутній 1 клас)</a:t>
                      </a:r>
                      <a:endParaRPr lang="ru-RU" sz="1400" dirty="0"/>
                    </a:p>
                  </a:txBody>
                  <a:tcPr/>
                </a:tc>
                <a:tc>
                  <a:txBody>
                    <a:bodyPr/>
                    <a:lstStyle/>
                    <a:p>
                      <a:r>
                        <a:rPr lang="uk-UA" dirty="0" smtClean="0"/>
                        <a:t>18 </a:t>
                      </a:r>
                      <a:r>
                        <a:rPr lang="uk-UA" sz="1400" dirty="0" smtClean="0"/>
                        <a:t>(</a:t>
                      </a:r>
                      <a:r>
                        <a:rPr lang="uk-UA" sz="1400" dirty="0" smtClean="0">
                          <a:solidFill>
                            <a:srgbClr val="FF0000"/>
                          </a:solidFill>
                        </a:rPr>
                        <a:t>відсутній 1 клас)</a:t>
                      </a:r>
                      <a:endParaRPr lang="ru-RU" sz="1400" dirty="0"/>
                    </a:p>
                  </a:txBody>
                  <a:tcPr/>
                </a:tc>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fontScale="90000"/>
          </a:bodyPr>
          <a:lstStyle/>
          <a:p>
            <a:r>
              <a:rPr lang="uk-UA" sz="3600" b="1" dirty="0" err="1" smtClean="0"/>
              <a:t>КЗ</a:t>
            </a:r>
            <a:r>
              <a:rPr lang="uk-UA" sz="3600" b="1" dirty="0" smtClean="0"/>
              <a:t> </a:t>
            </a:r>
            <a:r>
              <a:rPr lang="uk-UA" sz="3600" b="1" dirty="0" err="1" smtClean="0"/>
              <a:t>“Лебедівська</a:t>
            </a:r>
            <a:r>
              <a:rPr lang="uk-UA" sz="3600" b="1" dirty="0" smtClean="0"/>
              <a:t> </a:t>
            </a:r>
            <a:r>
              <a:rPr lang="uk-UA" sz="3600" b="1" dirty="0" err="1" smtClean="0"/>
              <a:t>гімназія”</a:t>
            </a:r>
            <a:r>
              <a:rPr lang="uk-UA" sz="3600" b="1" dirty="0" smtClean="0"/>
              <a:t> </a:t>
            </a:r>
            <a:br>
              <a:rPr lang="uk-UA" sz="3600" b="1" dirty="0" smtClean="0"/>
            </a:br>
            <a:r>
              <a:rPr lang="uk-UA" sz="2700" b="1" dirty="0" smtClean="0"/>
              <a:t>(має дошкільний підрозділ) </a:t>
            </a:r>
            <a:endParaRPr lang="ru-RU" sz="2700" b="1" dirty="0"/>
          </a:p>
        </p:txBody>
      </p:sp>
      <p:sp>
        <p:nvSpPr>
          <p:cNvPr id="3" name="Содержимое 2"/>
          <p:cNvSpPr>
            <a:spLocks noGrp="1"/>
          </p:cNvSpPr>
          <p:nvPr>
            <p:ph idx="1"/>
          </p:nvPr>
        </p:nvSpPr>
        <p:spPr>
          <a:xfrm>
            <a:off x="179512" y="1196752"/>
            <a:ext cx="8784976" cy="5328592"/>
          </a:xfrm>
        </p:spPr>
        <p:txBody>
          <a:bodyPr>
            <a:normAutofit fontScale="47500" lnSpcReduction="20000"/>
          </a:bodyPr>
          <a:lstStyle/>
          <a:p>
            <a:r>
              <a:rPr lang="uk-UA" sz="3600" dirty="0" smtClean="0"/>
              <a:t>Перспективна мережа</a:t>
            </a:r>
          </a:p>
          <a:p>
            <a:endParaRPr lang="uk-UA" sz="3600" dirty="0" smtClean="0"/>
          </a:p>
          <a:p>
            <a:endParaRPr lang="uk-UA" sz="3600" dirty="0" smtClean="0"/>
          </a:p>
          <a:p>
            <a:endParaRPr lang="uk-UA" sz="3600" dirty="0" smtClean="0"/>
          </a:p>
          <a:p>
            <a:endParaRPr lang="uk-UA" sz="3600" dirty="0" smtClean="0"/>
          </a:p>
          <a:p>
            <a:endParaRPr lang="uk-UA" dirty="0" smtClean="0"/>
          </a:p>
          <a:p>
            <a:endParaRPr lang="uk-UA" dirty="0" smtClean="0"/>
          </a:p>
          <a:p>
            <a:endParaRPr lang="uk-UA" dirty="0" smtClean="0"/>
          </a:p>
          <a:p>
            <a:endParaRPr lang="uk-UA" dirty="0" smtClean="0"/>
          </a:p>
          <a:p>
            <a:endParaRPr lang="uk-UA" dirty="0" smtClean="0"/>
          </a:p>
          <a:p>
            <a:endParaRPr lang="uk-UA" dirty="0" smtClean="0"/>
          </a:p>
          <a:p>
            <a:pPr>
              <a:buNone/>
            </a:pPr>
            <a:r>
              <a:rPr lang="uk-UA" dirty="0" smtClean="0"/>
              <a:t>Шляхи вирішення: </a:t>
            </a:r>
          </a:p>
          <a:p>
            <a:pPr marL="514350" indent="-514350">
              <a:buAutoNum type="arabicPeriod"/>
            </a:pPr>
            <a:r>
              <a:rPr lang="uk-UA" dirty="0" err="1" smtClean="0"/>
              <a:t>Лебедівська</a:t>
            </a:r>
            <a:r>
              <a:rPr lang="uk-UA" dirty="0" smtClean="0"/>
              <a:t>  філія </a:t>
            </a:r>
            <a:r>
              <a:rPr lang="uk-UA" dirty="0" err="1" smtClean="0"/>
              <a:t>КЗ</a:t>
            </a:r>
            <a:r>
              <a:rPr lang="uk-UA" dirty="0" smtClean="0"/>
              <a:t> </a:t>
            </a:r>
            <a:r>
              <a:rPr lang="uk-UA" dirty="0" err="1" smtClean="0"/>
              <a:t>“Лигівський</a:t>
            </a:r>
            <a:r>
              <a:rPr lang="uk-UA" dirty="0" smtClean="0"/>
              <a:t> </a:t>
            </a:r>
            <a:r>
              <a:rPr lang="uk-UA" dirty="0" err="1" smtClean="0"/>
              <a:t>ліцей”</a:t>
            </a:r>
            <a:r>
              <a:rPr lang="uk-UA" dirty="0" smtClean="0"/>
              <a:t> з 01 вересня 2025 року.</a:t>
            </a:r>
          </a:p>
          <a:p>
            <a:pPr marL="514350" indent="-514350">
              <a:buAutoNum type="arabicPeriod"/>
            </a:pPr>
            <a:endParaRPr lang="uk-UA" dirty="0" smtClean="0">
              <a:solidFill>
                <a:schemeClr val="tx2"/>
              </a:solidFill>
            </a:endParaRPr>
          </a:p>
          <a:p>
            <a:pPr>
              <a:buNone/>
            </a:pPr>
            <a:r>
              <a:rPr lang="uk-UA" b="1" dirty="0" smtClean="0">
                <a:solidFill>
                  <a:srgbClr val="FF0000"/>
                </a:solidFill>
              </a:rPr>
              <a:t>УВАГА!!!</a:t>
            </a:r>
          </a:p>
          <a:p>
            <a:pPr>
              <a:buNone/>
            </a:pPr>
            <a:r>
              <a:rPr lang="uk-UA" dirty="0" smtClean="0"/>
              <a:t>Відповідно до роз'яснень</a:t>
            </a:r>
            <a:r>
              <a:rPr lang="uk-UA" dirty="0" smtClean="0">
                <a:solidFill>
                  <a:schemeClr val="tx2"/>
                </a:solidFill>
              </a:rPr>
              <a:t>: </a:t>
            </a:r>
            <a:r>
              <a:rPr lang="en-US" dirty="0" smtClean="0">
                <a:solidFill>
                  <a:schemeClr val="tx2"/>
                </a:solidFill>
                <a:hlinkClick r:id="rId2"/>
              </a:rPr>
              <a:t>https://mon.gov.ua/ua/news/finansuvannya-shkil-iz-maloyu-kilkistyu-uchniv-rozyasnennya</a:t>
            </a:r>
            <a:endParaRPr lang="uk-UA" dirty="0" smtClean="0">
              <a:solidFill>
                <a:schemeClr val="tx2"/>
              </a:solidFill>
            </a:endParaRPr>
          </a:p>
          <a:p>
            <a:pPr>
              <a:buNone/>
            </a:pPr>
            <a:endParaRPr lang="uk-UA" dirty="0" smtClean="0">
              <a:solidFill>
                <a:schemeClr val="tx2"/>
              </a:solidFill>
            </a:endParaRPr>
          </a:p>
          <a:p>
            <a:pPr>
              <a:buNone/>
            </a:pPr>
            <a:r>
              <a:rPr lang="uk-UA" dirty="0" smtClean="0">
                <a:solidFill>
                  <a:srgbClr val="FF0000"/>
                </a:solidFill>
              </a:rPr>
              <a:t>З 1 вересня 2025 року </a:t>
            </a:r>
            <a:r>
              <a:rPr lang="ru-RU" dirty="0" err="1" smtClean="0"/>
              <a:t>вирішено</a:t>
            </a:r>
            <a:r>
              <a:rPr lang="ru-RU" dirty="0" smtClean="0"/>
              <a:t> не </a:t>
            </a:r>
            <a:r>
              <a:rPr lang="ru-RU" dirty="0" err="1" smtClean="0"/>
              <a:t>фінансувати</a:t>
            </a:r>
            <a:r>
              <a:rPr lang="ru-RU" dirty="0" smtClean="0"/>
              <a:t> коштом </a:t>
            </a:r>
            <a:r>
              <a:rPr lang="ru-RU" dirty="0" err="1" smtClean="0"/>
              <a:t>освітньої</a:t>
            </a:r>
            <a:r>
              <a:rPr lang="ru-RU" dirty="0" smtClean="0"/>
              <a:t> </a:t>
            </a:r>
            <a:r>
              <a:rPr lang="ru-RU" dirty="0" err="1" smtClean="0"/>
              <a:t>субвенції</a:t>
            </a:r>
            <a:r>
              <a:rPr lang="ru-RU" dirty="0" smtClean="0"/>
              <a:t> </a:t>
            </a:r>
            <a:r>
              <a:rPr lang="ru-RU" dirty="0" err="1" smtClean="0"/>
              <a:t>заробітну</a:t>
            </a:r>
            <a:r>
              <a:rPr lang="ru-RU" dirty="0" smtClean="0"/>
              <a:t> плату </a:t>
            </a:r>
            <a:r>
              <a:rPr lang="ru-RU" dirty="0" err="1" smtClean="0"/>
              <a:t>вчителів</a:t>
            </a:r>
            <a:r>
              <a:rPr lang="ru-RU" dirty="0" smtClean="0"/>
              <a:t> у школах </a:t>
            </a:r>
            <a:r>
              <a:rPr lang="ru-RU" dirty="0" err="1" smtClean="0"/>
              <a:t>із</a:t>
            </a:r>
            <a:r>
              <a:rPr lang="ru-RU" dirty="0" smtClean="0"/>
              <a:t> </a:t>
            </a:r>
            <a:r>
              <a:rPr lang="ru-RU" dirty="0" err="1" smtClean="0"/>
              <a:t>кількістю</a:t>
            </a:r>
            <a:r>
              <a:rPr lang="ru-RU" dirty="0" smtClean="0"/>
              <a:t> </a:t>
            </a:r>
            <a:r>
              <a:rPr lang="ru-RU" dirty="0" err="1" smtClean="0"/>
              <a:t>учнів</a:t>
            </a:r>
            <a:r>
              <a:rPr lang="ru-RU" dirty="0" smtClean="0"/>
              <a:t> </a:t>
            </a:r>
            <a:r>
              <a:rPr lang="ru-RU" dirty="0" err="1" smtClean="0"/>
              <a:t>менш</a:t>
            </a:r>
            <a:r>
              <a:rPr lang="ru-RU" dirty="0" smtClean="0"/>
              <a:t> як 45 </a:t>
            </a:r>
            <a:r>
              <a:rPr lang="ru-RU" dirty="0" err="1" smtClean="0"/>
              <a:t>осіб</a:t>
            </a:r>
            <a:r>
              <a:rPr lang="ru-RU" dirty="0" smtClean="0"/>
              <a:t>. </a:t>
            </a:r>
          </a:p>
          <a:p>
            <a:endParaRPr lang="ru-RU" dirty="0"/>
          </a:p>
        </p:txBody>
      </p:sp>
      <p:graphicFrame>
        <p:nvGraphicFramePr>
          <p:cNvPr id="4" name="Таблица 3"/>
          <p:cNvGraphicFramePr>
            <a:graphicFrameLocks noGrp="1"/>
          </p:cNvGraphicFramePr>
          <p:nvPr/>
        </p:nvGraphicFramePr>
        <p:xfrm>
          <a:off x="395536" y="1556792"/>
          <a:ext cx="8280920" cy="2174240"/>
        </p:xfrm>
        <a:graphic>
          <a:graphicData uri="http://schemas.openxmlformats.org/drawingml/2006/table">
            <a:tbl>
              <a:tblPr firstRow="1" bandRow="1">
                <a:tableStyleId>{5940675A-B579-460E-94D1-54222C63F5DA}</a:tableStyleId>
              </a:tblPr>
              <a:tblGrid>
                <a:gridCol w="3266785"/>
                <a:gridCol w="1443463"/>
                <a:gridCol w="1215548"/>
                <a:gridCol w="1215548"/>
                <a:gridCol w="1139576"/>
              </a:tblGrid>
              <a:tr h="216024">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1" dirty="0" smtClean="0">
                          <a:solidFill>
                            <a:srgbClr val="FF0000"/>
                          </a:solidFill>
                        </a:rPr>
                        <a:t>01.09.2025</a:t>
                      </a:r>
                      <a:endParaRPr lang="ru-RU" sz="1400" b="1" dirty="0">
                        <a:solidFill>
                          <a:srgbClr val="FF0000"/>
                        </a:solidFill>
                      </a:endParaRPr>
                    </a:p>
                  </a:txBody>
                  <a:tcPr/>
                </a:tc>
                <a:tc>
                  <a:txBody>
                    <a:bodyPr/>
                    <a:lstStyle/>
                    <a:p>
                      <a:r>
                        <a:rPr lang="uk-UA" sz="1400" dirty="0" smtClean="0">
                          <a:solidFill>
                            <a:schemeClr val="tx1"/>
                          </a:solidFill>
                        </a:rPr>
                        <a:t>01.09.2026</a:t>
                      </a:r>
                      <a:endParaRPr lang="ru-RU" sz="1400" dirty="0">
                        <a:solidFill>
                          <a:schemeClr val="tx1"/>
                        </a:solidFill>
                      </a:endParaRPr>
                    </a:p>
                  </a:txBody>
                  <a:tcPr/>
                </a:tc>
                <a:tc>
                  <a:txBody>
                    <a:bodyPr/>
                    <a:lstStyle/>
                    <a:p>
                      <a:r>
                        <a:rPr lang="uk-UA" sz="1400" dirty="0" smtClean="0"/>
                        <a:t>01.09.2027</a:t>
                      </a:r>
                      <a:endParaRPr lang="ru-RU" sz="1400" dirty="0"/>
                    </a:p>
                  </a:txBody>
                  <a:tcPr/>
                </a:tc>
              </a:tr>
              <a:tr h="370840">
                <a:tc>
                  <a:txBody>
                    <a:bodyPr/>
                    <a:lstStyle/>
                    <a:p>
                      <a:r>
                        <a:rPr lang="uk-UA" dirty="0" smtClean="0"/>
                        <a:t>Дошкільний підрозділ</a:t>
                      </a:r>
                      <a:endParaRPr lang="ru-RU" dirty="0"/>
                    </a:p>
                  </a:txBody>
                  <a:tcPr/>
                </a:tc>
                <a:tc>
                  <a:txBody>
                    <a:bodyPr/>
                    <a:lstStyle/>
                    <a:p>
                      <a:r>
                        <a:rPr lang="uk-UA" dirty="0" smtClean="0">
                          <a:solidFill>
                            <a:schemeClr val="tx2"/>
                          </a:solidFill>
                        </a:rPr>
                        <a:t>13</a:t>
                      </a:r>
                      <a:endParaRPr lang="ru-RU" dirty="0">
                        <a:solidFill>
                          <a:schemeClr val="tx2"/>
                        </a:solidFill>
                      </a:endParaRPr>
                    </a:p>
                  </a:txBody>
                  <a:tcPr/>
                </a:tc>
                <a:tc>
                  <a:txBody>
                    <a:bodyPr/>
                    <a:lstStyle/>
                    <a:p>
                      <a:r>
                        <a:rPr lang="uk-UA" dirty="0" smtClean="0"/>
                        <a:t>8</a:t>
                      </a:r>
                      <a:endParaRPr lang="ru-RU" dirty="0"/>
                    </a:p>
                  </a:txBody>
                  <a:tcPr/>
                </a:tc>
                <a:tc>
                  <a:txBody>
                    <a:bodyPr/>
                    <a:lstStyle/>
                    <a:p>
                      <a:r>
                        <a:rPr lang="uk-UA" dirty="0" smtClean="0"/>
                        <a:t>5</a:t>
                      </a:r>
                      <a:endParaRPr lang="ru-RU" dirty="0"/>
                    </a:p>
                  </a:txBody>
                  <a:tcPr/>
                </a:tc>
                <a:tc>
                  <a:txBody>
                    <a:bodyPr/>
                    <a:lstStyle/>
                    <a:p>
                      <a:r>
                        <a:rPr lang="uk-UA" dirty="0" smtClean="0"/>
                        <a:t>1</a:t>
                      </a:r>
                      <a:endParaRPr lang="ru-RU" dirty="0"/>
                    </a:p>
                  </a:txBody>
                  <a:tcPr/>
                </a:tc>
              </a:tr>
              <a:tr h="370840">
                <a:tc>
                  <a:txBody>
                    <a:bodyPr/>
                    <a:lstStyle/>
                    <a:p>
                      <a:r>
                        <a:rPr lang="uk-UA" sz="1600" dirty="0" smtClean="0"/>
                        <a:t>Початкова школа + основна школа</a:t>
                      </a:r>
                      <a:endParaRPr lang="ru-RU" sz="1600" dirty="0"/>
                    </a:p>
                  </a:txBody>
                  <a:tcPr/>
                </a:tc>
                <a:tc>
                  <a:txBody>
                    <a:bodyPr/>
                    <a:lstStyle/>
                    <a:p>
                      <a:r>
                        <a:rPr lang="uk-UA" dirty="0" smtClean="0">
                          <a:solidFill>
                            <a:schemeClr val="tx2"/>
                          </a:solidFill>
                        </a:rPr>
                        <a:t>33</a:t>
                      </a:r>
                      <a:endParaRPr lang="ru-RU" dirty="0">
                        <a:solidFill>
                          <a:schemeClr val="tx2"/>
                        </a:solidFill>
                      </a:endParaRPr>
                    </a:p>
                  </a:txBody>
                  <a:tcPr/>
                </a:tc>
                <a:tc>
                  <a:txBody>
                    <a:bodyPr/>
                    <a:lstStyle/>
                    <a:p>
                      <a:r>
                        <a:rPr lang="uk-UA" b="1" dirty="0" smtClean="0">
                          <a:solidFill>
                            <a:srgbClr val="FF0000"/>
                          </a:solidFill>
                        </a:rPr>
                        <a:t>33</a:t>
                      </a:r>
                      <a:endParaRPr lang="ru-RU" b="1" dirty="0">
                        <a:solidFill>
                          <a:srgbClr val="FF0000"/>
                        </a:solidFill>
                      </a:endParaRPr>
                    </a:p>
                  </a:txBody>
                  <a:tcPr/>
                </a:tc>
                <a:tc>
                  <a:txBody>
                    <a:bodyPr/>
                    <a:lstStyle/>
                    <a:p>
                      <a:r>
                        <a:rPr lang="uk-UA" dirty="0" smtClean="0"/>
                        <a:t>32</a:t>
                      </a:r>
                      <a:endParaRPr lang="ru-RU" dirty="0"/>
                    </a:p>
                  </a:txBody>
                  <a:tcPr/>
                </a:tc>
                <a:tc>
                  <a:txBody>
                    <a:bodyPr/>
                    <a:lstStyle/>
                    <a:p>
                      <a:r>
                        <a:rPr lang="uk-UA" dirty="0" smtClean="0"/>
                        <a:t>31</a:t>
                      </a:r>
                      <a:endParaRPr lang="ru-RU" dirty="0"/>
                    </a:p>
                  </a:txBody>
                  <a:tcPr/>
                </a:tc>
              </a:tr>
              <a:tr h="370840">
                <a:tc>
                  <a:txBody>
                    <a:bodyPr/>
                    <a:lstStyle/>
                    <a:p>
                      <a:r>
                        <a:rPr lang="uk-UA" dirty="0" smtClean="0"/>
                        <a:t>Початкова школа</a:t>
                      </a:r>
                      <a:endParaRPr lang="ru-RU" dirty="0"/>
                    </a:p>
                  </a:txBody>
                  <a:tcPr/>
                </a:tc>
                <a:tc>
                  <a:txBody>
                    <a:bodyPr/>
                    <a:lstStyle/>
                    <a:p>
                      <a:r>
                        <a:rPr lang="uk-UA" sz="1600" dirty="0" smtClean="0">
                          <a:solidFill>
                            <a:schemeClr val="tx2"/>
                          </a:solidFill>
                        </a:rPr>
                        <a:t>10 (відсутній</a:t>
                      </a:r>
                      <a:r>
                        <a:rPr lang="uk-UA" sz="1600" baseline="0" dirty="0" smtClean="0">
                          <a:solidFill>
                            <a:schemeClr val="tx2"/>
                          </a:solidFill>
                        </a:rPr>
                        <a:t> 2 </a:t>
                      </a:r>
                      <a:r>
                        <a:rPr lang="uk-UA" sz="1600" dirty="0" smtClean="0">
                          <a:solidFill>
                            <a:schemeClr val="tx2"/>
                          </a:solidFill>
                        </a:rPr>
                        <a:t>класи)</a:t>
                      </a:r>
                      <a:endParaRPr lang="ru-RU" sz="1600" dirty="0">
                        <a:solidFill>
                          <a:schemeClr val="tx2"/>
                        </a:solidFill>
                      </a:endParaRPr>
                    </a:p>
                  </a:txBody>
                  <a:tcPr/>
                </a:tc>
                <a:tc>
                  <a:txBody>
                    <a:bodyPr/>
                    <a:lstStyle/>
                    <a:p>
                      <a:r>
                        <a:rPr lang="uk-UA" sz="1600" dirty="0" smtClean="0"/>
                        <a:t>13 (відсутній клас</a:t>
                      </a:r>
                      <a:r>
                        <a:rPr lang="uk-UA" sz="1600" baseline="0" dirty="0" smtClean="0"/>
                        <a:t> + </a:t>
                      </a:r>
                      <a:r>
                        <a:rPr lang="uk-UA" sz="1600" baseline="0" dirty="0" err="1" smtClean="0"/>
                        <a:t>інд</a:t>
                      </a:r>
                      <a:r>
                        <a:rPr lang="uk-UA" sz="1600" baseline="0" dirty="0" smtClean="0"/>
                        <a:t>. клас)</a:t>
                      </a:r>
                      <a:endParaRPr lang="ru-RU" sz="1600" dirty="0"/>
                    </a:p>
                  </a:txBody>
                  <a:tcPr/>
                </a:tc>
                <a:tc>
                  <a:txBody>
                    <a:bodyPr/>
                    <a:lstStyle/>
                    <a:p>
                      <a:r>
                        <a:rPr lang="uk-UA" sz="1600" dirty="0" smtClean="0"/>
                        <a:t>15 (</a:t>
                      </a:r>
                      <a:r>
                        <a:rPr lang="uk-UA" sz="1600" baseline="0" dirty="0" err="1" smtClean="0"/>
                        <a:t>інд</a:t>
                      </a:r>
                      <a:r>
                        <a:rPr lang="uk-UA" sz="1600" baseline="0" dirty="0" smtClean="0"/>
                        <a:t>. клас)</a:t>
                      </a:r>
                      <a:endParaRPr lang="ru-RU" sz="1600" dirty="0"/>
                    </a:p>
                  </a:txBody>
                  <a:tcPr/>
                </a:tc>
                <a:tc>
                  <a:txBody>
                    <a:bodyPr/>
                    <a:lstStyle/>
                    <a:p>
                      <a:r>
                        <a:rPr lang="uk-UA" sz="1600" dirty="0" smtClean="0"/>
                        <a:t>13 (</a:t>
                      </a:r>
                      <a:r>
                        <a:rPr lang="uk-UA" sz="1600" baseline="0" dirty="0" err="1" smtClean="0"/>
                        <a:t>інд</a:t>
                      </a:r>
                      <a:r>
                        <a:rPr lang="uk-UA" sz="1600" baseline="0" dirty="0" smtClean="0"/>
                        <a:t>. клас)</a:t>
                      </a:r>
                      <a:endParaRPr lang="ru-RU" sz="1600" dirty="0"/>
                    </a:p>
                  </a:txBody>
                  <a:tcPr/>
                </a:tc>
              </a:tr>
            </a:tbl>
          </a:graphicData>
        </a:graphic>
      </p:graphicFrame>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83568" y="188640"/>
            <a:ext cx="8229600" cy="720080"/>
          </a:xfrm>
        </p:spPr>
        <p:txBody>
          <a:bodyPr>
            <a:normAutofit fontScale="90000"/>
          </a:bodyPr>
          <a:lstStyle/>
          <a:p>
            <a:r>
              <a:rPr lang="uk-UA" sz="3600" b="1" dirty="0" err="1" smtClean="0"/>
              <a:t>КЗ</a:t>
            </a:r>
            <a:r>
              <a:rPr lang="uk-UA" sz="3600" b="1" dirty="0" smtClean="0"/>
              <a:t> </a:t>
            </a:r>
            <a:r>
              <a:rPr lang="uk-UA" sz="3600" b="1" dirty="0" err="1" smtClean="0"/>
              <a:t>“Олійниківська</a:t>
            </a:r>
            <a:r>
              <a:rPr lang="uk-UA" sz="3600" b="1" dirty="0" smtClean="0"/>
              <a:t> </a:t>
            </a:r>
            <a:r>
              <a:rPr lang="uk-UA" sz="3600" b="1" dirty="0" err="1" smtClean="0"/>
              <a:t>гімназія”</a:t>
            </a:r>
            <a:r>
              <a:rPr lang="uk-UA" sz="3600" b="1" dirty="0" smtClean="0"/>
              <a:t/>
            </a:r>
            <a:br>
              <a:rPr lang="uk-UA" sz="3600" b="1" dirty="0" smtClean="0"/>
            </a:br>
            <a:r>
              <a:rPr lang="uk-UA" sz="2700" b="1" dirty="0" smtClean="0"/>
              <a:t> (має дошкільний підрозділ)</a:t>
            </a:r>
            <a:endParaRPr lang="ru-RU" sz="2700" dirty="0"/>
          </a:p>
        </p:txBody>
      </p:sp>
      <p:sp>
        <p:nvSpPr>
          <p:cNvPr id="3" name="Содержимое 2"/>
          <p:cNvSpPr>
            <a:spLocks noGrp="1"/>
          </p:cNvSpPr>
          <p:nvPr>
            <p:ph idx="1"/>
          </p:nvPr>
        </p:nvSpPr>
        <p:spPr>
          <a:xfrm>
            <a:off x="457200" y="1052736"/>
            <a:ext cx="8229600" cy="5073427"/>
          </a:xfrm>
        </p:spPr>
        <p:txBody>
          <a:bodyPr>
            <a:normAutofit fontScale="55000" lnSpcReduction="20000"/>
          </a:bodyPr>
          <a:lstStyle/>
          <a:p>
            <a:r>
              <a:rPr lang="uk-UA" sz="3600" dirty="0" smtClean="0"/>
              <a:t>Перспективна мережа</a:t>
            </a:r>
          </a:p>
          <a:p>
            <a:endParaRPr lang="uk-UA" dirty="0" smtClean="0"/>
          </a:p>
          <a:p>
            <a:endParaRPr lang="uk-UA" dirty="0" smtClean="0"/>
          </a:p>
          <a:p>
            <a:endParaRPr lang="uk-UA" dirty="0" smtClean="0"/>
          </a:p>
          <a:p>
            <a:endParaRPr lang="uk-UA" dirty="0" smtClean="0"/>
          </a:p>
          <a:p>
            <a:endParaRPr lang="uk-UA" dirty="0" smtClean="0"/>
          </a:p>
          <a:p>
            <a:endParaRPr lang="uk-UA" dirty="0" smtClean="0"/>
          </a:p>
          <a:p>
            <a:pPr>
              <a:buNone/>
            </a:pPr>
            <a:r>
              <a:rPr lang="uk-UA" dirty="0" smtClean="0"/>
              <a:t>Шляхи вирішення: </a:t>
            </a:r>
          </a:p>
          <a:p>
            <a:pPr marL="514350" indent="-514350">
              <a:buAutoNum type="arabicPeriod"/>
            </a:pPr>
            <a:r>
              <a:rPr lang="uk-UA" dirty="0" smtClean="0"/>
              <a:t>Перепрофілювання (зміна типу) – </a:t>
            </a:r>
            <a:r>
              <a:rPr lang="uk-UA" dirty="0" err="1" smtClean="0"/>
              <a:t>КЗ</a:t>
            </a:r>
            <a:r>
              <a:rPr lang="uk-UA" dirty="0" smtClean="0"/>
              <a:t> </a:t>
            </a:r>
            <a:r>
              <a:rPr lang="uk-UA" dirty="0" err="1" smtClean="0"/>
              <a:t>“Олійниківська</a:t>
            </a:r>
            <a:r>
              <a:rPr lang="uk-UA" dirty="0" smtClean="0"/>
              <a:t> початкова </a:t>
            </a:r>
            <a:r>
              <a:rPr lang="uk-UA" dirty="0" err="1" smtClean="0"/>
              <a:t>школа”</a:t>
            </a:r>
            <a:r>
              <a:rPr lang="uk-UA" dirty="0" smtClean="0"/>
              <a:t>.</a:t>
            </a:r>
          </a:p>
          <a:p>
            <a:pPr marL="514350" indent="-514350">
              <a:buAutoNum type="arabicPeriod"/>
            </a:pPr>
            <a:endParaRPr lang="uk-UA" dirty="0" smtClean="0"/>
          </a:p>
          <a:p>
            <a:pPr marL="514350" indent="-514350">
              <a:buAutoNum type="arabicPeriod"/>
            </a:pPr>
            <a:endParaRPr lang="uk-UA" dirty="0" smtClean="0">
              <a:solidFill>
                <a:schemeClr val="tx2"/>
              </a:solidFill>
            </a:endParaRPr>
          </a:p>
          <a:p>
            <a:pPr>
              <a:buNone/>
            </a:pPr>
            <a:r>
              <a:rPr lang="uk-UA" b="1" dirty="0" smtClean="0">
                <a:solidFill>
                  <a:srgbClr val="FF0000"/>
                </a:solidFill>
              </a:rPr>
              <a:t>УВАГА!!!</a:t>
            </a:r>
          </a:p>
          <a:p>
            <a:pPr>
              <a:buNone/>
            </a:pPr>
            <a:r>
              <a:rPr lang="uk-UA" dirty="0" smtClean="0"/>
              <a:t>Відповідно до роз'яснень</a:t>
            </a:r>
            <a:r>
              <a:rPr lang="uk-UA" dirty="0" smtClean="0">
                <a:solidFill>
                  <a:schemeClr val="tx2"/>
                </a:solidFill>
              </a:rPr>
              <a:t>: </a:t>
            </a:r>
            <a:r>
              <a:rPr lang="en-US" dirty="0" smtClean="0">
                <a:solidFill>
                  <a:schemeClr val="tx2"/>
                </a:solidFill>
                <a:hlinkClick r:id="rId2"/>
              </a:rPr>
              <a:t>https://mon.gov.ua/ua/news/finansuvannya-shkil-iz-maloyu-kilkistyu-uchniv-rozyasnennya</a:t>
            </a:r>
            <a:endParaRPr lang="uk-UA" dirty="0" smtClean="0">
              <a:solidFill>
                <a:schemeClr val="tx2"/>
              </a:solidFill>
            </a:endParaRPr>
          </a:p>
          <a:p>
            <a:pPr>
              <a:buNone/>
            </a:pPr>
            <a:endParaRPr lang="uk-UA" dirty="0" smtClean="0">
              <a:solidFill>
                <a:schemeClr val="tx2"/>
              </a:solidFill>
            </a:endParaRPr>
          </a:p>
          <a:p>
            <a:pPr>
              <a:buNone/>
            </a:pPr>
            <a:r>
              <a:rPr lang="uk-UA" dirty="0" smtClean="0">
                <a:solidFill>
                  <a:srgbClr val="FF0000"/>
                </a:solidFill>
              </a:rPr>
              <a:t>З 1 вересня 2026 року </a:t>
            </a:r>
            <a:r>
              <a:rPr lang="ru-RU" dirty="0" err="1" smtClean="0"/>
              <a:t>вирішено</a:t>
            </a:r>
            <a:r>
              <a:rPr lang="ru-RU" dirty="0" smtClean="0"/>
              <a:t> не </a:t>
            </a:r>
            <a:r>
              <a:rPr lang="ru-RU" dirty="0" err="1" smtClean="0"/>
              <a:t>фінансувати</a:t>
            </a:r>
            <a:r>
              <a:rPr lang="ru-RU" dirty="0" smtClean="0"/>
              <a:t> коштом </a:t>
            </a:r>
            <a:r>
              <a:rPr lang="ru-RU" dirty="0" err="1" smtClean="0"/>
              <a:t>освітньої</a:t>
            </a:r>
            <a:r>
              <a:rPr lang="ru-RU" dirty="0" smtClean="0"/>
              <a:t> </a:t>
            </a:r>
            <a:r>
              <a:rPr lang="ru-RU" dirty="0" err="1" smtClean="0"/>
              <a:t>субвенції</a:t>
            </a:r>
            <a:r>
              <a:rPr lang="ru-RU" dirty="0" smtClean="0"/>
              <a:t> </a:t>
            </a:r>
            <a:r>
              <a:rPr lang="ru-RU" dirty="0" err="1" smtClean="0"/>
              <a:t>заробітну</a:t>
            </a:r>
            <a:r>
              <a:rPr lang="ru-RU" dirty="0" smtClean="0"/>
              <a:t> плату </a:t>
            </a:r>
            <a:r>
              <a:rPr lang="ru-RU" dirty="0" err="1" smtClean="0"/>
              <a:t>вчителів</a:t>
            </a:r>
            <a:r>
              <a:rPr lang="ru-RU" dirty="0" smtClean="0"/>
              <a:t> у школах </a:t>
            </a:r>
            <a:r>
              <a:rPr lang="ru-RU" dirty="0" err="1" smtClean="0"/>
              <a:t>із</a:t>
            </a:r>
            <a:r>
              <a:rPr lang="ru-RU" dirty="0" smtClean="0"/>
              <a:t> </a:t>
            </a:r>
            <a:r>
              <a:rPr lang="ru-RU" dirty="0" err="1" smtClean="0"/>
              <a:t>кількістю</a:t>
            </a:r>
            <a:r>
              <a:rPr lang="ru-RU" dirty="0" smtClean="0"/>
              <a:t> </a:t>
            </a:r>
            <a:r>
              <a:rPr lang="ru-RU" dirty="0" err="1" smtClean="0"/>
              <a:t>учнів</a:t>
            </a:r>
            <a:r>
              <a:rPr lang="ru-RU" dirty="0" smtClean="0"/>
              <a:t> </a:t>
            </a:r>
            <a:r>
              <a:rPr lang="ru-RU" dirty="0" err="1" smtClean="0"/>
              <a:t>менш</a:t>
            </a:r>
            <a:r>
              <a:rPr lang="ru-RU" dirty="0" smtClean="0"/>
              <a:t> як 60 </a:t>
            </a:r>
            <a:r>
              <a:rPr lang="ru-RU" dirty="0" err="1" smtClean="0"/>
              <a:t>осіб</a:t>
            </a:r>
            <a:r>
              <a:rPr lang="ru-RU" dirty="0" smtClean="0"/>
              <a:t>. </a:t>
            </a:r>
          </a:p>
          <a:p>
            <a:endParaRPr lang="ru-RU" dirty="0"/>
          </a:p>
        </p:txBody>
      </p:sp>
      <p:graphicFrame>
        <p:nvGraphicFramePr>
          <p:cNvPr id="4" name="Таблица 3"/>
          <p:cNvGraphicFramePr>
            <a:graphicFrameLocks noGrp="1"/>
          </p:cNvGraphicFramePr>
          <p:nvPr/>
        </p:nvGraphicFramePr>
        <p:xfrm>
          <a:off x="539551" y="1340768"/>
          <a:ext cx="8112225" cy="1625600"/>
        </p:xfrm>
        <a:graphic>
          <a:graphicData uri="http://schemas.openxmlformats.org/drawingml/2006/table">
            <a:tbl>
              <a:tblPr firstRow="1" bandRow="1">
                <a:tableStyleId>{5940675A-B579-460E-94D1-54222C63F5DA}</a:tableStyleId>
              </a:tblPr>
              <a:tblGrid>
                <a:gridCol w="3384377"/>
                <a:gridCol w="1224136"/>
                <a:gridCol w="1152128"/>
                <a:gridCol w="1296144"/>
                <a:gridCol w="1055440"/>
              </a:tblGrid>
              <a:tr h="139040">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1" dirty="0" smtClean="0">
                          <a:solidFill>
                            <a:srgbClr val="FF0000"/>
                          </a:solidFill>
                        </a:rPr>
                        <a:t>01.09.2026</a:t>
                      </a:r>
                      <a:endParaRPr lang="ru-RU" sz="1400" b="1" dirty="0">
                        <a:solidFill>
                          <a:srgbClr val="FF0000"/>
                        </a:solidFill>
                      </a:endParaRPr>
                    </a:p>
                  </a:txBody>
                  <a:tcPr/>
                </a:tc>
                <a:tc>
                  <a:txBody>
                    <a:bodyPr/>
                    <a:lstStyle/>
                    <a:p>
                      <a:r>
                        <a:rPr lang="uk-UA" sz="1400" dirty="0" smtClean="0"/>
                        <a:t>01.09.2027</a:t>
                      </a:r>
                      <a:endParaRPr lang="ru-RU" sz="1400" dirty="0"/>
                    </a:p>
                  </a:txBody>
                  <a:tcPr/>
                </a:tc>
              </a:tr>
              <a:tr h="370840">
                <a:tc>
                  <a:txBody>
                    <a:bodyPr/>
                    <a:lstStyle/>
                    <a:p>
                      <a:r>
                        <a:rPr lang="uk-UA" dirty="0" smtClean="0"/>
                        <a:t>Дошкільний підрозділ</a:t>
                      </a:r>
                      <a:endParaRPr lang="ru-RU" dirty="0"/>
                    </a:p>
                  </a:txBody>
                  <a:tcPr/>
                </a:tc>
                <a:tc>
                  <a:txBody>
                    <a:bodyPr/>
                    <a:lstStyle/>
                    <a:p>
                      <a:r>
                        <a:rPr lang="uk-UA" sz="1400" dirty="0" smtClean="0">
                          <a:solidFill>
                            <a:schemeClr val="tx2"/>
                          </a:solidFill>
                        </a:rPr>
                        <a:t>13</a:t>
                      </a:r>
                      <a:endParaRPr lang="ru-RU" sz="1400" dirty="0">
                        <a:solidFill>
                          <a:schemeClr val="tx2"/>
                        </a:solidFill>
                      </a:endParaRPr>
                    </a:p>
                  </a:txBody>
                  <a:tcPr/>
                </a:tc>
                <a:tc>
                  <a:txBody>
                    <a:bodyPr/>
                    <a:lstStyle/>
                    <a:p>
                      <a:r>
                        <a:rPr lang="uk-UA" sz="1400" dirty="0" smtClean="0"/>
                        <a:t>10</a:t>
                      </a:r>
                      <a:endParaRPr lang="ru-RU" sz="1400" dirty="0"/>
                    </a:p>
                  </a:txBody>
                  <a:tcPr/>
                </a:tc>
                <a:tc>
                  <a:txBody>
                    <a:bodyPr/>
                    <a:lstStyle/>
                    <a:p>
                      <a:r>
                        <a:rPr lang="uk-UA" sz="1400" dirty="0" smtClean="0"/>
                        <a:t>7</a:t>
                      </a:r>
                      <a:endParaRPr lang="ru-RU" sz="1400" dirty="0"/>
                    </a:p>
                  </a:txBody>
                  <a:tcPr/>
                </a:tc>
                <a:tc>
                  <a:txBody>
                    <a:bodyPr/>
                    <a:lstStyle/>
                    <a:p>
                      <a:r>
                        <a:rPr lang="uk-UA" sz="1400" dirty="0" smtClean="0"/>
                        <a:t>4</a:t>
                      </a:r>
                      <a:endParaRPr lang="ru-RU" sz="1400" dirty="0"/>
                    </a:p>
                  </a:txBody>
                  <a:tcPr/>
                </a:tc>
              </a:tr>
              <a:tr h="370840">
                <a:tc>
                  <a:txBody>
                    <a:bodyPr/>
                    <a:lstStyle/>
                    <a:p>
                      <a:r>
                        <a:rPr lang="uk-UA" sz="1600" dirty="0" smtClean="0"/>
                        <a:t>Початкова школа + основна школа</a:t>
                      </a:r>
                      <a:endParaRPr lang="ru-RU" sz="1600" dirty="0"/>
                    </a:p>
                  </a:txBody>
                  <a:tcPr/>
                </a:tc>
                <a:tc>
                  <a:txBody>
                    <a:bodyPr/>
                    <a:lstStyle/>
                    <a:p>
                      <a:r>
                        <a:rPr lang="uk-UA" sz="1400" dirty="0" smtClean="0">
                          <a:solidFill>
                            <a:schemeClr val="tx2"/>
                          </a:solidFill>
                        </a:rPr>
                        <a:t>61</a:t>
                      </a:r>
                      <a:endParaRPr lang="ru-RU" sz="1400" dirty="0">
                        <a:solidFill>
                          <a:schemeClr val="tx2"/>
                        </a:solidFill>
                      </a:endParaRPr>
                    </a:p>
                  </a:txBody>
                  <a:tcPr/>
                </a:tc>
                <a:tc>
                  <a:txBody>
                    <a:bodyPr/>
                    <a:lstStyle/>
                    <a:p>
                      <a:r>
                        <a:rPr lang="uk-UA" sz="1400" dirty="0" smtClean="0"/>
                        <a:t>61</a:t>
                      </a:r>
                      <a:endParaRPr lang="ru-RU" sz="1400" dirty="0"/>
                    </a:p>
                  </a:txBody>
                  <a:tcPr/>
                </a:tc>
                <a:tc>
                  <a:txBody>
                    <a:bodyPr/>
                    <a:lstStyle/>
                    <a:p>
                      <a:r>
                        <a:rPr lang="uk-UA" sz="1400" b="1" dirty="0" smtClean="0">
                          <a:solidFill>
                            <a:srgbClr val="FF0000"/>
                          </a:solidFill>
                        </a:rPr>
                        <a:t>57</a:t>
                      </a:r>
                      <a:endParaRPr lang="ru-RU" sz="1400" b="1" dirty="0">
                        <a:solidFill>
                          <a:srgbClr val="FF0000"/>
                        </a:solidFill>
                      </a:endParaRPr>
                    </a:p>
                  </a:txBody>
                  <a:tcPr/>
                </a:tc>
                <a:tc>
                  <a:txBody>
                    <a:bodyPr/>
                    <a:lstStyle/>
                    <a:p>
                      <a:r>
                        <a:rPr lang="uk-UA" sz="1400" dirty="0" smtClean="0"/>
                        <a:t>50</a:t>
                      </a:r>
                      <a:endParaRPr lang="ru-RU" sz="1400" dirty="0"/>
                    </a:p>
                  </a:txBody>
                  <a:tcPr/>
                </a:tc>
              </a:tr>
              <a:tr h="370840">
                <a:tc>
                  <a:txBody>
                    <a:bodyPr/>
                    <a:lstStyle/>
                    <a:p>
                      <a:r>
                        <a:rPr lang="uk-UA" dirty="0" smtClean="0"/>
                        <a:t>Початкова школа</a:t>
                      </a:r>
                      <a:endParaRPr lang="ru-RU" dirty="0"/>
                    </a:p>
                  </a:txBody>
                  <a:tcPr/>
                </a:tc>
                <a:tc>
                  <a:txBody>
                    <a:bodyPr/>
                    <a:lstStyle/>
                    <a:p>
                      <a:r>
                        <a:rPr lang="uk-UA" sz="1400" dirty="0" smtClean="0">
                          <a:solidFill>
                            <a:schemeClr val="tx2"/>
                          </a:solidFill>
                        </a:rPr>
                        <a:t>23</a:t>
                      </a:r>
                      <a:endParaRPr lang="ru-RU" sz="1400" dirty="0">
                        <a:solidFill>
                          <a:schemeClr val="tx2"/>
                        </a:solidFill>
                      </a:endParaRPr>
                    </a:p>
                  </a:txBody>
                  <a:tcPr/>
                </a:tc>
                <a:tc>
                  <a:txBody>
                    <a:bodyPr/>
                    <a:lstStyle/>
                    <a:p>
                      <a:r>
                        <a:rPr lang="uk-UA" sz="1400" dirty="0" smtClean="0"/>
                        <a:t>21</a:t>
                      </a:r>
                      <a:endParaRPr lang="ru-RU" sz="1400" dirty="0"/>
                    </a:p>
                  </a:txBody>
                  <a:tcPr/>
                </a:tc>
                <a:tc>
                  <a:txBody>
                    <a:bodyPr/>
                    <a:lstStyle/>
                    <a:p>
                      <a:r>
                        <a:rPr lang="uk-UA" sz="1400" dirty="0" smtClean="0"/>
                        <a:t>14 (</a:t>
                      </a:r>
                      <a:r>
                        <a:rPr lang="uk-UA" sz="1400" baseline="0" dirty="0" err="1" smtClean="0"/>
                        <a:t>інд</a:t>
                      </a:r>
                      <a:r>
                        <a:rPr lang="uk-UA" sz="1400" baseline="0" dirty="0" smtClean="0"/>
                        <a:t>. клас)</a:t>
                      </a:r>
                      <a:endParaRPr lang="ru-RU" sz="1400" dirty="0"/>
                    </a:p>
                  </a:txBody>
                  <a:tcPr/>
                </a:tc>
                <a:tc>
                  <a:txBody>
                    <a:bodyPr/>
                    <a:lstStyle/>
                    <a:p>
                      <a:r>
                        <a:rPr lang="uk-UA" sz="1400" dirty="0" smtClean="0"/>
                        <a:t>18 (</a:t>
                      </a:r>
                      <a:r>
                        <a:rPr lang="uk-UA" sz="1400" baseline="0" dirty="0" err="1" smtClean="0"/>
                        <a:t>інд</a:t>
                      </a:r>
                      <a:r>
                        <a:rPr lang="uk-UA" sz="1400" baseline="0" dirty="0" smtClean="0"/>
                        <a:t>. клас)</a:t>
                      </a:r>
                      <a:endParaRPr lang="ru-RU" sz="1400" dirty="0"/>
                    </a:p>
                  </a:txBody>
                  <a:tcPr/>
                </a:tc>
              </a:tr>
            </a:tbl>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uk-UA" sz="3200" b="1" dirty="0" err="1" smtClean="0"/>
              <a:t>КЗ</a:t>
            </a:r>
            <a:r>
              <a:rPr lang="uk-UA" sz="3200" b="1" dirty="0" smtClean="0"/>
              <a:t> </a:t>
            </a:r>
            <a:r>
              <a:rPr lang="uk-UA" sz="3200" b="1" dirty="0" err="1" smtClean="0"/>
              <a:t>“Новочернещинська</a:t>
            </a:r>
            <a:r>
              <a:rPr lang="uk-UA" sz="3200" b="1" dirty="0" smtClean="0"/>
              <a:t> </a:t>
            </a:r>
            <a:r>
              <a:rPr lang="uk-UA" sz="3200" b="1" dirty="0" err="1" smtClean="0"/>
              <a:t>гімназія”</a:t>
            </a:r>
            <a:endParaRPr lang="ru-RU" sz="3200" b="1" dirty="0"/>
          </a:p>
        </p:txBody>
      </p:sp>
      <p:sp>
        <p:nvSpPr>
          <p:cNvPr id="3" name="Содержимое 2"/>
          <p:cNvSpPr>
            <a:spLocks noGrp="1"/>
          </p:cNvSpPr>
          <p:nvPr>
            <p:ph idx="1"/>
          </p:nvPr>
        </p:nvSpPr>
        <p:spPr>
          <a:xfrm>
            <a:off x="457200" y="1196752"/>
            <a:ext cx="8229600" cy="4929411"/>
          </a:xfrm>
        </p:spPr>
        <p:txBody>
          <a:bodyPr>
            <a:normAutofit fontScale="55000" lnSpcReduction="20000"/>
          </a:bodyPr>
          <a:lstStyle/>
          <a:p>
            <a:r>
              <a:rPr lang="uk-UA" sz="3600" dirty="0" smtClean="0"/>
              <a:t>Перспективна мережа</a:t>
            </a:r>
          </a:p>
          <a:p>
            <a:endParaRPr lang="uk-UA" dirty="0" smtClean="0"/>
          </a:p>
          <a:p>
            <a:endParaRPr lang="uk-UA" dirty="0" smtClean="0"/>
          </a:p>
          <a:p>
            <a:endParaRPr lang="uk-UA" dirty="0" smtClean="0"/>
          </a:p>
          <a:p>
            <a:endParaRPr lang="uk-UA" dirty="0" smtClean="0"/>
          </a:p>
          <a:p>
            <a:endParaRPr lang="uk-UA" dirty="0" smtClean="0"/>
          </a:p>
          <a:p>
            <a:endParaRPr lang="uk-UA" dirty="0" smtClean="0"/>
          </a:p>
          <a:p>
            <a:pPr>
              <a:buNone/>
            </a:pPr>
            <a:r>
              <a:rPr lang="uk-UA" dirty="0" smtClean="0"/>
              <a:t>Шляхи вирішення: </a:t>
            </a:r>
          </a:p>
          <a:p>
            <a:pPr marL="514350" indent="-514350">
              <a:buAutoNum type="arabicPeriod"/>
            </a:pPr>
            <a:r>
              <a:rPr lang="uk-UA" dirty="0" smtClean="0"/>
              <a:t>Перепрофілювання (зміна типу) – </a:t>
            </a:r>
            <a:r>
              <a:rPr lang="uk-UA" dirty="0" err="1" smtClean="0"/>
              <a:t>КЗ</a:t>
            </a:r>
            <a:r>
              <a:rPr lang="uk-UA" dirty="0" smtClean="0"/>
              <a:t> </a:t>
            </a:r>
            <a:r>
              <a:rPr lang="uk-UA" dirty="0" err="1" smtClean="0"/>
              <a:t>“Новочернещинська</a:t>
            </a:r>
            <a:r>
              <a:rPr lang="uk-UA" dirty="0" smtClean="0"/>
              <a:t>  початкова </a:t>
            </a:r>
            <a:r>
              <a:rPr lang="uk-UA" dirty="0" err="1" smtClean="0"/>
              <a:t>школа”</a:t>
            </a:r>
            <a:r>
              <a:rPr lang="uk-UA" dirty="0" smtClean="0"/>
              <a:t>.</a:t>
            </a:r>
          </a:p>
          <a:p>
            <a:pPr marL="514350" indent="-514350">
              <a:buAutoNum type="arabicPeriod"/>
            </a:pPr>
            <a:endParaRPr lang="uk-UA" dirty="0" smtClean="0">
              <a:solidFill>
                <a:schemeClr val="tx2"/>
              </a:solidFill>
            </a:endParaRPr>
          </a:p>
          <a:p>
            <a:pPr>
              <a:buNone/>
            </a:pPr>
            <a:r>
              <a:rPr lang="uk-UA" b="1" dirty="0" smtClean="0">
                <a:solidFill>
                  <a:srgbClr val="FF0000"/>
                </a:solidFill>
              </a:rPr>
              <a:t>УВАГА!!!</a:t>
            </a:r>
          </a:p>
          <a:p>
            <a:pPr>
              <a:buNone/>
            </a:pPr>
            <a:r>
              <a:rPr lang="uk-UA" dirty="0" smtClean="0"/>
              <a:t>Відповідно до роз'яснень</a:t>
            </a:r>
            <a:r>
              <a:rPr lang="uk-UA" dirty="0" smtClean="0">
                <a:solidFill>
                  <a:schemeClr val="tx2"/>
                </a:solidFill>
              </a:rPr>
              <a:t>: </a:t>
            </a:r>
            <a:r>
              <a:rPr lang="en-US" dirty="0" smtClean="0">
                <a:solidFill>
                  <a:schemeClr val="tx2"/>
                </a:solidFill>
                <a:hlinkClick r:id="rId2"/>
              </a:rPr>
              <a:t>https://mon.gov.ua/ua/news/finansuvannya-shkil-iz-maloyu-kilkistyu-uchniv-rozyasnennya</a:t>
            </a:r>
            <a:endParaRPr lang="uk-UA" dirty="0" smtClean="0">
              <a:solidFill>
                <a:schemeClr val="tx2"/>
              </a:solidFill>
            </a:endParaRPr>
          </a:p>
          <a:p>
            <a:pPr>
              <a:buNone/>
            </a:pPr>
            <a:endParaRPr lang="uk-UA" dirty="0" smtClean="0">
              <a:solidFill>
                <a:schemeClr val="tx2"/>
              </a:solidFill>
            </a:endParaRPr>
          </a:p>
          <a:p>
            <a:pPr>
              <a:buNone/>
            </a:pPr>
            <a:r>
              <a:rPr lang="uk-UA" dirty="0" smtClean="0">
                <a:solidFill>
                  <a:srgbClr val="FF0000"/>
                </a:solidFill>
              </a:rPr>
              <a:t>З 1 вересня 2026 року </a:t>
            </a:r>
            <a:r>
              <a:rPr lang="ru-RU" dirty="0" err="1" smtClean="0"/>
              <a:t>вирішено</a:t>
            </a:r>
            <a:r>
              <a:rPr lang="ru-RU" dirty="0" smtClean="0"/>
              <a:t> не </a:t>
            </a:r>
            <a:r>
              <a:rPr lang="ru-RU" dirty="0" err="1" smtClean="0"/>
              <a:t>фінансувати</a:t>
            </a:r>
            <a:r>
              <a:rPr lang="ru-RU" dirty="0" smtClean="0"/>
              <a:t> коштом </a:t>
            </a:r>
            <a:r>
              <a:rPr lang="ru-RU" dirty="0" err="1" smtClean="0"/>
              <a:t>освітньої</a:t>
            </a:r>
            <a:r>
              <a:rPr lang="ru-RU" dirty="0" smtClean="0"/>
              <a:t> </a:t>
            </a:r>
            <a:r>
              <a:rPr lang="ru-RU" dirty="0" err="1" smtClean="0"/>
              <a:t>субвенції</a:t>
            </a:r>
            <a:r>
              <a:rPr lang="ru-RU" dirty="0" smtClean="0"/>
              <a:t> </a:t>
            </a:r>
            <a:r>
              <a:rPr lang="ru-RU" dirty="0" err="1" smtClean="0"/>
              <a:t>заробітну</a:t>
            </a:r>
            <a:r>
              <a:rPr lang="ru-RU" dirty="0" smtClean="0"/>
              <a:t> плату </a:t>
            </a:r>
            <a:r>
              <a:rPr lang="ru-RU" dirty="0" err="1" smtClean="0"/>
              <a:t>вчителів</a:t>
            </a:r>
            <a:r>
              <a:rPr lang="ru-RU" dirty="0" smtClean="0"/>
              <a:t> у школах </a:t>
            </a:r>
            <a:r>
              <a:rPr lang="ru-RU" dirty="0" err="1" smtClean="0"/>
              <a:t>із</a:t>
            </a:r>
            <a:r>
              <a:rPr lang="ru-RU" dirty="0" smtClean="0"/>
              <a:t> </a:t>
            </a:r>
            <a:r>
              <a:rPr lang="ru-RU" dirty="0" err="1" smtClean="0"/>
              <a:t>кількістю</a:t>
            </a:r>
            <a:r>
              <a:rPr lang="ru-RU" dirty="0" smtClean="0"/>
              <a:t> </a:t>
            </a:r>
            <a:r>
              <a:rPr lang="ru-RU" dirty="0" err="1" smtClean="0"/>
              <a:t>учнів</a:t>
            </a:r>
            <a:r>
              <a:rPr lang="ru-RU" dirty="0" smtClean="0"/>
              <a:t> </a:t>
            </a:r>
            <a:r>
              <a:rPr lang="ru-RU" dirty="0" err="1" smtClean="0"/>
              <a:t>менш</a:t>
            </a:r>
            <a:r>
              <a:rPr lang="ru-RU" dirty="0" smtClean="0"/>
              <a:t> як 60 </a:t>
            </a:r>
            <a:r>
              <a:rPr lang="ru-RU" dirty="0" err="1" smtClean="0"/>
              <a:t>осіб</a:t>
            </a:r>
            <a:r>
              <a:rPr lang="ru-RU" dirty="0" smtClean="0"/>
              <a:t>. </a:t>
            </a:r>
          </a:p>
          <a:p>
            <a:endParaRPr lang="ru-RU" dirty="0"/>
          </a:p>
        </p:txBody>
      </p:sp>
      <p:graphicFrame>
        <p:nvGraphicFramePr>
          <p:cNvPr id="4" name="Таблица 3"/>
          <p:cNvGraphicFramePr>
            <a:graphicFrameLocks noGrp="1"/>
          </p:cNvGraphicFramePr>
          <p:nvPr/>
        </p:nvGraphicFramePr>
        <p:xfrm>
          <a:off x="323528" y="1628800"/>
          <a:ext cx="8496945" cy="1439037"/>
        </p:xfrm>
        <a:graphic>
          <a:graphicData uri="http://schemas.openxmlformats.org/drawingml/2006/table">
            <a:tbl>
              <a:tblPr firstRow="1" bandRow="1">
                <a:tableStyleId>{5940675A-B579-460E-94D1-54222C63F5DA}</a:tableStyleId>
              </a:tblPr>
              <a:tblGrid>
                <a:gridCol w="3384376"/>
                <a:gridCol w="1296144"/>
                <a:gridCol w="1296144"/>
                <a:gridCol w="1296144"/>
                <a:gridCol w="1224137"/>
              </a:tblGrid>
              <a:tr h="341757">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1" dirty="0" smtClean="0">
                          <a:solidFill>
                            <a:srgbClr val="FF0000"/>
                          </a:solidFill>
                        </a:rPr>
                        <a:t>01.09.2026</a:t>
                      </a:r>
                      <a:endParaRPr lang="ru-RU" sz="1400" b="1" dirty="0">
                        <a:solidFill>
                          <a:srgbClr val="FF0000"/>
                        </a:solidFill>
                      </a:endParaRPr>
                    </a:p>
                  </a:txBody>
                  <a:tcPr/>
                </a:tc>
                <a:tc>
                  <a:txBody>
                    <a:bodyPr/>
                    <a:lstStyle/>
                    <a:p>
                      <a:r>
                        <a:rPr lang="uk-UA" sz="1400" dirty="0" smtClean="0"/>
                        <a:t>01.09.2027</a:t>
                      </a:r>
                      <a:endParaRPr lang="ru-RU" sz="1400" dirty="0"/>
                    </a:p>
                  </a:txBody>
                  <a:tcPr/>
                </a:tc>
              </a:tr>
              <a:tr h="341757">
                <a:tc>
                  <a:txBody>
                    <a:bodyPr/>
                    <a:lstStyle/>
                    <a:p>
                      <a:r>
                        <a:rPr lang="uk-UA" sz="1600" dirty="0" smtClean="0"/>
                        <a:t>Початкова школа + основна школа</a:t>
                      </a:r>
                      <a:endParaRPr lang="ru-RU" sz="1600" dirty="0"/>
                    </a:p>
                  </a:txBody>
                  <a:tcPr/>
                </a:tc>
                <a:tc>
                  <a:txBody>
                    <a:bodyPr/>
                    <a:lstStyle/>
                    <a:p>
                      <a:r>
                        <a:rPr lang="uk-UA" sz="1400" dirty="0" smtClean="0">
                          <a:solidFill>
                            <a:schemeClr val="tx2"/>
                          </a:solidFill>
                        </a:rPr>
                        <a:t>50</a:t>
                      </a:r>
                      <a:endParaRPr lang="ru-RU" sz="1400" dirty="0">
                        <a:solidFill>
                          <a:schemeClr val="tx2"/>
                        </a:solidFill>
                      </a:endParaRPr>
                    </a:p>
                  </a:txBody>
                  <a:tcPr/>
                </a:tc>
                <a:tc>
                  <a:txBody>
                    <a:bodyPr/>
                    <a:lstStyle/>
                    <a:p>
                      <a:r>
                        <a:rPr lang="uk-UA" sz="1400" dirty="0" smtClean="0"/>
                        <a:t>49</a:t>
                      </a:r>
                      <a:endParaRPr lang="ru-RU" sz="1400" dirty="0"/>
                    </a:p>
                  </a:txBody>
                  <a:tcPr/>
                </a:tc>
                <a:tc>
                  <a:txBody>
                    <a:bodyPr/>
                    <a:lstStyle/>
                    <a:p>
                      <a:r>
                        <a:rPr lang="uk-UA" sz="1400" b="1" dirty="0" smtClean="0">
                          <a:solidFill>
                            <a:srgbClr val="FF0000"/>
                          </a:solidFill>
                        </a:rPr>
                        <a:t>44</a:t>
                      </a:r>
                      <a:endParaRPr lang="ru-RU" sz="1400" b="1" dirty="0">
                        <a:solidFill>
                          <a:srgbClr val="FF0000"/>
                        </a:solidFill>
                      </a:endParaRPr>
                    </a:p>
                  </a:txBody>
                  <a:tcPr/>
                </a:tc>
                <a:tc>
                  <a:txBody>
                    <a:bodyPr/>
                    <a:lstStyle/>
                    <a:p>
                      <a:r>
                        <a:rPr lang="uk-UA" sz="1400" dirty="0" smtClean="0"/>
                        <a:t>35</a:t>
                      </a:r>
                      <a:endParaRPr lang="ru-RU" sz="1400" dirty="0"/>
                    </a:p>
                  </a:txBody>
                  <a:tcPr/>
                </a:tc>
              </a:tr>
              <a:tr h="341757">
                <a:tc>
                  <a:txBody>
                    <a:bodyPr/>
                    <a:lstStyle/>
                    <a:p>
                      <a:r>
                        <a:rPr lang="uk-UA" dirty="0" smtClean="0"/>
                        <a:t>Початкова школа</a:t>
                      </a:r>
                      <a:endParaRPr lang="ru-RU" dirty="0"/>
                    </a:p>
                  </a:txBody>
                  <a:tcPr/>
                </a:tc>
                <a:tc>
                  <a:txBody>
                    <a:bodyPr/>
                    <a:lstStyle/>
                    <a:p>
                      <a:r>
                        <a:rPr lang="uk-UA" sz="1400" dirty="0" smtClean="0">
                          <a:solidFill>
                            <a:schemeClr val="tx2"/>
                          </a:solidFill>
                        </a:rPr>
                        <a:t>16 (</a:t>
                      </a:r>
                      <a:r>
                        <a:rPr lang="uk-UA" sz="1400" baseline="0" dirty="0" err="1" smtClean="0">
                          <a:solidFill>
                            <a:schemeClr val="tx2"/>
                          </a:solidFill>
                        </a:rPr>
                        <a:t>інд</a:t>
                      </a:r>
                      <a:r>
                        <a:rPr lang="uk-UA" sz="1400" baseline="0" dirty="0" smtClean="0">
                          <a:solidFill>
                            <a:schemeClr val="tx2"/>
                          </a:solidFill>
                        </a:rPr>
                        <a:t>. Клас та відсутній 1 клас)</a:t>
                      </a:r>
                      <a:endParaRPr lang="ru-RU" sz="1400" dirty="0">
                        <a:solidFill>
                          <a:schemeClr val="tx2"/>
                        </a:solidFill>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uk-UA" sz="1400" dirty="0" smtClean="0"/>
                        <a:t>16 (</a:t>
                      </a:r>
                      <a:r>
                        <a:rPr lang="uk-UA" sz="1400" baseline="0" dirty="0" err="1" smtClean="0"/>
                        <a:t>інд</a:t>
                      </a:r>
                      <a:r>
                        <a:rPr lang="uk-UA" sz="1400" baseline="0" dirty="0" smtClean="0"/>
                        <a:t>. клас)</a:t>
                      </a:r>
                      <a:endParaRPr lang="ru-RU" sz="1400" dirty="0" smtClean="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uk-UA" sz="1400" dirty="0" smtClean="0"/>
                        <a:t>14 (</a:t>
                      </a:r>
                      <a:r>
                        <a:rPr lang="uk-UA" sz="1400" baseline="0" dirty="0" err="1" smtClean="0"/>
                        <a:t>інд</a:t>
                      </a:r>
                      <a:r>
                        <a:rPr lang="uk-UA" sz="1400" baseline="0" dirty="0" smtClean="0"/>
                        <a:t>. Клас)</a:t>
                      </a:r>
                      <a:endParaRPr lang="ru-RU" sz="1400" dirty="0" smtClean="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uk-UA" sz="1400" dirty="0" smtClean="0"/>
                        <a:t>8 (</a:t>
                      </a:r>
                      <a:r>
                        <a:rPr lang="uk-UA" sz="1400" baseline="0" dirty="0" err="1" smtClean="0"/>
                        <a:t>інд</a:t>
                      </a:r>
                      <a:r>
                        <a:rPr lang="uk-UA" sz="1400" baseline="0" dirty="0" smtClean="0"/>
                        <a:t>. клас + відсутній клас)</a:t>
                      </a:r>
                      <a:endParaRPr lang="ru-RU" sz="1400" dirty="0" smtClean="0"/>
                    </a:p>
                  </a:txBody>
                  <a:tcPr/>
                </a:tc>
              </a:tr>
            </a:tbl>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332656"/>
            <a:ext cx="8229600" cy="792088"/>
          </a:xfrm>
        </p:spPr>
        <p:txBody>
          <a:bodyPr>
            <a:normAutofit fontScale="90000"/>
          </a:bodyPr>
          <a:lstStyle/>
          <a:p>
            <a:r>
              <a:rPr lang="uk-UA" sz="3600" dirty="0" smtClean="0"/>
              <a:t/>
            </a:r>
            <a:br>
              <a:rPr lang="uk-UA" sz="3600" dirty="0" smtClean="0"/>
            </a:br>
            <a:r>
              <a:rPr lang="uk-UA" sz="3600" dirty="0" smtClean="0"/>
              <a:t/>
            </a:r>
            <a:br>
              <a:rPr lang="uk-UA" sz="3600" dirty="0" smtClean="0"/>
            </a:br>
            <a:r>
              <a:rPr lang="uk-UA" sz="3600" dirty="0" err="1" smtClean="0"/>
              <a:t>КЗ</a:t>
            </a:r>
            <a:r>
              <a:rPr lang="uk-UA" sz="3600" dirty="0" smtClean="0"/>
              <a:t> </a:t>
            </a:r>
            <a:r>
              <a:rPr lang="uk-UA" sz="3600" dirty="0" err="1" smtClean="0"/>
              <a:t>“Гришівський</a:t>
            </a:r>
            <a:r>
              <a:rPr lang="uk-UA" sz="3600" dirty="0" smtClean="0"/>
              <a:t> </a:t>
            </a:r>
            <a:r>
              <a:rPr lang="uk-UA" sz="3600" dirty="0" err="1" smtClean="0"/>
              <a:t>ліцей”</a:t>
            </a:r>
            <a:r>
              <a:rPr lang="uk-UA" sz="3600" b="1" dirty="0" smtClean="0"/>
              <a:t> </a:t>
            </a:r>
            <a:br>
              <a:rPr lang="uk-UA" sz="3600" b="1" dirty="0" smtClean="0"/>
            </a:br>
            <a:r>
              <a:rPr lang="uk-UA" sz="3100" b="1" dirty="0" smtClean="0"/>
              <a:t>(має дошкільний підрозділ) </a:t>
            </a:r>
            <a:r>
              <a:rPr lang="uk-UA" sz="3100" dirty="0" smtClean="0"/>
              <a:t/>
            </a:r>
            <a:br>
              <a:rPr lang="uk-UA" sz="3100" dirty="0" smtClean="0"/>
            </a:br>
            <a:r>
              <a:rPr lang="uk-UA" dirty="0" smtClean="0"/>
              <a:t/>
            </a:r>
            <a:br>
              <a:rPr lang="uk-UA" dirty="0" smtClean="0"/>
            </a:br>
            <a:endParaRPr lang="ru-RU" dirty="0"/>
          </a:p>
        </p:txBody>
      </p:sp>
      <p:sp>
        <p:nvSpPr>
          <p:cNvPr id="3" name="Содержимое 2"/>
          <p:cNvSpPr>
            <a:spLocks noGrp="1"/>
          </p:cNvSpPr>
          <p:nvPr>
            <p:ph idx="1"/>
          </p:nvPr>
        </p:nvSpPr>
        <p:spPr>
          <a:xfrm>
            <a:off x="457200" y="1124744"/>
            <a:ext cx="8435280" cy="5001419"/>
          </a:xfrm>
        </p:spPr>
        <p:txBody>
          <a:bodyPr>
            <a:normAutofit fontScale="55000" lnSpcReduction="20000"/>
          </a:bodyPr>
          <a:lstStyle/>
          <a:p>
            <a:pPr>
              <a:buNone/>
            </a:pPr>
            <a:r>
              <a:rPr lang="uk-UA" sz="3600" b="1" dirty="0" smtClean="0">
                <a:solidFill>
                  <a:srgbClr val="FF0000"/>
                </a:solidFill>
              </a:rPr>
              <a:t>Відповідно до Ліцензійних умов не може отримати ліцензію, бо має дошкільний підрозділ</a:t>
            </a:r>
          </a:p>
          <a:p>
            <a:pPr>
              <a:buNone/>
            </a:pPr>
            <a:r>
              <a:rPr lang="uk-UA" dirty="0" smtClean="0"/>
              <a:t>Перспективна мережа</a:t>
            </a: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endParaRPr lang="uk-UA" dirty="0" smtClean="0">
              <a:solidFill>
                <a:schemeClr val="tx2"/>
              </a:solidFill>
            </a:endParaRPr>
          </a:p>
          <a:p>
            <a:pPr>
              <a:buNone/>
            </a:pPr>
            <a:r>
              <a:rPr lang="uk-UA" dirty="0" smtClean="0"/>
              <a:t>Шляхи вирішення: </a:t>
            </a:r>
          </a:p>
          <a:p>
            <a:pPr>
              <a:buNone/>
            </a:pPr>
            <a:r>
              <a:rPr lang="uk-UA" dirty="0" smtClean="0"/>
              <a:t>1. Відокремлення дошкільного підрозділу , утворення окремої юридичної особи (вимоги санітарного регламенту, ліцензування з нуля.)</a:t>
            </a:r>
          </a:p>
          <a:p>
            <a:pPr>
              <a:buNone/>
            </a:pPr>
            <a:r>
              <a:rPr lang="uk-UA" dirty="0" smtClean="0"/>
              <a:t>2. Перепрофілювання (зміна типу) – </a:t>
            </a:r>
            <a:r>
              <a:rPr lang="uk-UA" dirty="0" err="1" smtClean="0"/>
              <a:t>КЗ</a:t>
            </a:r>
            <a:r>
              <a:rPr lang="uk-UA" dirty="0" smtClean="0"/>
              <a:t> </a:t>
            </a:r>
            <a:r>
              <a:rPr lang="uk-UA" dirty="0" err="1" smtClean="0"/>
              <a:t>“Гришівська</a:t>
            </a:r>
            <a:r>
              <a:rPr lang="uk-UA" dirty="0" smtClean="0"/>
              <a:t> </a:t>
            </a:r>
            <a:r>
              <a:rPr lang="uk-UA" dirty="0" err="1" smtClean="0"/>
              <a:t>гімназія”</a:t>
            </a:r>
            <a:r>
              <a:rPr lang="uk-UA" dirty="0" smtClean="0"/>
              <a:t> з 01 вересня 2025 року (можливість отримати ліцензію не втративши дошкільний підрозділ ).</a:t>
            </a:r>
          </a:p>
          <a:p>
            <a:pPr>
              <a:buNone/>
            </a:pPr>
            <a:r>
              <a:rPr lang="uk-UA" dirty="0" smtClean="0"/>
              <a:t>3. Перепрофілювання (зміна типу) – </a:t>
            </a:r>
            <a:r>
              <a:rPr lang="uk-UA" dirty="0" err="1" smtClean="0"/>
              <a:t>КЗ</a:t>
            </a:r>
            <a:r>
              <a:rPr lang="uk-UA" dirty="0" smtClean="0"/>
              <a:t> </a:t>
            </a:r>
            <a:r>
              <a:rPr lang="uk-UA" dirty="0" err="1" smtClean="0"/>
              <a:t>“Гришівська</a:t>
            </a:r>
            <a:r>
              <a:rPr lang="uk-UA" dirty="0" smtClean="0"/>
              <a:t> </a:t>
            </a:r>
            <a:r>
              <a:rPr lang="uk-UA" dirty="0" err="1" smtClean="0"/>
              <a:t>гімназія”</a:t>
            </a:r>
            <a:r>
              <a:rPr lang="uk-UA" dirty="0" smtClean="0"/>
              <a:t> з 01 вересня 2027 року (працюємо без ліцензії до 01 вересня 2027 року. </a:t>
            </a:r>
            <a:r>
              <a:rPr lang="uk-UA" dirty="0" smtClean="0">
                <a:solidFill>
                  <a:srgbClr val="FF0000"/>
                </a:solidFill>
              </a:rPr>
              <a:t>Це не відповідає вимогам Закону України </a:t>
            </a:r>
            <a:r>
              <a:rPr lang="uk-UA" dirty="0" err="1" smtClean="0">
                <a:solidFill>
                  <a:srgbClr val="FF0000"/>
                </a:solidFill>
              </a:rPr>
              <a:t>“Про</a:t>
            </a:r>
            <a:r>
              <a:rPr lang="uk-UA" dirty="0" smtClean="0">
                <a:solidFill>
                  <a:srgbClr val="FF0000"/>
                </a:solidFill>
              </a:rPr>
              <a:t> освіту ” (ст. 43) та </a:t>
            </a:r>
            <a:r>
              <a:rPr lang="uk-UA" dirty="0" err="1" smtClean="0">
                <a:solidFill>
                  <a:srgbClr val="FF0000"/>
                </a:solidFill>
              </a:rPr>
              <a:t>“Про</a:t>
            </a:r>
            <a:r>
              <a:rPr lang="uk-UA" dirty="0" smtClean="0">
                <a:solidFill>
                  <a:srgbClr val="FF0000"/>
                </a:solidFill>
              </a:rPr>
              <a:t> повну загальну </a:t>
            </a:r>
            <a:r>
              <a:rPr lang="uk-UA" dirty="0" err="1" smtClean="0">
                <a:solidFill>
                  <a:srgbClr val="FF0000"/>
                </a:solidFill>
              </a:rPr>
              <a:t>освіту”</a:t>
            </a:r>
            <a:r>
              <a:rPr lang="uk-UA" dirty="0" smtClean="0">
                <a:solidFill>
                  <a:srgbClr val="FF0000"/>
                </a:solidFill>
              </a:rPr>
              <a:t> (ст.45)</a:t>
            </a:r>
          </a:p>
          <a:p>
            <a:endParaRPr lang="ru-RU" dirty="0"/>
          </a:p>
        </p:txBody>
      </p:sp>
      <p:graphicFrame>
        <p:nvGraphicFramePr>
          <p:cNvPr id="4" name="Таблица 3"/>
          <p:cNvGraphicFramePr>
            <a:graphicFrameLocks noGrp="1"/>
          </p:cNvGraphicFramePr>
          <p:nvPr/>
        </p:nvGraphicFramePr>
        <p:xfrm>
          <a:off x="539553" y="2204864"/>
          <a:ext cx="8232576" cy="1310640"/>
        </p:xfrm>
        <a:graphic>
          <a:graphicData uri="http://schemas.openxmlformats.org/drawingml/2006/table">
            <a:tbl>
              <a:tblPr firstRow="1" bandRow="1">
                <a:tableStyleId>{5940675A-B579-460E-94D1-54222C63F5DA}</a:tableStyleId>
              </a:tblPr>
              <a:tblGrid>
                <a:gridCol w="2625824"/>
                <a:gridCol w="1401688"/>
                <a:gridCol w="1401688"/>
                <a:gridCol w="1401688"/>
                <a:gridCol w="1401688"/>
              </a:tblGrid>
              <a:tr h="168874">
                <a:tc>
                  <a:txBody>
                    <a:bodyPr/>
                    <a:lstStyle/>
                    <a:p>
                      <a:endParaRPr lang="ru-RU" dirty="0"/>
                    </a:p>
                  </a:txBody>
                  <a:tcPr/>
                </a:tc>
                <a:tc>
                  <a:txBody>
                    <a:bodyPr/>
                    <a:lstStyle/>
                    <a:p>
                      <a:r>
                        <a:rPr lang="uk-UA" sz="1400" dirty="0" smtClean="0">
                          <a:solidFill>
                            <a:schemeClr val="tx2"/>
                          </a:solidFill>
                        </a:rPr>
                        <a:t>01.09.2024</a:t>
                      </a:r>
                      <a:endParaRPr lang="ru-RU" sz="1400" dirty="0">
                        <a:solidFill>
                          <a:schemeClr val="tx2"/>
                        </a:solidFill>
                      </a:endParaRPr>
                    </a:p>
                  </a:txBody>
                  <a:tcPr/>
                </a:tc>
                <a:tc>
                  <a:txBody>
                    <a:bodyPr/>
                    <a:lstStyle/>
                    <a:p>
                      <a:r>
                        <a:rPr lang="uk-UA" sz="1400" b="0" dirty="0" smtClean="0">
                          <a:solidFill>
                            <a:schemeClr val="tx1"/>
                          </a:solidFill>
                        </a:rPr>
                        <a:t>01.09.2025</a:t>
                      </a:r>
                      <a:endParaRPr lang="ru-RU" sz="1400" b="0" dirty="0">
                        <a:solidFill>
                          <a:schemeClr val="tx1"/>
                        </a:solidFill>
                      </a:endParaRPr>
                    </a:p>
                  </a:txBody>
                  <a:tcPr/>
                </a:tc>
                <a:tc>
                  <a:txBody>
                    <a:bodyPr/>
                    <a:lstStyle/>
                    <a:p>
                      <a:r>
                        <a:rPr lang="uk-UA" sz="1400" b="0" dirty="0" smtClean="0">
                          <a:solidFill>
                            <a:schemeClr val="tx1"/>
                          </a:solidFill>
                        </a:rPr>
                        <a:t>01.09.2026</a:t>
                      </a:r>
                      <a:endParaRPr lang="ru-RU" sz="1400" b="0" dirty="0">
                        <a:solidFill>
                          <a:schemeClr val="tx1"/>
                        </a:solidFill>
                      </a:endParaRPr>
                    </a:p>
                  </a:txBody>
                  <a:tcPr/>
                </a:tc>
                <a:tc>
                  <a:txBody>
                    <a:bodyPr/>
                    <a:lstStyle/>
                    <a:p>
                      <a:r>
                        <a:rPr lang="uk-UA" sz="1400" b="1" dirty="0" smtClean="0">
                          <a:solidFill>
                            <a:srgbClr val="FF0000"/>
                          </a:solidFill>
                        </a:rPr>
                        <a:t>01.09.2027</a:t>
                      </a:r>
                      <a:endParaRPr lang="ru-RU" sz="1400" b="1" dirty="0">
                        <a:solidFill>
                          <a:srgbClr val="FF0000"/>
                        </a:solidFill>
                      </a:endParaRPr>
                    </a:p>
                  </a:txBody>
                  <a:tcPr/>
                </a:tc>
              </a:tr>
              <a:tr h="168874">
                <a:tc>
                  <a:txBody>
                    <a:bodyPr/>
                    <a:lstStyle/>
                    <a:p>
                      <a:r>
                        <a:rPr lang="uk-UA" dirty="0" smtClean="0"/>
                        <a:t>Дошкільний підрозділ</a:t>
                      </a:r>
                      <a:endParaRPr lang="ru-RU" dirty="0"/>
                    </a:p>
                  </a:txBody>
                  <a:tcPr/>
                </a:tc>
                <a:tc>
                  <a:txBody>
                    <a:bodyPr/>
                    <a:lstStyle/>
                    <a:p>
                      <a:r>
                        <a:rPr lang="uk-UA" dirty="0" smtClean="0">
                          <a:solidFill>
                            <a:schemeClr val="tx2"/>
                          </a:solidFill>
                        </a:rPr>
                        <a:t>24</a:t>
                      </a:r>
                      <a:endParaRPr lang="ru-RU" dirty="0">
                        <a:solidFill>
                          <a:schemeClr val="tx2"/>
                        </a:solidFill>
                      </a:endParaRPr>
                    </a:p>
                  </a:txBody>
                  <a:tcPr/>
                </a:tc>
                <a:tc>
                  <a:txBody>
                    <a:bodyPr/>
                    <a:lstStyle/>
                    <a:p>
                      <a:r>
                        <a:rPr lang="uk-UA" dirty="0" smtClean="0"/>
                        <a:t>22</a:t>
                      </a:r>
                      <a:endParaRPr lang="ru-RU" dirty="0"/>
                    </a:p>
                  </a:txBody>
                  <a:tcPr/>
                </a:tc>
                <a:tc>
                  <a:txBody>
                    <a:bodyPr/>
                    <a:lstStyle/>
                    <a:p>
                      <a:r>
                        <a:rPr lang="uk-UA" dirty="0" smtClean="0"/>
                        <a:t>21</a:t>
                      </a:r>
                      <a:endParaRPr lang="ru-RU" dirty="0"/>
                    </a:p>
                  </a:txBody>
                  <a:tcPr/>
                </a:tc>
                <a:tc>
                  <a:txBody>
                    <a:bodyPr/>
                    <a:lstStyle/>
                    <a:p>
                      <a:r>
                        <a:rPr lang="uk-UA" dirty="0" smtClean="0"/>
                        <a:t>0</a:t>
                      </a:r>
                      <a:endParaRPr lang="ru-RU" dirty="0"/>
                    </a:p>
                  </a:txBody>
                  <a:tcPr/>
                </a:tc>
              </a:tr>
              <a:tr h="168874">
                <a:tc>
                  <a:txBody>
                    <a:bodyPr/>
                    <a:lstStyle/>
                    <a:p>
                      <a:r>
                        <a:rPr lang="uk-UA" sz="1600" dirty="0" smtClean="0"/>
                        <a:t>Шкільний підрозділ (1-11 класи)</a:t>
                      </a:r>
                      <a:endParaRPr lang="ru-RU" sz="1600" dirty="0"/>
                    </a:p>
                  </a:txBody>
                  <a:tcPr/>
                </a:tc>
                <a:tc>
                  <a:txBody>
                    <a:bodyPr/>
                    <a:lstStyle/>
                    <a:p>
                      <a:r>
                        <a:rPr lang="uk-UA" dirty="0" smtClean="0">
                          <a:solidFill>
                            <a:schemeClr val="tx2"/>
                          </a:solidFill>
                        </a:rPr>
                        <a:t>87</a:t>
                      </a:r>
                      <a:endParaRPr lang="ru-RU" dirty="0">
                        <a:solidFill>
                          <a:schemeClr val="tx2"/>
                        </a:solidFill>
                      </a:endParaRPr>
                    </a:p>
                  </a:txBody>
                  <a:tcPr/>
                </a:tc>
                <a:tc>
                  <a:txBody>
                    <a:bodyPr/>
                    <a:lstStyle/>
                    <a:p>
                      <a:r>
                        <a:rPr lang="uk-UA" dirty="0" smtClean="0"/>
                        <a:t>88</a:t>
                      </a:r>
                      <a:endParaRPr lang="ru-RU" dirty="0"/>
                    </a:p>
                  </a:txBody>
                  <a:tcPr/>
                </a:tc>
                <a:tc>
                  <a:txBody>
                    <a:bodyPr/>
                    <a:lstStyle/>
                    <a:p>
                      <a:r>
                        <a:rPr lang="uk-UA" dirty="0" smtClean="0"/>
                        <a:t>86</a:t>
                      </a:r>
                      <a:endParaRPr lang="ru-RU" dirty="0"/>
                    </a:p>
                  </a:txBody>
                  <a:tcPr/>
                </a:tc>
                <a:tc>
                  <a:txBody>
                    <a:bodyPr/>
                    <a:lstStyle/>
                    <a:p>
                      <a:r>
                        <a:rPr lang="uk-UA" dirty="0" smtClean="0"/>
                        <a:t>82</a:t>
                      </a:r>
                      <a:endParaRPr lang="ru-RU" dirty="0"/>
                    </a:p>
                  </a:txBody>
                  <a:tcPr/>
                </a:tc>
              </a:tr>
            </a:tbl>
          </a:graphicData>
        </a:graphic>
      </p:graphicFrame>
    </p:spTree>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954</TotalTime>
  <Words>2074</Words>
  <Application>Microsoft Office PowerPoint</Application>
  <PresentationFormat>Экран (4:3)</PresentationFormat>
  <Paragraphs>424</Paragraphs>
  <Slides>27</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27</vt:i4>
      </vt:variant>
    </vt:vector>
  </HeadingPairs>
  <TitlesOfParts>
    <vt:vector size="28" baseType="lpstr">
      <vt:lpstr>Тема Office</vt:lpstr>
      <vt:lpstr>Про формування трансформації мережі закладів загальної середньої освіти Сахновщинської селищної ради до 01 вересня 2027 року</vt:lpstr>
      <vt:lpstr>Нормативно-правова база</vt:lpstr>
      <vt:lpstr>Лист МОНУ від 15.03.2024 № 1/4589-24 “Про розрахунок обсягу освітньої субвенції на 2024 рік” </vt:lpstr>
      <vt:lpstr>КЗ “Багаточернещинський ліцей”  (має дошкільний підрозділ)</vt:lpstr>
      <vt:lpstr>КЗ “Дубовогрядська гімназія”</vt:lpstr>
      <vt:lpstr>КЗ “Лебедівська гімназія”  (має дошкільний підрозділ) </vt:lpstr>
      <vt:lpstr>КЗ “Олійниківська гімназія”  (має дошкільний підрозділ)</vt:lpstr>
      <vt:lpstr>КЗ “Новочернещинська гімназія”</vt:lpstr>
      <vt:lpstr>  КЗ “Гришівський ліцей”  (має дошкільний підрозділ)   </vt:lpstr>
      <vt:lpstr>КЗ “Катеринівський ліцей”  (має дошкільний підрозділ)  </vt:lpstr>
      <vt:lpstr>КЗ “Лигівський ліцей”  (має дошкільний підрозділ)</vt:lpstr>
      <vt:lpstr>КЗ “Огіївський ліцей”  (має дошкільний підрозділ)</vt:lpstr>
      <vt:lpstr>КЗ “Костянтинівський ліцей”</vt:lpstr>
      <vt:lpstr>КЗ “Новоолександрівський  ліцей”</vt:lpstr>
      <vt:lpstr>КЗ “Шевченківський  ліцей”</vt:lpstr>
      <vt:lpstr>КЗ “Сахновщинський  ліцей № 2”</vt:lpstr>
      <vt:lpstr>Закон України “Про внесення змін до деяких законів України щодо вдосконалення механізмів формування мережі ліцеїв для запровадження якісної профільної середньої освіти”</vt:lpstr>
      <vt:lpstr>Закон України “Про внесення змін до деяких законів України щодо вдосконалення механізмів формування мережі ліцеїв для запровадження якісної профільної середньої освіти”</vt:lpstr>
      <vt:lpstr>КЗ “Сахновщинський ліцей № 1”</vt:lpstr>
      <vt:lpstr>УВАГА!!!!</vt:lpstr>
      <vt:lpstr>Здобуття загальної середньої освіти в умовах воєнного стану в Україні</vt:lpstr>
      <vt:lpstr>Здобуття загальної середньої освіти в умовах воєнного стану в Україні</vt:lpstr>
      <vt:lpstr>Здобуття загальної середньої освіти в умовах воєнного стану в Україні</vt:lpstr>
      <vt:lpstr>Здобуття загальної середньої освіти в умовах воєнного стану в Україні</vt:lpstr>
      <vt:lpstr>Перелік закладів освіти для організації дистанційного навчання з 01 вересня 2025 року</vt:lpstr>
      <vt:lpstr>Здобуття загальної середньої освіти в умовах воєнного стану в Україні</vt:lpstr>
      <vt:lpstr>Здобуття загальної середньої освіти в умовах воєнного стану в Україні</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Home</dc:creator>
  <cp:lastModifiedBy>Home</cp:lastModifiedBy>
  <cp:revision>101</cp:revision>
  <dcterms:created xsi:type="dcterms:W3CDTF">2024-03-15T12:18:21Z</dcterms:created>
  <dcterms:modified xsi:type="dcterms:W3CDTF">2024-11-12T16:16:11Z</dcterms:modified>
</cp:coreProperties>
</file>

<file path=docProps/thumbnail.jpeg>
</file>