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9"/>
  </p:handoutMasterIdLst>
  <p:sldIdLst>
    <p:sldId id="256" r:id="rId2"/>
    <p:sldId id="257" r:id="rId3"/>
    <p:sldId id="262" r:id="rId4"/>
    <p:sldId id="265" r:id="rId5"/>
    <p:sldId id="267" r:id="rId6"/>
    <p:sldId id="264" r:id="rId7"/>
    <p:sldId id="266" r:id="rId8"/>
  </p:sldIdLst>
  <p:sldSz cx="9144000" cy="6858000" type="screen4x3"/>
  <p:notesSz cx="6735763" cy="9866313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eorgia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eorgia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eorgia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eorgia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eorgia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Georgia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Georgia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Georgia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Georgia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F00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14763" y="0"/>
            <a:ext cx="2919412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6E5CB9AC-14A0-47A5-8252-9121EF0A9FC5}" type="datetimeFigureOut">
              <a:rPr lang="ru-RU"/>
              <a:pPr>
                <a:defRPr/>
              </a:pPr>
              <a:t>25.10.2024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371013"/>
            <a:ext cx="2919413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14763" y="9371013"/>
            <a:ext cx="2919412" cy="493712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9CF2E3D4-E8D6-459D-A0F3-8A03508D1AE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361680506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 flipV="1">
            <a:off x="5410200" y="3810000"/>
            <a:ext cx="3733800" cy="904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4"/>
          <p:cNvSpPr/>
          <p:nvPr/>
        </p:nvSpPr>
        <p:spPr>
          <a:xfrm flipV="1">
            <a:off x="5410200" y="3897313"/>
            <a:ext cx="3733800" cy="19208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5"/>
          <p:cNvSpPr/>
          <p:nvPr/>
        </p:nvSpPr>
        <p:spPr>
          <a:xfrm flipV="1">
            <a:off x="5410200" y="4114800"/>
            <a:ext cx="3733800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5410200" y="4164013"/>
            <a:ext cx="1965325" cy="19050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Прямоугольник 9"/>
          <p:cNvSpPr/>
          <p:nvPr/>
        </p:nvSpPr>
        <p:spPr>
          <a:xfrm flipV="1">
            <a:off x="5410200" y="4198938"/>
            <a:ext cx="1965325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11" name="Скругленный прямоугольник 10"/>
          <p:cNvSpPr/>
          <p:nvPr/>
        </p:nvSpPr>
        <p:spPr bwMode="white">
          <a:xfrm>
            <a:off x="5410200" y="3962400"/>
            <a:ext cx="3063875" cy="26988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12" name="Скругленный прямоугольник 11"/>
          <p:cNvSpPr/>
          <p:nvPr/>
        </p:nvSpPr>
        <p:spPr bwMode="white">
          <a:xfrm>
            <a:off x="7377113" y="4060825"/>
            <a:ext cx="1600200" cy="36513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0" y="3649663"/>
            <a:ext cx="9144000" cy="2444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Прямоугольник 13"/>
          <p:cNvSpPr/>
          <p:nvPr/>
        </p:nvSpPr>
        <p:spPr>
          <a:xfrm>
            <a:off x="0" y="3675063"/>
            <a:ext cx="9144000" cy="1412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Прямоугольник 14"/>
          <p:cNvSpPr/>
          <p:nvPr/>
        </p:nvSpPr>
        <p:spPr>
          <a:xfrm flipV="1">
            <a:off x="6413500" y="3643313"/>
            <a:ext cx="2730500" cy="2476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6" name="Прямоугольник 15"/>
          <p:cNvSpPr/>
          <p:nvPr/>
        </p:nvSpPr>
        <p:spPr>
          <a:xfrm>
            <a:off x="0" y="0"/>
            <a:ext cx="9144000" cy="37020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7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875"/>
            <a:ext cx="960438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7F31B9-BE39-4408-AA34-5557577DAEED}" type="datetimeFigureOut">
              <a:rPr lang="ru-RU"/>
              <a:pPr>
                <a:defRPr/>
              </a:pPr>
              <a:t>25.10.2024</a:t>
            </a:fld>
            <a:endParaRPr lang="ru-RU"/>
          </a:p>
        </p:txBody>
      </p:sp>
      <p:sp>
        <p:nvSpPr>
          <p:cNvPr id="18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588"/>
            <a:ext cx="747712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C0538154-DE12-4304-8DC4-987B778E814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FE1103-86D5-4AFF-BD78-C1EBBBB5BA7B}" type="datetimeFigureOut">
              <a:rPr lang="ru-RU"/>
              <a:pPr>
                <a:defRPr/>
              </a:pPr>
              <a:t>25.10.2024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FF16CD-576B-4FE6-8213-E23C59D6FAA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52CA23-4128-4E33-9E99-4387D1AAE342}" type="datetimeFigureOut">
              <a:rPr lang="ru-RU"/>
              <a:pPr>
                <a:defRPr/>
              </a:pPr>
              <a:t>25.10.2024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FB8753-F797-4582-B8CD-203D0D7407C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86782D-133C-4D29-8912-B08B78CDB7FD}" type="datetimeFigureOut">
              <a:rPr lang="ru-RU"/>
              <a:pPr>
                <a:defRPr/>
              </a:pPr>
              <a:t>25.10.2024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941E13-0A82-4654-87DA-7CE86305988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55B228-59C7-41DA-9FA9-E25EAE36D7C1}" type="datetimeFigureOut">
              <a:rPr lang="ru-RU"/>
              <a:pPr>
                <a:defRPr/>
              </a:pPr>
              <a:t>25.10.2024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A66948-C13A-45BF-A6E9-9D9E6E4ED1C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059D9A-A978-481E-8C63-6E9CF1130257}" type="datetimeFigureOut">
              <a:rPr lang="ru-RU"/>
              <a:pPr>
                <a:defRPr/>
              </a:pPr>
              <a:t>25.10.2024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0F0918-165F-4CB5-8473-7E2D420A694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/>
          <a:lstStyle>
            <a:lvl1pPr>
              <a:defRPr sz="4000" b="0" i="0" cap="none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C94BD9C8-7F93-4A83-9D7F-0C4EFF9B5F3B}" type="datetimeFigureOut">
              <a:rPr lang="ru-RU"/>
              <a:pPr>
                <a:defRPr/>
              </a:pPr>
              <a:t>25.10.2024</a:t>
            </a:fld>
            <a:endParaRPr lang="ru-RU"/>
          </a:p>
        </p:txBody>
      </p:sp>
      <p:sp>
        <p:nvSpPr>
          <p:cNvPr id="8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195C80-6B1F-4733-9CFB-D480AAB91B7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9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363" y="612775"/>
            <a:ext cx="957262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C65F55-BABF-455B-9994-CCBBE347D984}" type="datetimeFigureOut">
              <a:rPr lang="ru-RU"/>
              <a:pPr>
                <a:defRPr/>
              </a:pPr>
              <a:t>25.10.2024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3753F3-DF68-4198-B504-2A6EFD5676C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97B25E-DFC4-4EB5-93D4-81C538DD2E21}" type="datetimeFigureOut">
              <a:rPr lang="ru-RU"/>
              <a:pPr>
                <a:defRPr/>
              </a:pPr>
              <a:t>25.10.2024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6D81E5-29DB-4A43-88B4-6AA01E4FF5B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D0C5F0-B732-4409-B07A-6143C8F64B5A}" type="datetimeFigureOut">
              <a:rPr lang="ru-RU"/>
              <a:pPr>
                <a:defRPr/>
              </a:pPr>
              <a:t>25.10.2024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0E9CB4-547D-4D2C-9FEF-CFE55F619DE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F9058C-2CFE-473B-BB4B-983E770F1A2F}" type="datetimeFigureOut">
              <a:rPr lang="ru-RU"/>
              <a:pPr>
                <a:defRPr/>
              </a:pPr>
              <a:t>25.10.2024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DFD810-6669-4CB0-8609-A070F620C74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0" y="366713"/>
            <a:ext cx="9144000" cy="8413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7975"/>
            <a:ext cx="9144000" cy="920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200" y="360363"/>
            <a:ext cx="3733800" cy="904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39738"/>
            <a:ext cx="3733800" cy="1809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025" y="496888"/>
            <a:ext cx="3063875" cy="28575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938" y="588963"/>
            <a:ext cx="1600200" cy="3651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725" y="-1588"/>
            <a:ext cx="26988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4125" y="0"/>
            <a:ext cx="7938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039" name="Заголовок 21"/>
          <p:cNvSpPr>
            <a:spLocks noGrp="1"/>
          </p:cNvSpPr>
          <p:nvPr>
            <p:ph type="title"/>
          </p:nvPr>
        </p:nvSpPr>
        <p:spPr bwMode="auto">
          <a:xfrm>
            <a:off x="457200" y="1143000"/>
            <a:ext cx="8229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  <a:endParaRPr lang="en-US" altLang="ru-RU" smtClean="0"/>
          </a:p>
        </p:txBody>
      </p:sp>
      <p:sp>
        <p:nvSpPr>
          <p:cNvPr id="1040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2249488"/>
            <a:ext cx="822960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8" y="612775"/>
            <a:ext cx="957262" cy="457200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800">
                <a:solidFill>
                  <a:schemeClr val="accent2"/>
                </a:solidFill>
                <a:latin typeface="+mn-lt"/>
              </a:defRPr>
            </a:lvl1pPr>
          </a:lstStyle>
          <a:p>
            <a:pPr>
              <a:defRPr/>
            </a:pPr>
            <a:fld id="{F59E87EE-7544-4F38-AD48-D9E095F1CCF7}" type="datetimeFigureOut">
              <a:rPr lang="ru-RU"/>
              <a:pPr>
                <a:defRPr/>
              </a:pPr>
              <a:t>25.10.2024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775"/>
            <a:ext cx="1325563" cy="457200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800">
                <a:solidFill>
                  <a:schemeClr val="accent2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ADA65125-DF15-4AFC-83B4-07E5DFF5B01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1" r:id="rId2"/>
    <p:sldLayoutId id="2147483670" r:id="rId3"/>
    <p:sldLayoutId id="2147483669" r:id="rId4"/>
    <p:sldLayoutId id="2147483673" r:id="rId5"/>
    <p:sldLayoutId id="2147483674" r:id="rId6"/>
    <p:sldLayoutId id="2147483668" r:id="rId7"/>
    <p:sldLayoutId id="2147483667" r:id="rId8"/>
    <p:sldLayoutId id="2147483666" r:id="rId9"/>
    <p:sldLayoutId id="2147483665" r:id="rId10"/>
    <p:sldLayoutId id="2147483664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9pPr>
    </p:titleStyle>
    <p:bodyStyle>
      <a:lvl1pPr marL="365125" indent="-255588" algn="l" rtl="0" eaLnBrk="0" fontAlgn="base" hangingPunct="0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7225" indent="-24606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Georgia" pitchFamily="18" charset="0"/>
        <a:buChar char="▫"/>
        <a:defRPr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2338" indent="-21907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13" indent="-20002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▫"/>
        <a:defRPr sz="2000" kern="1200">
          <a:solidFill>
            <a:srgbClr val="A04DA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5"/>
          <p:cNvSpPr>
            <a:spLocks noGrp="1" noChangeArrowheads="1"/>
          </p:cNvSpPr>
          <p:nvPr>
            <p:ph type="ctrTitle"/>
          </p:nvPr>
        </p:nvSpPr>
        <p:spPr>
          <a:xfrm>
            <a:off x="457200" y="1241425"/>
            <a:ext cx="8458200" cy="1200150"/>
          </a:xfrm>
        </p:spPr>
        <p:txBody>
          <a:bodyPr anchor="ctr">
            <a:spAutoFit/>
          </a:bodyPr>
          <a:lstStyle/>
          <a:p>
            <a:pPr algn="ctr" eaLnBrk="1" hangingPunct="1">
              <a:tabLst>
                <a:tab pos="215900" algn="l"/>
                <a:tab pos="293688" algn="l"/>
              </a:tabLst>
            </a:pPr>
            <a:r>
              <a:rPr lang="uk-UA" altLang="ru-RU" sz="3600" smtClean="0">
                <a:latin typeface="Times New Roman" pitchFamily="18" charset="0"/>
                <a:cs typeface="Times New Roman" pitchFamily="18" charset="0"/>
              </a:rPr>
              <a:t>Про охоплення навчанням дітей і підлітків шкільного віку</a:t>
            </a:r>
            <a:endParaRPr lang="ru-RU" altLang="ru-RU" sz="360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03575" y="4437063"/>
            <a:ext cx="5545138" cy="2087562"/>
          </a:xfrm>
        </p:spPr>
        <p:txBody>
          <a:bodyPr>
            <a:normAutofit/>
          </a:bodyPr>
          <a:lstStyle/>
          <a:p>
            <a:pPr marL="63500" eaLnBrk="1" hangingPunct="1"/>
            <a:r>
              <a:rPr lang="uk-UA" sz="3100" b="1" dirty="0" smtClean="0">
                <a:latin typeface="Arial" charset="0"/>
              </a:rPr>
              <a:t>Приходько Н.М., </a:t>
            </a:r>
          </a:p>
          <a:p>
            <a:pPr marL="63500" eaLnBrk="1" hangingPunct="1"/>
            <a:r>
              <a:rPr lang="uk-UA" sz="3100" b="1" dirty="0" smtClean="0">
                <a:latin typeface="Arial" charset="0"/>
              </a:rPr>
              <a:t>головний спеціаліст</a:t>
            </a:r>
            <a:endParaRPr lang="ru-RU" dirty="0" smtClean="0">
              <a:latin typeface="Arial" charset="0"/>
            </a:endParaRPr>
          </a:p>
          <a:p>
            <a:pPr marL="63500" eaLnBrk="1" hangingPunct="1"/>
            <a:endParaRPr lang="ru-RU" sz="31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Заголовок 1"/>
          <p:cNvSpPr>
            <a:spLocks noGrp="1"/>
          </p:cNvSpPr>
          <p:nvPr>
            <p:ph type="title"/>
          </p:nvPr>
        </p:nvSpPr>
        <p:spPr>
          <a:xfrm>
            <a:off x="457200" y="692150"/>
            <a:ext cx="8229600" cy="865188"/>
          </a:xfrm>
        </p:spPr>
        <p:txBody>
          <a:bodyPr/>
          <a:lstStyle/>
          <a:p>
            <a:pPr eaLnBrk="1" hangingPunct="1"/>
            <a:r>
              <a:rPr lang="uk-UA" altLang="ru-RU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Нормативно – правові документи</a:t>
            </a:r>
            <a:endParaRPr lang="ru-RU" altLang="ru-RU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57338"/>
            <a:ext cx="8229600" cy="5016500"/>
          </a:xfrm>
        </p:spPr>
        <p:txBody>
          <a:bodyPr>
            <a:normAutofit/>
          </a:bodyPr>
          <a:lstStyle/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Кабінет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Міністрів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України</a:t>
            </a:r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Постанова </a:t>
            </a:r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від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13 </a:t>
            </a:r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вересня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2017 р. № 684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із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змінами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від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05.09.2023 № 985)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 marL="365760" indent="-256032" algn="just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Про </a:t>
            </a:r>
            <a:r>
              <a:rPr lang="ru-RU" sz="32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затвердження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Порядку </a:t>
            </a:r>
            <a:r>
              <a:rPr lang="ru-RU" sz="32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ведення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обліку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дітей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дошкільного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2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шкільного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віку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32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учнів</a:t>
            </a:r>
            <a:endParaRPr lang="ru-RU" sz="32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65760" indent="-256032" algn="just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endParaRPr lang="ru-RU" sz="32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65760" indent="-256032" algn="just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   </a:t>
            </a:r>
            <a:endParaRPr lang="ru-RU" sz="3200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Заголовок 1"/>
          <p:cNvSpPr>
            <a:spLocks noGrp="1"/>
          </p:cNvSpPr>
          <p:nvPr>
            <p:ph type="title"/>
          </p:nvPr>
        </p:nvSpPr>
        <p:spPr>
          <a:xfrm>
            <a:off x="457200" y="692150"/>
            <a:ext cx="8229600" cy="1081088"/>
          </a:xfrm>
        </p:spPr>
        <p:txBody>
          <a:bodyPr/>
          <a:lstStyle/>
          <a:p>
            <a:pPr algn="just" eaLnBrk="1" hangingPunct="1"/>
            <a:r>
              <a:rPr lang="uk-UA" altLang="ru-RU" sz="28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Розділ І. Відомості про охоплення навчанням дітей шкільного віку      (діти, яким виповнилося 5 років)</a:t>
            </a:r>
            <a:endParaRPr lang="ru-RU" altLang="ru-RU" sz="280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0517" name="Group 3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343505248"/>
              </p:ext>
            </p:extLst>
          </p:nvPr>
        </p:nvGraphicFramePr>
        <p:xfrm>
          <a:off x="457200" y="1844675"/>
          <a:ext cx="8229600" cy="4800600"/>
        </p:xfrm>
        <a:graphic>
          <a:graphicData uri="http://schemas.openxmlformats.org/drawingml/2006/table">
            <a:tbl>
              <a:tblPr/>
              <a:tblGrid>
                <a:gridCol w="2743200"/>
                <a:gridCol w="2743200"/>
                <a:gridCol w="2743200"/>
              </a:tblGrid>
              <a:tr h="6477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2024 </a:t>
                      </a:r>
                      <a:r>
                        <a:rPr kumimoji="0" lang="uk-UA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рік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2023 </a:t>
                      </a:r>
                      <a:r>
                        <a:rPr kumimoji="0" lang="uk-UA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рік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6477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Кількість дітей, яким виповнилося 5 років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142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171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</a:tr>
              <a:tr h="6477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</a:tr>
              <a:tr h="6477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</a:tr>
              <a:tr h="6477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 них навчаються в ЗЗСО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27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26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</a:tr>
              <a:tr h="914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</a:tr>
              <a:tr h="6477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Заголовок 1"/>
          <p:cNvSpPr>
            <a:spLocks noGrp="1"/>
          </p:cNvSpPr>
          <p:nvPr>
            <p:ph type="title"/>
          </p:nvPr>
        </p:nvSpPr>
        <p:spPr>
          <a:xfrm>
            <a:off x="457200" y="692150"/>
            <a:ext cx="8229600" cy="1081088"/>
          </a:xfrm>
        </p:spPr>
        <p:txBody>
          <a:bodyPr/>
          <a:lstStyle/>
          <a:p>
            <a:pPr algn="just" eaLnBrk="1" hangingPunct="1"/>
            <a:r>
              <a:rPr lang="uk-UA" altLang="ru-RU" sz="28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Розділ І. Відомості про охоплення навчанням дітей шкільного віку     (віком від 6 до 18 років)</a:t>
            </a:r>
            <a:endParaRPr lang="ru-RU" altLang="ru-RU" sz="280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1551" name="Group 4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812427492"/>
              </p:ext>
            </p:extLst>
          </p:nvPr>
        </p:nvGraphicFramePr>
        <p:xfrm>
          <a:off x="250825" y="1800225"/>
          <a:ext cx="8589963" cy="2981977"/>
        </p:xfrm>
        <a:graphic>
          <a:graphicData uri="http://schemas.openxmlformats.org/drawingml/2006/table">
            <a:tbl>
              <a:tblPr/>
              <a:tblGrid>
                <a:gridCol w="2147888"/>
                <a:gridCol w="2147887"/>
                <a:gridCol w="2146300"/>
                <a:gridCol w="2147888"/>
              </a:tblGrid>
              <a:tr h="5175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marL="91443" marR="91443" marT="45728" marB="4572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2024 </a:t>
                      </a:r>
                      <a:r>
                        <a:rPr kumimoji="0" lang="uk-UA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рік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728" marB="4572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2023 </a:t>
                      </a:r>
                      <a:r>
                        <a:rPr kumimoji="0" lang="uk-UA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рік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728" marB="4572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різниця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728" marB="4572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1006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Кількість дітей віком від 6 до 18 років (всього)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728" marB="4572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2067</a:t>
                      </a:r>
                      <a:endParaRPr kumimoji="0" lang="ru-RU" sz="32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7620" marR="7620" marT="7621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2212</a:t>
                      </a:r>
                      <a:endParaRPr kumimoji="0" lang="ru-RU" sz="32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7620" marR="7620" marT="7621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</a:rPr>
                        <a:t>-145</a:t>
                      </a:r>
                      <a:endParaRPr kumimoji="0" lang="ru-RU" sz="32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7620" marR="7620" marT="7621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</a:tr>
              <a:tr h="7286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728" marB="4572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7620" marR="7620" marT="7621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7620" marR="7620" marT="7621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7620" marR="7620" marT="7621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</a:tr>
              <a:tr h="7286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728" marB="4572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7620" marR="7620" marT="7621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7620" marR="7620" marT="7621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7620" marR="7620" marT="7621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68313" y="476250"/>
            <a:ext cx="8229600" cy="1081088"/>
          </a:xfrm>
        </p:spPr>
        <p:txBody>
          <a:bodyPr/>
          <a:lstStyle/>
          <a:p>
            <a:pPr algn="just" eaLnBrk="1" hangingPunct="1"/>
            <a:r>
              <a:rPr lang="uk-UA" altLang="ru-RU" sz="32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Розділ І. Відомості про охоплення навчанням дітей шкільного віку (віком від 6 до 18 років)</a:t>
            </a:r>
            <a:endParaRPr lang="ru-RU" altLang="ru-RU" sz="320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7748" name="Group 100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xmlns="" val="901907566"/>
              </p:ext>
            </p:extLst>
          </p:nvPr>
        </p:nvGraphicFramePr>
        <p:xfrm>
          <a:off x="468313" y="1700213"/>
          <a:ext cx="8229600" cy="4987178"/>
        </p:xfrm>
        <a:graphic>
          <a:graphicData uri="http://schemas.openxmlformats.org/drawingml/2006/table">
            <a:tbl>
              <a:tblPr/>
              <a:tblGrid>
                <a:gridCol w="2743200"/>
                <a:gridCol w="2743200"/>
                <a:gridCol w="2743200"/>
              </a:tblGrid>
              <a:tr h="5048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2024 </a:t>
                      </a:r>
                      <a:r>
                        <a:rPr kumimoji="0" lang="uk-UA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рік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2023 </a:t>
                      </a:r>
                      <a:r>
                        <a:rPr kumimoji="0" lang="uk-UA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рік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5048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навчаються в ЗЗСО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1950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2030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</a:tr>
              <a:tr h="6477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 них у сільській місцевості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1950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1159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</a:tr>
              <a:tr h="4651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навчаються в ЗПТО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38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</a:tr>
              <a:tr h="3794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навчаються в ЗВО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53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</a:tr>
              <a:tr h="4381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 навчаються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84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90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</a:tr>
              <a:tr h="5905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</a:tr>
              <a:tr h="4540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Заголовок 1"/>
          <p:cNvSpPr>
            <a:spLocks noGrp="1"/>
          </p:cNvSpPr>
          <p:nvPr>
            <p:ph type="title"/>
          </p:nvPr>
        </p:nvSpPr>
        <p:spPr>
          <a:xfrm>
            <a:off x="457200" y="692150"/>
            <a:ext cx="8229600" cy="1728788"/>
          </a:xfrm>
        </p:spPr>
        <p:txBody>
          <a:bodyPr/>
          <a:lstStyle/>
          <a:p>
            <a:pPr algn="ctr" eaLnBrk="1" hangingPunct="1"/>
            <a:r>
              <a:rPr lang="uk-UA" altLang="ru-RU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Кількість дітей з особливими освітніми потребами</a:t>
            </a:r>
            <a:endParaRPr lang="ru-RU" altLang="ru-RU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420938"/>
            <a:ext cx="8229600" cy="3887787"/>
          </a:xfrm>
        </p:spPr>
        <p:txBody>
          <a:bodyPr>
            <a:normAutofit/>
          </a:bodyPr>
          <a:lstStyle/>
          <a:p>
            <a:pPr algn="just" eaLnBrk="1" hangingPunct="1">
              <a:buFont typeface="Georgia" pitchFamily="18" charset="0"/>
              <a:buNone/>
            </a:pPr>
            <a:r>
              <a:rPr lang="uk-UA" sz="3200" dirty="0" smtClean="0">
                <a:solidFill>
                  <a:srgbClr val="2B4A5E"/>
                </a:solidFill>
                <a:latin typeface="Times New Roman" pitchFamily="18" charset="0"/>
                <a:cs typeface="Times New Roman" pitchFamily="18" charset="0"/>
              </a:rPr>
              <a:t>Кількість дітей віком від 6 до 18 років – усього – </a:t>
            </a:r>
            <a:r>
              <a:rPr lang="uk-UA" sz="3200" dirty="0" smtClean="0">
                <a:solidFill>
                  <a:srgbClr val="2B4A5E"/>
                </a:solidFill>
                <a:latin typeface="Times New Roman" pitchFamily="18" charset="0"/>
                <a:cs typeface="Times New Roman" pitchFamily="18" charset="0"/>
              </a:rPr>
              <a:t>112</a:t>
            </a:r>
            <a:endParaRPr lang="uk-UA" sz="32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buFont typeface="Georgia" pitchFamily="18" charset="0"/>
              <a:buNone/>
            </a:pPr>
            <a:r>
              <a:rPr lang="uk-UA" sz="3200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Навчаються в закладах освіти для здобуття ПЗСО – </a:t>
            </a:r>
            <a:r>
              <a:rPr lang="uk-UA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34 </a:t>
            </a:r>
            <a:r>
              <a:rPr lang="uk-UA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(інклюзія)</a:t>
            </a:r>
          </a:p>
          <a:p>
            <a:pPr algn="just" eaLnBrk="1" hangingPunct="1">
              <a:buFont typeface="Georgia" pitchFamily="18" charset="0"/>
              <a:buNone/>
            </a:pPr>
            <a:r>
              <a:rPr lang="uk-UA" sz="3200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Навчаються у закладах СЗЗСО - </a:t>
            </a:r>
            <a:r>
              <a:rPr lang="uk-UA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71</a:t>
            </a:r>
            <a:endParaRPr lang="uk-UA" sz="32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buFont typeface="Georgia" pitchFamily="18" charset="0"/>
              <a:buNone/>
            </a:pPr>
            <a:r>
              <a:rPr lang="uk-UA" sz="3200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Не навчаються за станом здоров</a:t>
            </a:r>
            <a:r>
              <a:rPr lang="en-US" sz="3200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’</a:t>
            </a:r>
            <a:r>
              <a:rPr lang="uk-UA" sz="3200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я - </a:t>
            </a:r>
            <a:r>
              <a:rPr lang="uk-UA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7</a:t>
            </a:r>
            <a:endParaRPr lang="uk-UA" sz="32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92150"/>
            <a:ext cx="8229600" cy="1081088"/>
          </a:xfrm>
        </p:spPr>
        <p:txBody>
          <a:bodyPr>
            <a:normAutofit fontScale="90000"/>
          </a:bodyPr>
          <a:lstStyle/>
          <a:p>
            <a:pPr algn="just" eaLnBrk="1" fontAlgn="auto" hangingPunct="1">
              <a:spcAft>
                <a:spcPts val="0"/>
              </a:spcAft>
              <a:defRPr/>
            </a:pPr>
            <a:r>
              <a:rPr lang="uk-UA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Розділ ІІ. Кількість дітей, які не навчаються у закладах освіти, за причинами (віком від 6 до 18 років)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3592" name="Group 4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976379993"/>
              </p:ext>
            </p:extLst>
          </p:nvPr>
        </p:nvGraphicFramePr>
        <p:xfrm>
          <a:off x="250825" y="1800225"/>
          <a:ext cx="8589963" cy="4367850"/>
        </p:xfrm>
        <a:graphic>
          <a:graphicData uri="http://schemas.openxmlformats.org/drawingml/2006/table">
            <a:tbl>
              <a:tblPr/>
              <a:tblGrid>
                <a:gridCol w="2147888"/>
                <a:gridCol w="2147887"/>
                <a:gridCol w="2146300"/>
                <a:gridCol w="2147888"/>
              </a:tblGrid>
              <a:tr h="5175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marL="91443" marR="91443" marT="45721" marB="4572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2024 </a:t>
                      </a:r>
                      <a:r>
                        <a:rPr kumimoji="0" lang="uk-UA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рік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721" marB="4572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2023 </a:t>
                      </a:r>
                      <a:r>
                        <a:rPr kumimoji="0" lang="uk-UA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рік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721" marB="4572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різниця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721" marB="4572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1006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 навчаються для здобуття ПЗСО  (всього)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721" marB="4572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3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84</a:t>
                      </a:r>
                      <a:endParaRPr kumimoji="0" lang="ru-RU" sz="32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7620" marR="7620" marT="762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3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90</a:t>
                      </a:r>
                      <a:endParaRPr kumimoji="0" lang="ru-RU" sz="32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7620" marR="7620" marT="762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3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</a:rPr>
                        <a:t>-6</a:t>
                      </a:r>
                      <a:endParaRPr kumimoji="0" lang="ru-RU" sz="32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7620" marR="7620" marT="762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</a:tr>
              <a:tr h="7016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 станом здоров</a:t>
                      </a: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’</a:t>
                      </a:r>
                      <a:r>
                        <a:rPr kumimoji="0" lang="uk-UA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я 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721" marB="4572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7</a:t>
                      </a:r>
                      <a:endParaRPr kumimoji="0" lang="ru-RU" sz="28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7620" marR="7620" marT="762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6</a:t>
                      </a:r>
                      <a:endParaRPr kumimoji="0" lang="ru-RU" sz="28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7620" marR="7620" marT="762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7620" marR="7620" marT="762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</a:tr>
              <a:tr h="5556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 інших причин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721" marB="4572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6</a:t>
                      </a:r>
                      <a:endParaRPr kumimoji="0" lang="ru-RU" sz="28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7620" marR="7620" marT="762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11</a:t>
                      </a:r>
                      <a:endParaRPr kumimoji="0" lang="ru-RU" sz="28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7620" marR="7620" marT="762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</a:rPr>
                        <a:t>-5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7620" marR="7620" marT="762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</a:tr>
              <a:tr h="5794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Навчаються професії без здобуття ПЗСО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721" marB="4572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  <a:endParaRPr kumimoji="0" lang="ru-RU" sz="2800" b="1" i="1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7620" marR="7620" marT="762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  <a:endParaRPr kumimoji="0" lang="ru-RU" sz="2800" b="1" i="1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7620" marR="7620" marT="762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7620" marR="7620" marT="762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</a:tr>
              <a:tr h="1006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Навчаються у спеціальних ЗЗСО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721" marB="4572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  <a:endParaRPr kumimoji="0" lang="ru-RU" sz="2800" b="1" i="1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7620" marR="7620" marT="762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  <a:endParaRPr kumimoji="0" lang="ru-RU" sz="2800" b="1" i="1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7620" marR="7620" marT="762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  <a:endParaRPr kumimoji="0" lang="ru-RU" sz="28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7620" marR="7620" marT="762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2841</TotalTime>
  <Words>275</Words>
  <Application>Microsoft Office PowerPoint</Application>
  <PresentationFormat>Экран (4:3)</PresentationFormat>
  <Paragraphs>72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Городская</vt:lpstr>
      <vt:lpstr>Про охоплення навчанням дітей і підлітків шкільного віку</vt:lpstr>
      <vt:lpstr>Нормативно – правові документи</vt:lpstr>
      <vt:lpstr>Розділ І. Відомості про охоплення навчанням дітей шкільного віку      (діти, яким виповнилося 5 років)</vt:lpstr>
      <vt:lpstr>Розділ І. Відомості про охоплення навчанням дітей шкільного віку     (віком від 6 до 18 років)</vt:lpstr>
      <vt:lpstr>Розділ І. Відомості про охоплення навчанням дітей шкільного віку (віком від 6 до 18 років)</vt:lpstr>
      <vt:lpstr>Кількість дітей з особливими освітніми потребами</vt:lpstr>
      <vt:lpstr>Розділ ІІ. Кількість дітей, які не навчаються у закладах освіти, за причинами (віком від 6 до 18 років)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 підсумки працевлаштування випускників навчальних закладів інтернатного типу обласного підпорядкування.</dc:title>
  <dc:creator>Irina</dc:creator>
  <cp:lastModifiedBy>Home</cp:lastModifiedBy>
  <cp:revision>282</cp:revision>
  <cp:lastPrinted>2019-11-19T13:17:22Z</cp:lastPrinted>
  <dcterms:created xsi:type="dcterms:W3CDTF">2016-11-21T11:49:04Z</dcterms:created>
  <dcterms:modified xsi:type="dcterms:W3CDTF">2024-10-25T07:27:28Z</dcterms:modified>
</cp:coreProperties>
</file>