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58" r:id="rId4"/>
    <p:sldId id="263" r:id="rId5"/>
    <p:sldId id="262" r:id="rId6"/>
    <p:sldId id="280" r:id="rId7"/>
    <p:sldId id="260" r:id="rId8"/>
    <p:sldId id="269" r:id="rId9"/>
    <p:sldId id="272" r:id="rId10"/>
    <p:sldId id="273" r:id="rId11"/>
    <p:sldId id="274" r:id="rId12"/>
    <p:sldId id="261" r:id="rId13"/>
    <p:sldId id="265" r:id="rId14"/>
    <p:sldId id="270" r:id="rId15"/>
    <p:sldId id="271" r:id="rId16"/>
    <p:sldId id="275" r:id="rId17"/>
    <p:sldId id="276" r:id="rId18"/>
    <p:sldId id="277" r:id="rId19"/>
    <p:sldId id="278" r:id="rId20"/>
    <p:sldId id="279" r:id="rId21"/>
    <p:sldId id="283" r:id="rId22"/>
    <p:sldId id="266" r:id="rId23"/>
    <p:sldId id="267" r:id="rId24"/>
    <p:sldId id="268" r:id="rId25"/>
    <p:sldId id="281" r:id="rId26"/>
    <p:sldId id="259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34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134616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57A43-F2BB-47D2-8C22-9AAACB166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83B1-437D-4BE9-9CA1-7A85A429A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D067-89E8-4674-B3F2-62754030C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3975-4A61-4E98-A405-A7A012C89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703DD-2E07-49D0-9210-8D302353F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2CA7F-E022-4F7F-804A-F636B130F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CF28-4834-4731-97ED-384EA0155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274F1-4B96-43A2-BF9B-16E349F66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21945-DD66-4F2D-B3BC-B5DBBF2B1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34CD1-930D-4038-A57A-5241D7738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55B4A-12AE-4340-A4C3-44B1799E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245544CF-DCF5-4305-AC44-A7FD18FAF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187624" y="1196752"/>
            <a:ext cx="6624736" cy="4230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Вітаємо</a:t>
            </a:r>
            <a: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2024!!!</a:t>
            </a:r>
            <a:endParaRPr lang="uk-UA" sz="4000" dirty="0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8588"/>
            <a:ext cx="7641605" cy="1433512"/>
          </a:xfrm>
        </p:spPr>
        <p:txBody>
          <a:bodyPr/>
          <a:lstStyle/>
          <a:p>
            <a:r>
              <a:rPr lang="uk-UA" dirty="0" smtClean="0"/>
              <a:t>Професійні конкурси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340768"/>
            <a:ext cx="8244408" cy="5112568"/>
          </a:xfrm>
        </p:spPr>
        <p:txBody>
          <a:bodyPr/>
          <a:lstStyle/>
          <a:p>
            <a:pPr>
              <a:buNone/>
            </a:pPr>
            <a:endParaRPr lang="uk-UA" sz="2000" b="1" dirty="0" smtClean="0"/>
          </a:p>
          <a:p>
            <a:pPr>
              <a:buNone/>
            </a:pPr>
            <a:r>
              <a:rPr lang="uk-UA" sz="2000" b="1" dirty="0" smtClean="0"/>
              <a:t>     </a:t>
            </a:r>
            <a:r>
              <a:rPr lang="ru-RU" sz="2000" b="1" dirty="0" smtClean="0"/>
              <a:t> </a:t>
            </a:r>
            <a:r>
              <a:rPr lang="uk-UA" sz="2000" dirty="0" smtClean="0"/>
              <a:t>Переможцями Міжнародного конкурсу для вчителів закладів загальної середньої освіти України та освітніх установ української діаспори</a:t>
            </a:r>
            <a:r>
              <a:rPr lang="ru-RU" sz="2000" dirty="0" smtClean="0"/>
              <a:t> </a:t>
            </a:r>
            <a:r>
              <a:rPr lang="uk-UA" sz="2000" b="1" dirty="0" smtClean="0"/>
              <a:t>«Українознавчі пріоритети освітнього процесу» </a:t>
            </a:r>
            <a:r>
              <a:rPr lang="uk-UA" sz="2000" dirty="0" smtClean="0"/>
              <a:t>стали</a:t>
            </a:r>
            <a:r>
              <a:rPr lang="ru-RU" sz="2000" dirty="0" smtClean="0"/>
              <a:t> </a:t>
            </a:r>
            <a:r>
              <a:rPr lang="uk-UA" sz="2000" dirty="0" smtClean="0"/>
              <a:t>3</a:t>
            </a:r>
            <a:r>
              <a:rPr lang="ru-RU" sz="2000" b="1" dirty="0" smtClean="0"/>
              <a:t> </a:t>
            </a:r>
            <a:r>
              <a:rPr lang="uk-UA" sz="2000" dirty="0" smtClean="0"/>
              <a:t>педагогічних працівники закладів загальної середньої освіти </a:t>
            </a:r>
            <a:r>
              <a:rPr lang="uk-UA" sz="2000" dirty="0" err="1" smtClean="0"/>
              <a:t>Сахновщинської</a:t>
            </a:r>
            <a:r>
              <a:rPr lang="uk-UA" sz="2000" dirty="0" smtClean="0"/>
              <a:t> селищної ради:</a:t>
            </a:r>
            <a:endParaRPr lang="ru-RU" sz="2000" dirty="0" smtClean="0"/>
          </a:p>
          <a:p>
            <a:r>
              <a:rPr lang="uk-UA" sz="2000" dirty="0" smtClean="0"/>
              <a:t>І місце - </a:t>
            </a:r>
            <a:r>
              <a:rPr lang="uk-UA" sz="2000" dirty="0" err="1" smtClean="0"/>
              <a:t>Штафун</a:t>
            </a:r>
            <a:r>
              <a:rPr lang="uk-UA" sz="2000" dirty="0" smtClean="0"/>
              <a:t> Анастасія Миколаївна, учитель </a:t>
            </a:r>
            <a:r>
              <a:rPr lang="uk-UA" sz="2000" dirty="0" err="1" smtClean="0"/>
              <a:t>КЗ</a:t>
            </a:r>
            <a:r>
              <a:rPr lang="uk-UA" sz="2000" dirty="0" smtClean="0"/>
              <a:t> «Костянтинівський ліцей»,</a:t>
            </a:r>
            <a:endParaRPr lang="ru-RU" sz="2000" dirty="0" smtClean="0"/>
          </a:p>
          <a:p>
            <a:r>
              <a:rPr lang="uk-UA" sz="2000" dirty="0" smtClean="0"/>
              <a:t>І місце – Лисенко Вікторія Володимирівна,  учитель </a:t>
            </a:r>
            <a:r>
              <a:rPr lang="uk-UA" sz="2000" dirty="0" err="1" smtClean="0"/>
              <a:t>КЗ</a:t>
            </a:r>
            <a:r>
              <a:rPr lang="uk-UA" sz="2000" dirty="0" smtClean="0"/>
              <a:t> «Костянтинівський ліцей»,</a:t>
            </a:r>
            <a:endParaRPr lang="ru-RU" sz="2000" dirty="0" smtClean="0"/>
          </a:p>
          <a:p>
            <a:r>
              <a:rPr lang="uk-UA" sz="2000" dirty="0" smtClean="0"/>
              <a:t>ІІІ місце – Лук’янович Яна Миколаївна, практичний психолог </a:t>
            </a:r>
            <a:r>
              <a:rPr lang="uk-UA" sz="2000" dirty="0" err="1" smtClean="0"/>
              <a:t>КЗ</a:t>
            </a:r>
            <a:r>
              <a:rPr lang="uk-UA" sz="2000" dirty="0" smtClean="0"/>
              <a:t> «</a:t>
            </a:r>
            <a:r>
              <a:rPr lang="uk-UA" sz="2000" dirty="0" err="1" smtClean="0"/>
              <a:t>Огіївський</a:t>
            </a:r>
            <a:r>
              <a:rPr lang="uk-UA" sz="2000" dirty="0" smtClean="0"/>
              <a:t> ліцей».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8588"/>
            <a:ext cx="7569597" cy="1433512"/>
          </a:xfrm>
        </p:spPr>
        <p:txBody>
          <a:bodyPr/>
          <a:lstStyle/>
          <a:p>
            <a:r>
              <a:rPr lang="uk-UA" dirty="0" smtClean="0"/>
              <a:t>Професійні конкурси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5581" cy="4524375"/>
          </a:xfrm>
        </p:spPr>
        <p:txBody>
          <a:bodyPr/>
          <a:lstStyle/>
          <a:p>
            <a:r>
              <a:rPr lang="uk-UA" sz="2000" dirty="0" smtClean="0"/>
              <a:t>У вересні 2023 року завершився Всеукраїнський фестиваль «Сучасне </a:t>
            </a:r>
            <a:r>
              <a:rPr lang="uk-UA" sz="2000" dirty="0" err="1" smtClean="0"/>
              <a:t>дошкілля</a:t>
            </a:r>
            <a:r>
              <a:rPr lang="uk-UA" sz="2000" dirty="0" smtClean="0"/>
              <a:t> під крилами захисту» переможцями якого стали: </a:t>
            </a:r>
          </a:p>
          <a:p>
            <a:r>
              <a:rPr lang="uk-UA" sz="2000" dirty="0" smtClean="0"/>
              <a:t> Біда Карина Василівна, заступник директора з навчально-виховної роботи дошкільного підрозділу </a:t>
            </a:r>
            <a:r>
              <a:rPr lang="uk-UA" sz="2000" dirty="0" err="1" smtClean="0"/>
              <a:t>КЗ</a:t>
            </a:r>
            <a:r>
              <a:rPr lang="uk-UA" sz="2000" dirty="0" smtClean="0"/>
              <a:t> «</a:t>
            </a:r>
            <a:r>
              <a:rPr lang="uk-UA" sz="2000" dirty="0" err="1" smtClean="0"/>
              <a:t>Тавежнянський</a:t>
            </a:r>
            <a:r>
              <a:rPr lang="uk-UA" sz="2000" dirty="0" smtClean="0"/>
              <a:t> ліцей», яка отримала </a:t>
            </a:r>
            <a:r>
              <a:rPr lang="uk-UA" sz="2000" b="1" dirty="0" smtClean="0"/>
              <a:t>диплом</a:t>
            </a:r>
            <a:r>
              <a:rPr lang="uk-UA" sz="2000" dirty="0" smtClean="0"/>
              <a:t> </a:t>
            </a:r>
            <a:r>
              <a:rPr lang="uk-UA" sz="2000" b="1" dirty="0" smtClean="0"/>
              <a:t>ІІ ступеня  </a:t>
            </a:r>
            <a:r>
              <a:rPr lang="uk-UA" sz="2000" dirty="0" smtClean="0"/>
              <a:t>в номінації «Сучасні якісні практики реалізації змісту освітнього напряму «Дитина в сенсорно-пізнавальному просторі. Комп’ютерна грамота (варіативний складник) БКДО» </a:t>
            </a:r>
          </a:p>
          <a:p>
            <a:r>
              <a:rPr lang="uk-UA" sz="2000" dirty="0" smtClean="0"/>
              <a:t>Черкас Юлія Юріївна, вихователь </a:t>
            </a:r>
            <a:r>
              <a:rPr lang="uk-UA" sz="2000" dirty="0" err="1" smtClean="0"/>
              <a:t>КЗ</a:t>
            </a:r>
            <a:r>
              <a:rPr lang="uk-UA" sz="2000" dirty="0" smtClean="0"/>
              <a:t> «</a:t>
            </a:r>
            <a:r>
              <a:rPr lang="uk-UA" sz="2000" dirty="0" err="1" smtClean="0"/>
              <a:t>Сахновщинський</a:t>
            </a:r>
            <a:r>
              <a:rPr lang="uk-UA" sz="2000" dirty="0" smtClean="0"/>
              <a:t> заклад дошкільної освіти (ясла-садок) № 1», яка отримала </a:t>
            </a:r>
            <a:r>
              <a:rPr lang="uk-UA" sz="2000" b="1" dirty="0" smtClean="0"/>
              <a:t>диплом ІІІ ступеня</a:t>
            </a:r>
            <a:r>
              <a:rPr lang="uk-UA" sz="2000" dirty="0" smtClean="0"/>
              <a:t> в номінації «Сучасні якісні практики реалізації змісту освітнього напряму «Мовлення дитини. Основи грамоти» (варіативний складник БКДО)».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28588"/>
            <a:ext cx="8388424" cy="1140172"/>
          </a:xfrm>
        </p:spPr>
        <p:txBody>
          <a:bodyPr/>
          <a:lstStyle/>
          <a:p>
            <a:r>
              <a:rPr lang="uk-UA" dirty="0" smtClean="0"/>
              <a:t>Всеукраїнські учнівські олімпіади з навчальних предметів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1268760"/>
            <a:ext cx="8316416" cy="4855815"/>
          </a:xfrm>
        </p:spPr>
        <p:txBody>
          <a:bodyPr/>
          <a:lstStyle/>
          <a:p>
            <a:r>
              <a:rPr lang="uk-UA" sz="1800" dirty="0" smtClean="0"/>
              <a:t>У ІІІ обласному етапі Всеукраїнських учнівських олімпіад з навчальних предметів взяло участь 15 учнів закладів загальної середньої освіти. П</a:t>
            </a:r>
            <a:r>
              <a:rPr lang="ru-RU" sz="1800" dirty="0" smtClean="0"/>
              <a:t>’</a:t>
            </a:r>
            <a:r>
              <a:rPr lang="uk-UA" sz="1800" dirty="0" err="1" smtClean="0"/>
              <a:t>ятеро</a:t>
            </a:r>
            <a:r>
              <a:rPr lang="uk-UA" sz="1800" dirty="0" smtClean="0"/>
              <a:t> з них стали переможцями (посівши ІІ та ІІІ місце), а саме:</a:t>
            </a:r>
            <a:endParaRPr lang="ru-RU" sz="1800" dirty="0" smtClean="0"/>
          </a:p>
          <a:p>
            <a:r>
              <a:rPr lang="uk-UA" sz="1800" dirty="0" smtClean="0"/>
              <a:t>- </a:t>
            </a:r>
            <a:r>
              <a:rPr lang="uk-UA" sz="1800" b="1" dirty="0" smtClean="0"/>
              <a:t>ІІ місце  </a:t>
            </a:r>
            <a:r>
              <a:rPr lang="uk-UA" sz="1800" dirty="0" smtClean="0"/>
              <a:t>олімпіада з історії,  учениця 9 класу </a:t>
            </a:r>
            <a:r>
              <a:rPr lang="uk-UA" sz="1800" dirty="0" err="1" smtClean="0"/>
              <a:t>КЗ</a:t>
            </a:r>
            <a:r>
              <a:rPr lang="uk-UA" sz="1800" dirty="0" smtClean="0"/>
              <a:t> «</a:t>
            </a:r>
            <a:r>
              <a:rPr lang="uk-UA" sz="1800" dirty="0" err="1" smtClean="0"/>
              <a:t>Сахновщинський</a:t>
            </a:r>
            <a:r>
              <a:rPr lang="uk-UA" sz="1800" dirty="0" smtClean="0"/>
              <a:t> ліцей № 1» - Зайцева Дар’я (вчитель Гунько Світлана Юріївна);</a:t>
            </a:r>
            <a:endParaRPr lang="ru-RU" sz="1800" dirty="0" smtClean="0"/>
          </a:p>
          <a:p>
            <a:r>
              <a:rPr lang="uk-UA" sz="1800" dirty="0" smtClean="0"/>
              <a:t>- </a:t>
            </a:r>
            <a:r>
              <a:rPr lang="uk-UA" sz="1800" b="1" dirty="0" smtClean="0"/>
              <a:t>ІІ місце  </a:t>
            </a:r>
            <a:r>
              <a:rPr lang="uk-UA" sz="1800" dirty="0" smtClean="0"/>
              <a:t>олімпіада з математики, учениця 7 класу </a:t>
            </a:r>
            <a:r>
              <a:rPr lang="uk-UA" sz="1800" dirty="0" err="1" smtClean="0"/>
              <a:t>КЗ</a:t>
            </a:r>
            <a:r>
              <a:rPr lang="uk-UA" sz="1800" dirty="0" smtClean="0"/>
              <a:t> «</a:t>
            </a:r>
            <a:r>
              <a:rPr lang="uk-UA" sz="1800" dirty="0" err="1" smtClean="0"/>
              <a:t>Сахновщинський</a:t>
            </a:r>
            <a:r>
              <a:rPr lang="uk-UA" sz="1800" dirty="0" smtClean="0"/>
              <a:t> ліцей № 1» - </a:t>
            </a:r>
            <a:r>
              <a:rPr lang="uk-UA" sz="1800" dirty="0" err="1" smtClean="0"/>
              <a:t>Стокалюк</a:t>
            </a:r>
            <a:r>
              <a:rPr lang="uk-UA" sz="1800" dirty="0" smtClean="0"/>
              <a:t> </a:t>
            </a:r>
            <a:r>
              <a:rPr lang="uk-UA" sz="1800" dirty="0" err="1" smtClean="0"/>
              <a:t>Тіна</a:t>
            </a:r>
            <a:r>
              <a:rPr lang="uk-UA" sz="1800" dirty="0" smtClean="0"/>
              <a:t> (вчитель Яковенко Валентина Григорівна);</a:t>
            </a:r>
            <a:endParaRPr lang="ru-RU" sz="1800" dirty="0" smtClean="0"/>
          </a:p>
          <a:p>
            <a:r>
              <a:rPr lang="uk-UA" sz="1800" dirty="0" smtClean="0"/>
              <a:t>- </a:t>
            </a:r>
            <a:r>
              <a:rPr lang="uk-UA" sz="1800" b="1" dirty="0" smtClean="0"/>
              <a:t>ІІІ місце  </a:t>
            </a:r>
            <a:r>
              <a:rPr lang="uk-UA" sz="1800" dirty="0" smtClean="0"/>
              <a:t>олімпіада з правознавства, учениця 9 класу </a:t>
            </a:r>
            <a:r>
              <a:rPr lang="uk-UA" sz="1800" dirty="0" err="1" smtClean="0"/>
              <a:t>КЗ</a:t>
            </a:r>
            <a:r>
              <a:rPr lang="uk-UA" sz="1800" dirty="0" smtClean="0"/>
              <a:t> «</a:t>
            </a:r>
            <a:r>
              <a:rPr lang="uk-UA" sz="1800" dirty="0" err="1" smtClean="0"/>
              <a:t>Лебедівська</a:t>
            </a:r>
            <a:r>
              <a:rPr lang="uk-UA" sz="1800" dirty="0" smtClean="0"/>
              <a:t> гімназія» - </a:t>
            </a:r>
            <a:r>
              <a:rPr lang="uk-UA" sz="1800" dirty="0" err="1" smtClean="0"/>
              <a:t>Подобіна</a:t>
            </a:r>
            <a:r>
              <a:rPr lang="uk-UA" sz="1800" dirty="0" smtClean="0"/>
              <a:t> Поліна (вчитель Пахуща Алла Робертівна)</a:t>
            </a:r>
            <a:endParaRPr lang="ru-RU" sz="1800" dirty="0" smtClean="0"/>
          </a:p>
          <a:p>
            <a:r>
              <a:rPr lang="uk-UA" sz="1800" dirty="0" smtClean="0"/>
              <a:t>- </a:t>
            </a:r>
            <a:r>
              <a:rPr lang="uk-UA" sz="1800" b="1" dirty="0" smtClean="0"/>
              <a:t>ІІІ місце </a:t>
            </a:r>
            <a:r>
              <a:rPr lang="uk-UA" sz="1800" dirty="0" smtClean="0"/>
              <a:t>олімпіада з правознавства, учениця 11 класу </a:t>
            </a:r>
            <a:r>
              <a:rPr lang="uk-UA" sz="1800" dirty="0" err="1" smtClean="0"/>
              <a:t>КЗ</a:t>
            </a:r>
            <a:r>
              <a:rPr lang="uk-UA" sz="1800" dirty="0" smtClean="0"/>
              <a:t> «</a:t>
            </a:r>
            <a:r>
              <a:rPr lang="uk-UA" sz="1800" dirty="0" err="1" smtClean="0"/>
              <a:t>Новоолександрівський</a:t>
            </a:r>
            <a:r>
              <a:rPr lang="uk-UA" sz="1800" dirty="0" smtClean="0"/>
              <a:t> ліцей» - Деркач Ярина (вчитель Савельєва Анна Василівна)</a:t>
            </a:r>
            <a:endParaRPr lang="ru-RU" sz="1800" dirty="0" smtClean="0"/>
          </a:p>
          <a:p>
            <a:r>
              <a:rPr lang="uk-UA" sz="1800" dirty="0" smtClean="0"/>
              <a:t>- </a:t>
            </a:r>
            <a:r>
              <a:rPr lang="uk-UA" sz="1800" b="1" dirty="0" smtClean="0"/>
              <a:t>ІІ місце  </a:t>
            </a:r>
            <a:r>
              <a:rPr lang="uk-UA" sz="1800" dirty="0" smtClean="0"/>
              <a:t>олімпіада з трудового навчання,  учениця 10 класу </a:t>
            </a:r>
            <a:r>
              <a:rPr lang="uk-UA" sz="1800" dirty="0" err="1" smtClean="0"/>
              <a:t>КЗ</a:t>
            </a:r>
            <a:r>
              <a:rPr lang="uk-UA" sz="1800" dirty="0" smtClean="0"/>
              <a:t> «</a:t>
            </a:r>
            <a:r>
              <a:rPr lang="uk-UA" sz="1800" dirty="0" err="1" smtClean="0"/>
              <a:t>Огіївський</a:t>
            </a:r>
            <a:r>
              <a:rPr lang="uk-UA" sz="1800" dirty="0" smtClean="0"/>
              <a:t> ліцей» - Калініна Дар’я (вчитель Лук’янович Яна Миколаївна)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8588"/>
            <a:ext cx="7353573" cy="924148"/>
          </a:xfrm>
        </p:spPr>
        <p:txBody>
          <a:bodyPr/>
          <a:lstStyle/>
          <a:p>
            <a:r>
              <a:rPr lang="uk-UA" dirty="0" smtClean="0"/>
              <a:t>МАН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0728"/>
            <a:ext cx="7776864" cy="5143847"/>
          </a:xfrm>
        </p:spPr>
        <p:txBody>
          <a:bodyPr/>
          <a:lstStyle/>
          <a:p>
            <a:r>
              <a:rPr lang="uk-UA" sz="2400" dirty="0" smtClean="0"/>
              <a:t>У І (територіальному) етапі Всеукраїнського конкурсу – захисту науково-дослідницьких робіт МАН взяли участь 6 учнів-членів  із 4 закладів загальної середньої освіти, а саме: </a:t>
            </a:r>
            <a:r>
              <a:rPr lang="uk-UA" sz="2400" dirty="0" err="1" smtClean="0"/>
              <a:t>КЗ</a:t>
            </a:r>
            <a:r>
              <a:rPr lang="uk-UA" sz="2400" dirty="0" smtClean="0"/>
              <a:t> «</a:t>
            </a:r>
            <a:r>
              <a:rPr lang="uk-UA" sz="2400" dirty="0" err="1" smtClean="0"/>
              <a:t>Багаточернещинський</a:t>
            </a:r>
            <a:r>
              <a:rPr lang="uk-UA" sz="2400" dirty="0" smtClean="0"/>
              <a:t> ліцей», </a:t>
            </a:r>
            <a:r>
              <a:rPr lang="uk-UA" sz="2400" dirty="0" err="1" smtClean="0"/>
              <a:t>КЗ</a:t>
            </a:r>
            <a:r>
              <a:rPr lang="uk-UA" sz="2400" dirty="0" smtClean="0"/>
              <a:t> «</a:t>
            </a:r>
            <a:r>
              <a:rPr lang="uk-UA" sz="2400" dirty="0" err="1" smtClean="0"/>
              <a:t>Новочернещинська</a:t>
            </a:r>
            <a:r>
              <a:rPr lang="uk-UA" sz="2400" dirty="0" smtClean="0"/>
              <a:t> гімназія», </a:t>
            </a:r>
            <a:r>
              <a:rPr lang="uk-UA" sz="2400" dirty="0" err="1" smtClean="0"/>
              <a:t>КЗ</a:t>
            </a:r>
            <a:r>
              <a:rPr lang="uk-UA" sz="2400" dirty="0" smtClean="0"/>
              <a:t> «</a:t>
            </a:r>
            <a:r>
              <a:rPr lang="uk-UA" sz="2400" dirty="0" err="1" smtClean="0"/>
              <a:t>Сахновщинський</a:t>
            </a:r>
            <a:r>
              <a:rPr lang="uk-UA" sz="2400" dirty="0" smtClean="0"/>
              <a:t> ліцей №2»,  </a:t>
            </a:r>
            <a:r>
              <a:rPr lang="uk-UA" sz="2400" dirty="0" err="1" smtClean="0"/>
              <a:t>КЗ</a:t>
            </a:r>
            <a:r>
              <a:rPr lang="uk-UA" sz="2400" dirty="0" smtClean="0"/>
              <a:t> «</a:t>
            </a:r>
            <a:r>
              <a:rPr lang="uk-UA" sz="2400" dirty="0" err="1" smtClean="0"/>
              <a:t>Огіївський</a:t>
            </a:r>
            <a:r>
              <a:rPr lang="uk-UA" sz="2400" dirty="0" smtClean="0"/>
              <a:t> ліцей». </a:t>
            </a:r>
          </a:p>
          <a:p>
            <a:r>
              <a:rPr lang="uk-UA" sz="2400" dirty="0" smtClean="0"/>
              <a:t>На ІІ (обласний ) етап конкурсу  було подано 4 роботи. </a:t>
            </a:r>
          </a:p>
          <a:p>
            <a:r>
              <a:rPr lang="uk-UA" sz="2400" dirty="0" smtClean="0"/>
              <a:t>Перемогу отримали: </a:t>
            </a:r>
          </a:p>
          <a:p>
            <a:pPr>
              <a:buNone/>
            </a:pPr>
            <a:r>
              <a:rPr lang="uk-UA" sz="2400" b="1" dirty="0" smtClean="0"/>
              <a:t>       ІІІ місце </a:t>
            </a:r>
            <a:r>
              <a:rPr lang="uk-UA" sz="2400" dirty="0" smtClean="0"/>
              <a:t>у секції «Історичне краєзнавство», учениця 10 класу </a:t>
            </a:r>
            <a:r>
              <a:rPr lang="uk-UA" sz="2400" dirty="0" err="1" smtClean="0"/>
              <a:t>КЗ</a:t>
            </a:r>
            <a:r>
              <a:rPr lang="uk-UA" sz="2400" dirty="0" smtClean="0"/>
              <a:t> «</a:t>
            </a:r>
            <a:r>
              <a:rPr lang="uk-UA" sz="2400" dirty="0" err="1" smtClean="0"/>
              <a:t>Сахновщинський</a:t>
            </a:r>
            <a:r>
              <a:rPr lang="uk-UA" sz="2400" dirty="0" smtClean="0"/>
              <a:t> ліцей №2» </a:t>
            </a:r>
            <a:r>
              <a:rPr lang="uk-UA" sz="2400" dirty="0" err="1" smtClean="0"/>
              <a:t>Котенко</a:t>
            </a:r>
            <a:r>
              <a:rPr lang="uk-UA" sz="2400" dirty="0" smtClean="0"/>
              <a:t> Наталія  (вчитель  Грицай Тетяна Анатоліївна) </a:t>
            </a:r>
          </a:p>
          <a:p>
            <a:pPr>
              <a:buNone/>
            </a:pPr>
            <a:r>
              <a:rPr lang="uk-UA" sz="2400" b="1" dirty="0" smtClean="0"/>
              <a:t>       ІІІ місце </a:t>
            </a:r>
            <a:r>
              <a:rPr lang="uk-UA" sz="2400" dirty="0" smtClean="0"/>
              <a:t>у секції  «Етнологія»,  учениця 10 класу </a:t>
            </a:r>
            <a:r>
              <a:rPr lang="uk-UA" sz="2400" dirty="0" err="1" smtClean="0"/>
              <a:t>КЗ</a:t>
            </a:r>
            <a:r>
              <a:rPr lang="uk-UA" sz="2400" dirty="0" smtClean="0"/>
              <a:t> «</a:t>
            </a:r>
            <a:r>
              <a:rPr lang="uk-UA" sz="2400" dirty="0" err="1" smtClean="0"/>
              <a:t>Огіївський</a:t>
            </a:r>
            <a:r>
              <a:rPr lang="uk-UA" sz="2400" dirty="0" smtClean="0"/>
              <a:t> ліцей» Калініна Дар’я (вчителі </a:t>
            </a:r>
            <a:r>
              <a:rPr lang="uk-UA" sz="2400" dirty="0" err="1" smtClean="0"/>
              <a:t>Вальковська</a:t>
            </a:r>
            <a:r>
              <a:rPr lang="uk-UA" sz="2400" dirty="0" smtClean="0"/>
              <a:t> Наталія Володимирівна, </a:t>
            </a:r>
            <a:r>
              <a:rPr lang="uk-UA" sz="2400" dirty="0" err="1" smtClean="0"/>
              <a:t>Балла</a:t>
            </a:r>
            <a:r>
              <a:rPr lang="uk-UA" sz="2400" dirty="0" smtClean="0"/>
              <a:t> Юлія Олександрівна)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88640"/>
            <a:ext cx="7704856" cy="1433512"/>
          </a:xfrm>
        </p:spPr>
        <p:txBody>
          <a:bodyPr/>
          <a:lstStyle/>
          <a:p>
            <a:r>
              <a:rPr lang="uk-UA" dirty="0" smtClean="0"/>
              <a:t>Відзначення переможців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740352" cy="4524375"/>
          </a:xfrm>
        </p:spPr>
        <p:txBody>
          <a:bodyPr/>
          <a:lstStyle/>
          <a:p>
            <a:r>
              <a:rPr lang="uk-UA" sz="2800" dirty="0" smtClean="0"/>
              <a:t>Відповідно до селищної програми розвитку освіти «Новий освітній простір </a:t>
            </a:r>
            <a:r>
              <a:rPr lang="uk-UA" sz="2800" dirty="0" err="1" smtClean="0"/>
              <a:t>Сахновщини</a:t>
            </a:r>
            <a:r>
              <a:rPr lang="uk-UA" sz="2800" dirty="0" smtClean="0"/>
              <a:t>» на 2021-2025 роки, виплачено одноразову стипендію учням переможцям ІІІ (обласного) етапу Всеукраїнських учнівських олімпіад з навчальних предметів та ІІ (обласного) етапу Всеукраїнського конкурсу-захисту науково-дослідницьких робіт МАН у 2023/2024 навчальному році в розмірі </a:t>
            </a:r>
            <a:r>
              <a:rPr lang="uk-UA" sz="2800" b="1" dirty="0" smtClean="0">
                <a:solidFill>
                  <a:srgbClr val="FF0000"/>
                </a:solidFill>
              </a:rPr>
              <a:t>11500 </a:t>
            </a:r>
            <a:r>
              <a:rPr lang="uk-UA" sz="2800" b="1" dirty="0" err="1" smtClean="0">
                <a:solidFill>
                  <a:srgbClr val="FF0000"/>
                </a:solidFill>
              </a:rPr>
              <a:t>тис.грн</a:t>
            </a:r>
            <a:r>
              <a:rPr lang="uk-UA" sz="2800" dirty="0" smtClean="0"/>
              <a:t>.</a:t>
            </a:r>
            <a:endParaRPr lang="ru-RU" sz="2800" dirty="0" smtClean="0"/>
          </a:p>
          <a:p>
            <a:endParaRPr lang="ru-RU" sz="2000" dirty="0"/>
          </a:p>
        </p:txBody>
      </p:sp>
      <p:pic>
        <p:nvPicPr>
          <p:cNvPr id="5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8588"/>
            <a:ext cx="7785621" cy="852140"/>
          </a:xfrm>
        </p:spPr>
        <p:txBody>
          <a:bodyPr/>
          <a:lstStyle/>
          <a:p>
            <a:r>
              <a:rPr lang="uk-UA" dirty="0" smtClean="0"/>
              <a:t>Конкурси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52736"/>
            <a:ext cx="7425581" cy="5071839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Фестиваль ораторського мистецтва</a:t>
            </a:r>
          </a:p>
          <a:p>
            <a:r>
              <a:rPr lang="uk-UA" sz="2000" dirty="0" smtClean="0"/>
              <a:t>у жовтні 2023 року було проведено І (територіальний) етап</a:t>
            </a:r>
            <a:r>
              <a:rPr lang="uk-UA" sz="2000" b="1" dirty="0" smtClean="0"/>
              <a:t> фестивалю ораторського мистецтва</a:t>
            </a:r>
            <a:r>
              <a:rPr lang="uk-UA" sz="2000" dirty="0" smtClean="0"/>
              <a:t> серед учнів10-11-х класів закладів загальної середньої освіти.</a:t>
            </a:r>
            <a:endParaRPr lang="ru-RU" sz="2000" dirty="0" smtClean="0"/>
          </a:p>
          <a:p>
            <a:r>
              <a:rPr lang="uk-UA" sz="2000" dirty="0" smtClean="0"/>
              <a:t>Найбільш якісну підготовку і високу результативність участі у фестивалі </a:t>
            </a:r>
            <a:r>
              <a:rPr lang="uk-UA" sz="2000" b="1" dirty="0" smtClean="0"/>
              <a:t>ораторського мистецтва</a:t>
            </a:r>
            <a:r>
              <a:rPr lang="uk-UA" sz="2000" dirty="0" smtClean="0"/>
              <a:t> показав </a:t>
            </a:r>
            <a:r>
              <a:rPr lang="uk-UA" sz="2000" dirty="0" err="1" smtClean="0"/>
              <a:t>Чернятін</a:t>
            </a:r>
            <a:r>
              <a:rPr lang="uk-UA" sz="2000" dirty="0" smtClean="0"/>
              <a:t> Максим, учень 10-го класу </a:t>
            </a:r>
            <a:r>
              <a:rPr lang="uk-UA" sz="2000" dirty="0" err="1" smtClean="0"/>
              <a:t>КЗ</a:t>
            </a:r>
            <a:r>
              <a:rPr lang="uk-UA" sz="2000" dirty="0" smtClean="0"/>
              <a:t> «</a:t>
            </a:r>
            <a:r>
              <a:rPr lang="uk-UA" sz="2000" dirty="0" err="1" smtClean="0"/>
              <a:t>Сахновщинський</a:t>
            </a:r>
            <a:r>
              <a:rPr lang="uk-UA" sz="2000" dirty="0" smtClean="0"/>
              <a:t>  ліцей № 2» (вчитель </a:t>
            </a:r>
            <a:r>
              <a:rPr lang="uk-UA" sz="2000" dirty="0" err="1" smtClean="0"/>
              <a:t>Грузіна</a:t>
            </a:r>
            <a:r>
              <a:rPr lang="uk-UA" sz="2000" dirty="0" smtClean="0"/>
              <a:t> Віра Анатоліївна). Учня визнано переможцем І (територіального) етапу фестивалю ораторського мистецтва та направлено виступ на участь у ІІ (обласному) етапі фестивалю, в якому він  став лауреатом.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8588"/>
            <a:ext cx="7353573" cy="996156"/>
          </a:xfrm>
        </p:spPr>
        <p:txBody>
          <a:bodyPr/>
          <a:lstStyle/>
          <a:p>
            <a:r>
              <a:rPr lang="uk-UA" dirty="0" smtClean="0"/>
              <a:t>Конкурси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24744"/>
            <a:ext cx="7776864" cy="5328592"/>
          </a:xfrm>
        </p:spPr>
        <p:txBody>
          <a:bodyPr/>
          <a:lstStyle/>
          <a:p>
            <a:r>
              <a:rPr lang="uk-UA" sz="2200" b="1" dirty="0" smtClean="0"/>
              <a:t>Міжнародного мовно-літературного конкурсу учнівської та студентської молоді імені Тараса Шевченка</a:t>
            </a:r>
            <a:r>
              <a:rPr lang="uk-UA" sz="2200" dirty="0" smtClean="0"/>
              <a:t>. </a:t>
            </a:r>
            <a:endParaRPr lang="ru-RU" sz="2200" dirty="0" smtClean="0"/>
          </a:p>
          <a:p>
            <a:r>
              <a:rPr lang="uk-UA" sz="2200" dirty="0" smtClean="0"/>
              <a:t>Для участі у ІІІ (обласному) етапі конкурсу було направлено 6 робіт учнів закладів загальної середньої освіти: </a:t>
            </a:r>
            <a:r>
              <a:rPr lang="uk-UA" sz="2200" dirty="0" err="1" smtClean="0"/>
              <a:t>КЗ</a:t>
            </a:r>
            <a:r>
              <a:rPr lang="uk-UA" sz="2200" dirty="0" smtClean="0"/>
              <a:t> «</a:t>
            </a:r>
            <a:r>
              <a:rPr lang="uk-UA" sz="2200" dirty="0" err="1" smtClean="0"/>
              <a:t>Багаточернещинський</a:t>
            </a:r>
            <a:r>
              <a:rPr lang="uk-UA" sz="2200" dirty="0" smtClean="0"/>
              <a:t> ліцей», </a:t>
            </a:r>
            <a:r>
              <a:rPr lang="uk-UA" sz="2200" dirty="0" err="1" smtClean="0"/>
              <a:t>КЗ</a:t>
            </a:r>
            <a:r>
              <a:rPr lang="uk-UA" sz="2200" dirty="0" smtClean="0"/>
              <a:t> «</a:t>
            </a:r>
            <a:r>
              <a:rPr lang="uk-UA" sz="2200" dirty="0" err="1" smtClean="0"/>
              <a:t>Огіївський</a:t>
            </a:r>
            <a:r>
              <a:rPr lang="uk-UA" sz="2200" dirty="0" smtClean="0"/>
              <a:t> ліцей», </a:t>
            </a:r>
            <a:r>
              <a:rPr lang="uk-UA" sz="2200" dirty="0" err="1" smtClean="0"/>
              <a:t>КЗ</a:t>
            </a:r>
            <a:r>
              <a:rPr lang="uk-UA" sz="2200" dirty="0" smtClean="0"/>
              <a:t> «</a:t>
            </a:r>
            <a:r>
              <a:rPr lang="uk-UA" sz="2200" dirty="0" err="1" smtClean="0"/>
              <a:t>Сахновщинський</a:t>
            </a:r>
            <a:r>
              <a:rPr lang="uk-UA" sz="2200" dirty="0" smtClean="0"/>
              <a:t> ліцей № 1», </a:t>
            </a:r>
            <a:r>
              <a:rPr lang="uk-UA" sz="2200" dirty="0" err="1" smtClean="0"/>
              <a:t>КЗ</a:t>
            </a:r>
            <a:r>
              <a:rPr lang="uk-UA" sz="2200" dirty="0" smtClean="0"/>
              <a:t> «</a:t>
            </a:r>
            <a:r>
              <a:rPr lang="uk-UA" sz="2200" dirty="0" err="1" smtClean="0"/>
              <a:t>Сахновщинський</a:t>
            </a:r>
            <a:r>
              <a:rPr lang="uk-UA" sz="2200" dirty="0" smtClean="0"/>
              <a:t> ліцей №2».</a:t>
            </a:r>
            <a:endParaRPr lang="ru-RU" sz="2200" dirty="0" smtClean="0"/>
          </a:p>
          <a:p>
            <a:r>
              <a:rPr lang="uk-UA" sz="2200" b="1" dirty="0" smtClean="0"/>
              <a:t>Міжнародного конкурсу з української мови імені Петра </a:t>
            </a:r>
            <a:r>
              <a:rPr lang="uk-UA" sz="2200" b="1" dirty="0" err="1" smtClean="0"/>
              <a:t>Яцика</a:t>
            </a:r>
            <a:r>
              <a:rPr lang="uk-UA" sz="2200" b="1" dirty="0" smtClean="0"/>
              <a:t>. </a:t>
            </a:r>
            <a:endParaRPr lang="ru-RU" sz="2200" b="1" dirty="0" smtClean="0"/>
          </a:p>
          <a:p>
            <a:r>
              <a:rPr lang="uk-UA" sz="2200" dirty="0" smtClean="0"/>
              <a:t>Для участі у ІІІ (обласному) етапі конкурсу було направлено 8 робіт учнів закладів загальної середньої освіти: </a:t>
            </a:r>
            <a:r>
              <a:rPr lang="uk-UA" sz="2200" dirty="0" err="1" smtClean="0"/>
              <a:t>КЗ</a:t>
            </a:r>
            <a:r>
              <a:rPr lang="uk-UA" sz="2200" dirty="0" smtClean="0"/>
              <a:t> «</a:t>
            </a:r>
            <a:r>
              <a:rPr lang="uk-UA" sz="2200" dirty="0" err="1" smtClean="0"/>
              <a:t>Багаточернещинський</a:t>
            </a:r>
            <a:r>
              <a:rPr lang="uk-UA" sz="2200" dirty="0" smtClean="0"/>
              <a:t> ліцей», </a:t>
            </a:r>
            <a:r>
              <a:rPr lang="uk-UA" sz="2200" dirty="0" err="1" smtClean="0"/>
              <a:t>КЗ</a:t>
            </a:r>
            <a:r>
              <a:rPr lang="uk-UA" sz="2200" dirty="0" smtClean="0"/>
              <a:t> «</a:t>
            </a:r>
            <a:r>
              <a:rPr lang="uk-UA" sz="2200" dirty="0" err="1" smtClean="0"/>
              <a:t>Лебедівська</a:t>
            </a:r>
            <a:r>
              <a:rPr lang="uk-UA" sz="2200" dirty="0" smtClean="0"/>
              <a:t> гімназія», </a:t>
            </a:r>
            <a:r>
              <a:rPr lang="uk-UA" sz="2200" dirty="0" err="1" smtClean="0"/>
              <a:t>КЗ</a:t>
            </a:r>
            <a:r>
              <a:rPr lang="uk-UA" sz="2200" dirty="0" smtClean="0"/>
              <a:t> «</a:t>
            </a:r>
            <a:r>
              <a:rPr lang="uk-UA" sz="2200" dirty="0" err="1" smtClean="0"/>
              <a:t>Сахновщинський</a:t>
            </a:r>
            <a:r>
              <a:rPr lang="uk-UA" sz="2200" dirty="0" smtClean="0"/>
              <a:t> ліцей № 1», </a:t>
            </a:r>
            <a:r>
              <a:rPr lang="uk-UA" sz="2200" dirty="0" err="1" smtClean="0"/>
              <a:t>КЗ</a:t>
            </a:r>
            <a:r>
              <a:rPr lang="uk-UA" sz="2200" dirty="0" smtClean="0"/>
              <a:t> «</a:t>
            </a:r>
            <a:r>
              <a:rPr lang="uk-UA" sz="2200" dirty="0" err="1" smtClean="0"/>
              <a:t>Сахновщинський</a:t>
            </a:r>
            <a:r>
              <a:rPr lang="uk-UA" sz="2200" dirty="0" smtClean="0"/>
              <a:t> ліцей №2», </a:t>
            </a:r>
            <a:r>
              <a:rPr lang="uk-UA" sz="2200" dirty="0" err="1" smtClean="0"/>
              <a:t>Сугарівська</a:t>
            </a:r>
            <a:r>
              <a:rPr lang="uk-UA" sz="2200" dirty="0" smtClean="0"/>
              <a:t> філія </a:t>
            </a:r>
            <a:r>
              <a:rPr lang="uk-UA" sz="2200" dirty="0" err="1" smtClean="0"/>
              <a:t>КЗ</a:t>
            </a:r>
            <a:r>
              <a:rPr lang="uk-UA" sz="2200" dirty="0" smtClean="0"/>
              <a:t> «</a:t>
            </a:r>
            <a:r>
              <a:rPr lang="uk-UA" sz="2200" dirty="0" err="1" smtClean="0"/>
              <a:t>Сахновщинський</a:t>
            </a:r>
            <a:r>
              <a:rPr lang="uk-UA" sz="2200" dirty="0" smtClean="0"/>
              <a:t> ліцей № 1».</a:t>
            </a:r>
            <a:endParaRPr lang="ru-RU" sz="2200" dirty="0" smtClean="0"/>
          </a:p>
          <a:p>
            <a:endParaRPr lang="ru-RU" sz="2000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8588"/>
            <a:ext cx="7425581" cy="1433512"/>
          </a:xfrm>
        </p:spPr>
        <p:txBody>
          <a:bodyPr/>
          <a:lstStyle/>
          <a:p>
            <a:r>
              <a:rPr lang="uk-UA" dirty="0" smtClean="0"/>
              <a:t>Конкурси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488832" cy="4781128"/>
          </a:xfrm>
        </p:spPr>
        <p:txBody>
          <a:bodyPr/>
          <a:lstStyle/>
          <a:p>
            <a:r>
              <a:rPr lang="uk-UA" sz="2800" b="1" dirty="0" smtClean="0"/>
              <a:t>Всеукраїнського конкурсу учнівської творчості</a:t>
            </a:r>
            <a:r>
              <a:rPr lang="uk-UA" sz="2800" dirty="0" smtClean="0"/>
              <a:t> серед учнів закладів загальної середньої освіти  за темою «Об’єднаймося ж, брати мої».</a:t>
            </a:r>
            <a:endParaRPr lang="ru-RU" sz="2800" dirty="0" smtClean="0"/>
          </a:p>
          <a:p>
            <a:r>
              <a:rPr lang="uk-UA" sz="2800" dirty="0" smtClean="0"/>
              <a:t>На ІІІ (обласний) етап  було подано 3 роботи . </a:t>
            </a:r>
          </a:p>
          <a:p>
            <a:r>
              <a:rPr lang="uk-UA" sz="2800" dirty="0" smtClean="0"/>
              <a:t>І місце посіла учениця 10 класу  </a:t>
            </a:r>
            <a:r>
              <a:rPr lang="uk-UA" sz="2800" dirty="0" err="1" smtClean="0"/>
              <a:t>КЗ</a:t>
            </a:r>
            <a:r>
              <a:rPr lang="uk-UA" sz="2800" dirty="0" smtClean="0"/>
              <a:t> «</a:t>
            </a:r>
            <a:r>
              <a:rPr lang="uk-UA" sz="2800" dirty="0" err="1" smtClean="0"/>
              <a:t>Сахновщинський</a:t>
            </a:r>
            <a:r>
              <a:rPr lang="uk-UA" sz="2800" dirty="0" smtClean="0"/>
              <a:t>  ліцей № 2» </a:t>
            </a:r>
            <a:r>
              <a:rPr lang="uk-UA" sz="2800" dirty="0" err="1" smtClean="0"/>
              <a:t>Котенко</a:t>
            </a:r>
            <a:r>
              <a:rPr lang="uk-UA" sz="2800" dirty="0" smtClean="0"/>
              <a:t> Наталія (вчитель Грицай Тетяна Анатоліївна)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8588"/>
            <a:ext cx="7497589" cy="996156"/>
          </a:xfrm>
        </p:spPr>
        <p:txBody>
          <a:bodyPr/>
          <a:lstStyle/>
          <a:p>
            <a:r>
              <a:rPr lang="uk-UA" dirty="0" smtClean="0"/>
              <a:t>Конкурси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96752"/>
            <a:ext cx="7956376" cy="5472608"/>
          </a:xfrm>
        </p:spPr>
        <p:txBody>
          <a:bodyPr/>
          <a:lstStyle/>
          <a:p>
            <a:r>
              <a:rPr lang="uk-UA" sz="2800" dirty="0" smtClean="0"/>
              <a:t>Всеукраїнський відкритий інтерактивний конкурс </a:t>
            </a:r>
            <a:r>
              <a:rPr lang="uk-UA" sz="2800" dirty="0" err="1" smtClean="0"/>
              <a:t>“МАН-Юніор</a:t>
            </a:r>
            <a:r>
              <a:rPr lang="uk-UA" sz="2800" dirty="0" smtClean="0"/>
              <a:t> </a:t>
            </a:r>
            <a:r>
              <a:rPr lang="uk-UA" sz="2800" dirty="0" err="1" smtClean="0"/>
              <a:t>Ерудит”</a:t>
            </a:r>
            <a:r>
              <a:rPr lang="uk-UA" sz="2800" dirty="0" smtClean="0"/>
              <a:t>, номінація Історик-Юніор: </a:t>
            </a:r>
          </a:p>
          <a:p>
            <a:r>
              <a:rPr lang="uk-UA" sz="2800" dirty="0" smtClean="0"/>
              <a:t>І місце Калініна Дар</a:t>
            </a:r>
            <a:r>
              <a:rPr lang="en-US" sz="2800" dirty="0" smtClean="0"/>
              <a:t>’</a:t>
            </a:r>
            <a:r>
              <a:rPr lang="uk-UA" sz="2800" dirty="0" smtClean="0"/>
              <a:t>я, </a:t>
            </a:r>
            <a:r>
              <a:rPr lang="uk-UA" sz="2800" dirty="0" err="1" smtClean="0"/>
              <a:t>Політович</a:t>
            </a:r>
            <a:r>
              <a:rPr lang="uk-UA" sz="2800" dirty="0" smtClean="0"/>
              <a:t> Ельвіра, Шпак Юлія, Шпак Ольга, </a:t>
            </a:r>
            <a:r>
              <a:rPr lang="uk-UA" sz="2800" dirty="0" err="1" smtClean="0"/>
              <a:t>Кузнецова</a:t>
            </a:r>
            <a:r>
              <a:rPr lang="uk-UA" sz="2800" dirty="0" smtClean="0"/>
              <a:t> Анастасія, учні </a:t>
            </a:r>
            <a:r>
              <a:rPr lang="uk-UA" sz="2800" dirty="0" err="1" smtClean="0"/>
              <a:t>КЗ</a:t>
            </a:r>
            <a:r>
              <a:rPr lang="uk-UA" sz="2800" dirty="0" smtClean="0"/>
              <a:t> </a:t>
            </a:r>
            <a:r>
              <a:rPr lang="uk-UA" sz="2800" dirty="0" err="1" smtClean="0"/>
              <a:t>“Огіївський</a:t>
            </a:r>
            <a:r>
              <a:rPr lang="uk-UA" sz="2800" dirty="0" smtClean="0"/>
              <a:t> </a:t>
            </a:r>
            <a:r>
              <a:rPr lang="uk-UA" sz="2800" dirty="0" err="1" smtClean="0"/>
              <a:t>ліцей”</a:t>
            </a:r>
            <a:r>
              <a:rPr lang="uk-UA" sz="2800" dirty="0" smtClean="0"/>
              <a:t> (вчитель </a:t>
            </a:r>
            <a:r>
              <a:rPr lang="uk-UA" sz="2800" dirty="0" err="1" smtClean="0"/>
              <a:t>Вальковська</a:t>
            </a:r>
            <a:r>
              <a:rPr lang="uk-UA" sz="2800" dirty="0" smtClean="0"/>
              <a:t> Наталія Володимирівна)</a:t>
            </a:r>
          </a:p>
          <a:p>
            <a:r>
              <a:rPr lang="uk-UA" sz="2800" dirty="0" smtClean="0"/>
              <a:t>Всеукраїнський інтерактивний конкурс </a:t>
            </a:r>
            <a:r>
              <a:rPr lang="uk-UA" sz="2800" dirty="0" err="1" smtClean="0"/>
              <a:t>“МАН-Юніор</a:t>
            </a:r>
            <a:r>
              <a:rPr lang="uk-UA" sz="2800" dirty="0" smtClean="0"/>
              <a:t> </a:t>
            </a:r>
            <a:r>
              <a:rPr lang="uk-UA" sz="2800" dirty="0" err="1" smtClean="0"/>
              <a:t>Дослідник”</a:t>
            </a:r>
            <a:r>
              <a:rPr lang="uk-UA" sz="2800" dirty="0" smtClean="0"/>
              <a:t>,  номінація Історія:</a:t>
            </a:r>
          </a:p>
          <a:p>
            <a:r>
              <a:rPr lang="uk-UA" sz="2800" dirty="0" smtClean="0"/>
              <a:t>ІІІ місце Калініна Дар</a:t>
            </a:r>
            <a:r>
              <a:rPr lang="en-US" sz="2800" dirty="0" smtClean="0"/>
              <a:t>’</a:t>
            </a:r>
            <a:r>
              <a:rPr lang="uk-UA" sz="2800" dirty="0" smtClean="0"/>
              <a:t>я, учениця </a:t>
            </a:r>
            <a:r>
              <a:rPr lang="uk-UA" sz="2800" dirty="0" err="1" smtClean="0"/>
              <a:t>КЗ</a:t>
            </a:r>
            <a:r>
              <a:rPr lang="uk-UA" sz="2800" dirty="0" smtClean="0"/>
              <a:t> </a:t>
            </a:r>
            <a:r>
              <a:rPr lang="uk-UA" sz="2800" dirty="0" err="1" smtClean="0"/>
              <a:t>“Огіївський</a:t>
            </a:r>
            <a:r>
              <a:rPr lang="uk-UA" sz="2800" dirty="0" smtClean="0"/>
              <a:t> </a:t>
            </a:r>
            <a:r>
              <a:rPr lang="uk-UA" sz="2800" dirty="0" err="1" smtClean="0"/>
              <a:t>ліцей”</a:t>
            </a:r>
            <a:r>
              <a:rPr lang="uk-UA" sz="2800" dirty="0" smtClean="0"/>
              <a:t> (вчитель </a:t>
            </a:r>
            <a:r>
              <a:rPr lang="uk-UA" sz="2800" dirty="0" err="1" smtClean="0"/>
              <a:t>Вальковська</a:t>
            </a:r>
            <a:r>
              <a:rPr lang="uk-UA" sz="2800" dirty="0" smtClean="0"/>
              <a:t> Наталія Володимирівна)</a:t>
            </a:r>
            <a:endParaRPr lang="ru-RU" sz="2800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8588"/>
            <a:ext cx="7281565" cy="1068164"/>
          </a:xfrm>
        </p:spPr>
        <p:txBody>
          <a:bodyPr/>
          <a:lstStyle/>
          <a:p>
            <a:r>
              <a:rPr lang="uk-UA" dirty="0" err="1" smtClean="0"/>
              <a:t>Сахновщинський</a:t>
            </a:r>
            <a:r>
              <a:rPr lang="uk-UA" dirty="0" smtClean="0"/>
              <a:t> </a:t>
            </a:r>
            <a:r>
              <a:rPr lang="uk-UA" dirty="0" err="1" smtClean="0"/>
              <a:t>ІРЦ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497589" cy="4855815"/>
          </a:xfrm>
        </p:spPr>
        <p:txBody>
          <a:bodyPr/>
          <a:lstStyle/>
          <a:p>
            <a:r>
              <a:rPr lang="ru-RU" b="1" dirty="0" err="1" smtClean="0"/>
              <a:t>Однією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важливих</a:t>
            </a:r>
            <a:r>
              <a:rPr lang="ru-RU" b="1" dirty="0" smtClean="0"/>
              <a:t>  </a:t>
            </a:r>
            <a:r>
              <a:rPr lang="ru-RU" b="1" dirty="0" err="1" smtClean="0"/>
              <a:t>функцій</a:t>
            </a:r>
            <a:r>
              <a:rPr lang="ru-RU" b="1" dirty="0" smtClean="0"/>
              <a:t> ІРЦ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проведення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корекційно-розвиткових</a:t>
            </a:r>
            <a:r>
              <a:rPr lang="ru-RU" b="1" dirty="0" smtClean="0"/>
              <a:t> занять</a:t>
            </a:r>
            <a:r>
              <a:rPr lang="ru-RU" dirty="0" smtClean="0"/>
              <a:t>. Д</a:t>
            </a:r>
            <a:r>
              <a:rPr lang="uk-UA" dirty="0" smtClean="0"/>
              <a:t>ані</a:t>
            </a:r>
            <a:r>
              <a:rPr lang="ru-RU" dirty="0" smtClean="0"/>
              <a:t> </a:t>
            </a:r>
            <a:r>
              <a:rPr lang="ru-RU" dirty="0" err="1" smtClean="0"/>
              <a:t>послуги</a:t>
            </a:r>
            <a:r>
              <a:rPr lang="ru-RU" dirty="0" smtClean="0"/>
              <a:t> </a:t>
            </a:r>
            <a:r>
              <a:rPr lang="ru-RU" dirty="0" err="1" smtClean="0"/>
              <a:t>надаються</a:t>
            </a:r>
            <a:r>
              <a:rPr lang="ru-RU" dirty="0" smtClean="0"/>
              <a:t> </a:t>
            </a:r>
            <a:r>
              <a:rPr lang="ru-RU" dirty="0" err="1" smtClean="0"/>
              <a:t>дітям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uk-UA" dirty="0" smtClean="0"/>
              <a:t>пройшли комплексну оцінку,  навчаються в школі за індивідуальною формою навчання та ті, які не відвідують ЗДО.</a:t>
            </a:r>
            <a:endParaRPr lang="ru-RU" dirty="0" smtClean="0"/>
          </a:p>
          <a:p>
            <a:r>
              <a:rPr lang="uk-UA" b="1" dirty="0" smtClean="0"/>
              <a:t>На початок 2024 року </a:t>
            </a:r>
            <a:r>
              <a:rPr lang="uk-UA" b="1" dirty="0" err="1" smtClean="0"/>
              <a:t>корекційно-розвиткові</a:t>
            </a:r>
            <a:r>
              <a:rPr lang="uk-UA" b="1" dirty="0" smtClean="0"/>
              <a:t> заняття в </a:t>
            </a:r>
            <a:r>
              <a:rPr lang="uk-UA" b="1" dirty="0" err="1" smtClean="0"/>
              <a:t>Сахновщинському</a:t>
            </a:r>
            <a:r>
              <a:rPr lang="uk-UA" b="1" dirty="0" smtClean="0"/>
              <a:t> </a:t>
            </a:r>
            <a:r>
              <a:rPr lang="uk-UA" b="1" dirty="0" err="1" smtClean="0"/>
              <a:t>ІРЦ</a:t>
            </a:r>
            <a:r>
              <a:rPr lang="uk-UA" b="1" dirty="0" smtClean="0"/>
              <a:t>, згідно графіка,  відвідувало 32 особи з ООП.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9632" y="1052736"/>
            <a:ext cx="7632848" cy="532859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</a:p>
          <a:p>
            <a:pPr>
              <a:buNone/>
            </a:pPr>
            <a:r>
              <a:rPr lang="uk-UA" dirty="0" smtClean="0"/>
              <a:t>   Не зважаючи на всі труднощі воєнного часу, команда освітян нашої громади прикладала  максимум зусиль для забезпечення функціонування галузі, створення умов для рівного доступу мешканців громади до якісної освіти.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3316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8588"/>
            <a:ext cx="7497589" cy="1433512"/>
          </a:xfrm>
        </p:spPr>
        <p:txBody>
          <a:bodyPr/>
          <a:lstStyle/>
          <a:p>
            <a:r>
              <a:rPr lang="uk-UA" dirty="0" smtClean="0"/>
              <a:t>ЮНІСЕФ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8760"/>
            <a:ext cx="8100392" cy="5328592"/>
          </a:xfrm>
        </p:spPr>
        <p:txBody>
          <a:bodyPr/>
          <a:lstStyle/>
          <a:p>
            <a:r>
              <a:rPr lang="uk-UA" sz="2000" dirty="0" smtClean="0"/>
              <a:t>Департамент науки і освіти Харківської обласної військової адміністрації, представництво ЮНІСЕФ у Харківській області і Благодійний фонд "Харків з тобою" розпочали з 1 червня 2024 року реалізацію </a:t>
            </a:r>
            <a:r>
              <a:rPr lang="uk-UA" sz="2000" dirty="0" err="1" smtClean="0"/>
              <a:t>проєкту</a:t>
            </a:r>
            <a:r>
              <a:rPr lang="uk-UA" sz="2000" dirty="0" smtClean="0"/>
              <a:t> "Посилення інклюзивної освіти для дітей з особливими освітніми потребами в Харківській області". У межах реалізації </a:t>
            </a:r>
            <a:r>
              <a:rPr lang="uk-UA" sz="2000" dirty="0" err="1" smtClean="0"/>
              <a:t>проєкту</a:t>
            </a:r>
            <a:r>
              <a:rPr lang="uk-UA" sz="2000" dirty="0" smtClean="0"/>
              <a:t> передбачається надання індивідуальних </a:t>
            </a:r>
            <a:r>
              <a:rPr lang="uk-UA" sz="2000" dirty="0" err="1" smtClean="0"/>
              <a:t>корекційно-розвиткових</a:t>
            </a:r>
            <a:r>
              <a:rPr lang="uk-UA" sz="2000" dirty="0" smtClean="0"/>
              <a:t> послуг для дітей з ООП, покращення стану інклюзивного середовища в закладах загальної середньої освіти регіону, підвищення кваліфікації фахівців інклюзивно-ресурсних центрів у громадах та роботу з батьками, які виховують дітей з ООП.</a:t>
            </a:r>
            <a:r>
              <a:rPr lang="ru-RU" sz="2000" dirty="0" smtClean="0"/>
              <a:t> </a:t>
            </a:r>
          </a:p>
          <a:p>
            <a:r>
              <a:rPr lang="uk-UA" sz="2000" dirty="0" smtClean="0"/>
              <a:t>Завдяки втіленню ініціативи вдалось забезпечити можливість надання психолого-педагогічних, </a:t>
            </a:r>
            <a:r>
              <a:rPr lang="uk-UA" sz="2000" dirty="0" err="1" smtClean="0"/>
              <a:t>корекційно-розвиткових</a:t>
            </a:r>
            <a:r>
              <a:rPr lang="uk-UA" sz="2000" dirty="0" smtClean="0"/>
              <a:t> послуг в літній період 7 дітям громади. Для корекції та розвитку психофізичних функцій залучені фахівці </a:t>
            </a:r>
            <a:r>
              <a:rPr lang="uk-UA" sz="2000" dirty="0" err="1" smtClean="0"/>
              <a:t>ІРЦ</a:t>
            </a:r>
            <a:r>
              <a:rPr lang="uk-UA" sz="2000" dirty="0" smtClean="0"/>
              <a:t> та інші спеціалісти використовували елементи арт-терапії: </a:t>
            </a:r>
            <a:r>
              <a:rPr lang="uk-UA" sz="2000" dirty="0" err="1" smtClean="0"/>
              <a:t>ізо-</a:t>
            </a:r>
            <a:r>
              <a:rPr lang="uk-UA" sz="2000" dirty="0" smtClean="0"/>
              <a:t>, </a:t>
            </a:r>
            <a:r>
              <a:rPr lang="uk-UA" sz="2000" dirty="0" err="1" smtClean="0"/>
              <a:t>казко-</a:t>
            </a:r>
            <a:r>
              <a:rPr lang="uk-UA" sz="2000" dirty="0" smtClean="0"/>
              <a:t>, </a:t>
            </a:r>
            <a:r>
              <a:rPr lang="uk-UA" sz="2000" dirty="0" err="1" smtClean="0"/>
              <a:t>музико-</a:t>
            </a:r>
            <a:r>
              <a:rPr lang="uk-UA" sz="2000" dirty="0" smtClean="0"/>
              <a:t>, </a:t>
            </a:r>
            <a:r>
              <a:rPr lang="uk-UA" sz="2000" dirty="0" err="1" smtClean="0"/>
              <a:t>піско-</a:t>
            </a:r>
            <a:r>
              <a:rPr lang="uk-UA" sz="2000" dirty="0" smtClean="0"/>
              <a:t>, </a:t>
            </a:r>
            <a:r>
              <a:rPr lang="uk-UA" sz="2000" dirty="0" err="1" smtClean="0"/>
              <a:t>ігро-</a:t>
            </a:r>
            <a:r>
              <a:rPr lang="uk-UA" sz="2000" dirty="0" smtClean="0"/>
              <a:t>, </a:t>
            </a:r>
            <a:r>
              <a:rPr lang="uk-UA" sz="2000" dirty="0" err="1" smtClean="0"/>
              <a:t>кольоро-</a:t>
            </a:r>
            <a:r>
              <a:rPr lang="uk-UA" sz="2000" dirty="0" smtClean="0"/>
              <a:t>, пластилінової та танцювальної терапії тощо.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987" y="0"/>
            <a:ext cx="8228013" cy="1433512"/>
          </a:xfrm>
        </p:spPr>
        <p:txBody>
          <a:bodyPr/>
          <a:lstStyle/>
          <a:p>
            <a:r>
              <a:rPr lang="uk-UA" dirty="0" smtClean="0"/>
              <a:t>ЮНІСЕФ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96752"/>
            <a:ext cx="7425581" cy="4927823"/>
          </a:xfrm>
        </p:spPr>
        <p:txBody>
          <a:bodyPr/>
          <a:lstStyle/>
          <a:p>
            <a:r>
              <a:rPr lang="uk-UA" dirty="0" smtClean="0"/>
              <a:t>У межах реалізації </a:t>
            </a:r>
            <a:r>
              <a:rPr lang="uk-UA" dirty="0" err="1" smtClean="0"/>
              <a:t>проєкту</a:t>
            </a:r>
            <a:r>
              <a:rPr lang="uk-UA" dirty="0" smtClean="0"/>
              <a:t> "Посилення інклюзивної освіти для дітей з особливими освітніми потребами в Харківській </a:t>
            </a:r>
            <a:r>
              <a:rPr lang="uk-UA" dirty="0" err="1" smtClean="0"/>
              <a:t>області“</a:t>
            </a:r>
            <a:r>
              <a:rPr lang="uk-UA" dirty="0" smtClean="0"/>
              <a:t> 5 педагогів  громади підвищують свій професійний рівень та розпочинають навчання у Харківському державному національному університеті ім. Г.С. Сковороди та отримають кваліфікацію </a:t>
            </a:r>
            <a:r>
              <a:rPr lang="uk-UA" dirty="0" err="1" smtClean="0"/>
              <a:t>корекційний</a:t>
            </a:r>
            <a:r>
              <a:rPr lang="uk-UA" dirty="0" smtClean="0"/>
              <a:t> педагог.</a:t>
            </a:r>
            <a:endParaRPr lang="ru-RU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8588"/>
            <a:ext cx="7209557" cy="1433512"/>
          </a:xfrm>
        </p:spPr>
        <p:txBody>
          <a:bodyPr/>
          <a:lstStyle/>
          <a:p>
            <a:r>
              <a:rPr lang="uk-UA" dirty="0" smtClean="0"/>
              <a:t>ГАДЖЕТИ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7632848" cy="4853136"/>
          </a:xfrm>
        </p:spPr>
        <p:txBody>
          <a:bodyPr/>
          <a:lstStyle/>
          <a:p>
            <a:r>
              <a:rPr lang="uk-UA" dirty="0" smtClean="0"/>
              <a:t>У квітні 2024 року Представництвом Дитячого фонду ООН в Україні (ЮНІСЕФ) було передано в заклади загальної середньої освіти ноутбуки ((</a:t>
            </a:r>
            <a:r>
              <a:rPr lang="en-US" dirty="0" smtClean="0"/>
              <a:t>SL</a:t>
            </a:r>
            <a:r>
              <a:rPr lang="uk-UA" dirty="0" smtClean="0"/>
              <a:t>002247) - </a:t>
            </a:r>
            <a:r>
              <a:rPr lang="en-US" dirty="0" smtClean="0"/>
              <a:t>HP</a:t>
            </a:r>
            <a:r>
              <a:rPr lang="uk-UA" dirty="0" smtClean="0"/>
              <a:t> 245 </a:t>
            </a:r>
            <a:r>
              <a:rPr lang="en-US" dirty="0" smtClean="0"/>
              <a:t>G</a:t>
            </a:r>
            <a:r>
              <a:rPr lang="uk-UA" dirty="0" smtClean="0"/>
              <a:t>9, </a:t>
            </a:r>
            <a:r>
              <a:rPr lang="en-US" dirty="0" smtClean="0"/>
              <a:t>Windows OS</a:t>
            </a:r>
            <a:r>
              <a:rPr lang="uk-UA" dirty="0" smtClean="0"/>
              <a:t>) в кількості 331штуки та </a:t>
            </a:r>
            <a:r>
              <a:rPr lang="uk-UA" dirty="0" err="1" smtClean="0"/>
              <a:t>хромбуків</a:t>
            </a:r>
            <a:r>
              <a:rPr lang="uk-UA" dirty="0" smtClean="0"/>
              <a:t> ((</a:t>
            </a:r>
            <a:r>
              <a:rPr lang="en-US" dirty="0" smtClean="0"/>
              <a:t>SL</a:t>
            </a:r>
            <a:r>
              <a:rPr lang="uk-UA" dirty="0" smtClean="0"/>
              <a:t>001076) – </a:t>
            </a:r>
            <a:r>
              <a:rPr lang="en-US" dirty="0" smtClean="0"/>
              <a:t>Lenovo</a:t>
            </a:r>
            <a:r>
              <a:rPr lang="uk-UA" dirty="0" smtClean="0"/>
              <a:t> 100</a:t>
            </a:r>
            <a:r>
              <a:rPr lang="en-US" dirty="0" smtClean="0"/>
              <a:t>e </a:t>
            </a:r>
            <a:r>
              <a:rPr lang="en-US" dirty="0" err="1" smtClean="0"/>
              <a:t>Chromeboo</a:t>
            </a:r>
            <a:r>
              <a:rPr lang="uk-UA" dirty="0" smtClean="0"/>
              <a:t>  </a:t>
            </a:r>
            <a:r>
              <a:rPr lang="en-US" dirty="0" smtClean="0"/>
              <a:t>Gen</a:t>
            </a:r>
            <a:r>
              <a:rPr lang="uk-UA" dirty="0" smtClean="0"/>
              <a:t>4) в кількості 206 штук.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8588"/>
            <a:ext cx="7704856" cy="996156"/>
          </a:xfrm>
        </p:spPr>
        <p:txBody>
          <a:bodyPr/>
          <a:lstStyle/>
          <a:p>
            <a:r>
              <a:rPr lang="uk-UA" dirty="0" smtClean="0"/>
              <a:t>Укриття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96752"/>
            <a:ext cx="7704856" cy="5256584"/>
          </a:xfrm>
        </p:spPr>
        <p:txBody>
          <a:bodyPr/>
          <a:lstStyle/>
          <a:p>
            <a:r>
              <a:rPr lang="uk-UA" sz="2000" dirty="0" smtClean="0"/>
              <a:t>Для забезпечення безпечних умов навчання в 2023 році було проведено капітальний ремонт укриттів:</a:t>
            </a:r>
          </a:p>
          <a:p>
            <a:r>
              <a:rPr lang="uk-UA" sz="2000" dirty="0" smtClean="0"/>
              <a:t> </a:t>
            </a:r>
            <a:r>
              <a:rPr lang="uk-UA" sz="2000" dirty="0" err="1" smtClean="0"/>
              <a:t>КЗ</a:t>
            </a:r>
            <a:r>
              <a:rPr lang="uk-UA" sz="2000" dirty="0" smtClean="0"/>
              <a:t> «</a:t>
            </a:r>
            <a:r>
              <a:rPr lang="uk-UA" sz="2000" dirty="0" err="1" smtClean="0"/>
              <a:t>Сахновщинський</a:t>
            </a:r>
            <a:r>
              <a:rPr lang="uk-UA" sz="2000" dirty="0" smtClean="0"/>
              <a:t> ліцей № 1» (площа найпростіших укриттів 500м</a:t>
            </a:r>
            <a:r>
              <a:rPr lang="uk-UA" sz="2000" baseline="30000" dirty="0" smtClean="0"/>
              <a:t>2 </a:t>
            </a:r>
            <a:r>
              <a:rPr lang="uk-UA" sz="2000" dirty="0" smtClean="0"/>
              <a:t>і 180м</a:t>
            </a:r>
            <a:r>
              <a:rPr lang="uk-UA" sz="2000" baseline="30000" dirty="0" smtClean="0"/>
              <a:t>2</a:t>
            </a:r>
            <a:r>
              <a:rPr lang="uk-UA" sz="2000" dirty="0" smtClean="0"/>
              <a:t>, проектна потужність 400 і 200 осіб відповідно) </a:t>
            </a:r>
          </a:p>
          <a:p>
            <a:r>
              <a:rPr lang="uk-UA" sz="2000" dirty="0" err="1" smtClean="0"/>
              <a:t>КЗ</a:t>
            </a:r>
            <a:r>
              <a:rPr lang="uk-UA" sz="2000" dirty="0" smtClean="0"/>
              <a:t> «</a:t>
            </a:r>
            <a:r>
              <a:rPr lang="uk-UA" sz="2000" dirty="0" err="1" smtClean="0"/>
              <a:t>Сахновщинський</a:t>
            </a:r>
            <a:r>
              <a:rPr lang="uk-UA" sz="2000" dirty="0" smtClean="0"/>
              <a:t> ліцей № 2» (площа ПРУ 860м</a:t>
            </a:r>
            <a:r>
              <a:rPr lang="uk-UA" sz="2000" baseline="30000" dirty="0" smtClean="0"/>
              <a:t>2</a:t>
            </a:r>
            <a:r>
              <a:rPr lang="uk-UA" sz="2000" dirty="0" smtClean="0"/>
              <a:t>, проектна потужність 400 осіб), </a:t>
            </a:r>
          </a:p>
          <a:p>
            <a:r>
              <a:rPr lang="uk-UA" sz="2000" dirty="0" smtClean="0"/>
              <a:t>ремонти проведено за рахунок субвенції з державного бюджету на умовах </a:t>
            </a:r>
            <a:r>
              <a:rPr lang="uk-UA" sz="2000" dirty="0" err="1" smtClean="0"/>
              <a:t>співфінансування</a:t>
            </a:r>
            <a:r>
              <a:rPr lang="uk-UA" sz="2000" dirty="0" smtClean="0"/>
              <a:t> з місцевого бюджету </a:t>
            </a:r>
            <a:r>
              <a:rPr lang="uk-UA" sz="2000" dirty="0" err="1" smtClean="0"/>
              <a:t>КЗ</a:t>
            </a:r>
            <a:r>
              <a:rPr lang="uk-UA" sz="2000" dirty="0" smtClean="0"/>
              <a:t> «</a:t>
            </a:r>
            <a:r>
              <a:rPr lang="uk-UA" sz="2000" dirty="0" err="1" smtClean="0"/>
              <a:t>Сахновщинський</a:t>
            </a:r>
            <a:r>
              <a:rPr lang="uk-UA" sz="2000" dirty="0" smtClean="0"/>
              <a:t> ліцей № 1» на суму 6 млн. 416 тис. 102 гривень, </a:t>
            </a:r>
            <a:r>
              <a:rPr lang="uk-UA" sz="2000" dirty="0" err="1" smtClean="0"/>
              <a:t>КЗ</a:t>
            </a:r>
            <a:r>
              <a:rPr lang="uk-UA" sz="2000" dirty="0" smtClean="0"/>
              <a:t> «</a:t>
            </a:r>
            <a:r>
              <a:rPr lang="uk-UA" sz="2000" dirty="0" err="1" smtClean="0"/>
              <a:t>Сахновщинський</a:t>
            </a:r>
            <a:r>
              <a:rPr lang="uk-UA" sz="2000" dirty="0" smtClean="0"/>
              <a:t> ліцей № 2» на суму  5 млн. 943 тис. 620 гривень</a:t>
            </a:r>
            <a:endParaRPr lang="ru-RU" sz="2000" dirty="0" smtClean="0"/>
          </a:p>
          <a:p>
            <a:r>
              <a:rPr lang="uk-UA" sz="2000" dirty="0" smtClean="0"/>
              <a:t>У 2024 році планується проведення капітального ремонту ПРУ </a:t>
            </a:r>
            <a:r>
              <a:rPr lang="uk-UA" sz="2000" dirty="0" err="1" smtClean="0"/>
              <a:t>КЗ</a:t>
            </a:r>
            <a:r>
              <a:rPr lang="uk-UA" sz="2000" dirty="0" smtClean="0"/>
              <a:t> «Костянтинівський ліцей" на суму 18257,137 </a:t>
            </a:r>
            <a:r>
              <a:rPr lang="uk-UA" sz="2000" dirty="0" err="1" smtClean="0"/>
              <a:t>тис.грн</a:t>
            </a:r>
            <a:r>
              <a:rPr lang="uk-UA" sz="2000" dirty="0" smtClean="0"/>
              <a:t>. на умовах </a:t>
            </a:r>
            <a:r>
              <a:rPr lang="uk-UA" sz="2000" dirty="0" err="1" smtClean="0"/>
              <a:t>співфінансування</a:t>
            </a:r>
            <a:r>
              <a:rPr lang="uk-UA" sz="2000" dirty="0" smtClean="0"/>
              <a:t> (наявна проектно-кошторисна документація), площа ПРУ 640,7м</a:t>
            </a:r>
            <a:r>
              <a:rPr lang="uk-UA" sz="2000" baseline="30000" dirty="0" smtClean="0"/>
              <a:t>2</a:t>
            </a:r>
            <a:r>
              <a:rPr lang="uk-UA" sz="2000" dirty="0" smtClean="0"/>
              <a:t>, проектна потужність 250 осіб.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8588"/>
            <a:ext cx="7209557" cy="1433512"/>
          </a:xfrm>
        </p:spPr>
        <p:txBody>
          <a:bodyPr/>
          <a:lstStyle/>
          <a:p>
            <a:r>
              <a:rPr lang="uk-UA" dirty="0" smtClean="0"/>
              <a:t>Автобус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1525" cy="4524375"/>
          </a:xfrm>
        </p:spPr>
        <p:txBody>
          <a:bodyPr/>
          <a:lstStyle/>
          <a:p>
            <a:r>
              <a:rPr lang="uk-UA" dirty="0" smtClean="0"/>
              <a:t>За рахунок коштів субвенції з державного бюджету місцевим бюджетам та коштів місцевих бюджетів на умовах </a:t>
            </a:r>
            <a:r>
              <a:rPr lang="uk-UA" dirty="0" err="1" smtClean="0"/>
              <a:t>співфінансування</a:t>
            </a:r>
            <a:r>
              <a:rPr lang="uk-UA" dirty="0" smtClean="0"/>
              <a:t> отримано шкільний автобус </a:t>
            </a:r>
            <a:r>
              <a:rPr lang="en-US" dirty="0" smtClean="0"/>
              <a:t>ATAMAN D</a:t>
            </a:r>
            <a:r>
              <a:rPr lang="uk-UA" dirty="0" smtClean="0"/>
              <a:t>093</a:t>
            </a:r>
            <a:r>
              <a:rPr lang="en-US" dirty="0" smtClean="0"/>
              <a:t>S</a:t>
            </a:r>
            <a:r>
              <a:rPr lang="uk-UA" dirty="0" smtClean="0"/>
              <a:t>2 на суму 2 млн. 988 тис. грн.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8588"/>
            <a:ext cx="7569597" cy="996156"/>
          </a:xfrm>
        </p:spPr>
        <p:txBody>
          <a:bodyPr/>
          <a:lstStyle/>
          <a:p>
            <a:r>
              <a:rPr lang="ru-RU" b="1" u="sng" dirty="0" err="1" smtClean="0"/>
              <a:t>Основні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завдання</a:t>
            </a:r>
            <a:r>
              <a:rPr lang="ru-RU" b="1" u="sng" dirty="0" smtClean="0"/>
              <a:t> на 202</a:t>
            </a:r>
            <a:r>
              <a:rPr lang="uk-UA" b="1" u="sng" dirty="0" smtClean="0"/>
              <a:t>4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рік</a:t>
            </a:r>
            <a:r>
              <a:rPr lang="ru-RU" b="1" u="sng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052736"/>
            <a:ext cx="7497589" cy="5071839"/>
          </a:xfrm>
        </p:spPr>
        <p:txBody>
          <a:bodyPr/>
          <a:lstStyle/>
          <a:p>
            <a:pPr lvl="0"/>
            <a:r>
              <a:rPr lang="uk-UA" sz="2400" dirty="0" smtClean="0"/>
              <a:t>Розпочати освітній процес у закладах освіти за змішаною  та дистанційною формою навчання враховуючи </a:t>
            </a:r>
            <a:r>
              <a:rPr lang="uk-UA" sz="2400" smtClean="0"/>
              <a:t>безпекову </a:t>
            </a:r>
            <a:r>
              <a:rPr lang="uk-UA" sz="2400" dirty="0" smtClean="0"/>
              <a:t>ситуацією;</a:t>
            </a:r>
            <a:endParaRPr lang="ru-RU" sz="2400" dirty="0" smtClean="0"/>
          </a:p>
          <a:p>
            <a:pPr lvl="0"/>
            <a:r>
              <a:rPr lang="ru-RU" sz="2400" dirty="0" err="1" smtClean="0"/>
              <a:t>Створення</a:t>
            </a:r>
            <a:r>
              <a:rPr lang="ru-RU" sz="2400" dirty="0" smtClean="0"/>
              <a:t> у закладах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максимально </a:t>
            </a:r>
            <a:r>
              <a:rPr lang="ru-RU" sz="2400" dirty="0" err="1" smtClean="0"/>
              <a:t>безпечних</a:t>
            </a:r>
            <a:r>
              <a:rPr lang="ru-RU" sz="2400" dirty="0" smtClean="0"/>
              <a:t> умов для </a:t>
            </a:r>
            <a:r>
              <a:rPr lang="ru-RU" sz="2400" dirty="0" err="1" smtClean="0"/>
              <a:t>освітнього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процесу</a:t>
            </a:r>
            <a:r>
              <a:rPr lang="ru-RU" sz="2400" dirty="0" smtClean="0"/>
              <a:t>;</a:t>
            </a:r>
          </a:p>
          <a:p>
            <a:pPr lvl="0"/>
            <a:r>
              <a:rPr lang="uk-UA" sz="2400" dirty="0" smtClean="0"/>
              <a:t>Формування оптимальної  мережі закладів загальної середньої освіти;</a:t>
            </a:r>
            <a:endParaRPr lang="ru-RU" sz="2400" dirty="0" smtClean="0"/>
          </a:p>
          <a:p>
            <a:pPr lvl="0"/>
            <a:r>
              <a:rPr lang="ru-RU" sz="2400" dirty="0" err="1" smtClean="0"/>
              <a:t>Збереження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учнівського</a:t>
            </a:r>
            <a:r>
              <a:rPr lang="ru-RU" sz="2400" dirty="0" smtClean="0"/>
              <a:t> контингенту  </a:t>
            </a:r>
            <a:r>
              <a:rPr lang="ru-RU" sz="2400" dirty="0" err="1" smtClean="0"/>
              <a:t>закладів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громади</a:t>
            </a:r>
            <a:r>
              <a:rPr lang="ru-RU" sz="2400" dirty="0" smtClean="0"/>
              <a:t>;</a:t>
            </a:r>
          </a:p>
          <a:p>
            <a:pPr lvl="0"/>
            <a:r>
              <a:rPr lang="ru-RU" sz="2400" dirty="0" err="1" smtClean="0"/>
              <a:t>Перезавантаження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школи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урахуванням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сьогодення</a:t>
            </a:r>
            <a:r>
              <a:rPr lang="ru-RU" sz="2400" dirty="0" smtClean="0"/>
              <a:t>;</a:t>
            </a:r>
          </a:p>
          <a:p>
            <a:pPr lvl="0"/>
            <a:r>
              <a:rPr lang="uk-UA" sz="2400" dirty="0" smtClean="0"/>
              <a:t>Створення осередку  вивчення предмету </a:t>
            </a:r>
            <a:r>
              <a:rPr lang="uk-UA" sz="2400" dirty="0" err="1" smtClean="0"/>
              <a:t>“Захист</a:t>
            </a:r>
            <a:r>
              <a:rPr lang="uk-UA" sz="2400" dirty="0" smtClean="0"/>
              <a:t> </a:t>
            </a:r>
            <a:r>
              <a:rPr lang="uk-UA" sz="2400" dirty="0" err="1" smtClean="0"/>
              <a:t>України”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9971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476672"/>
            <a:ext cx="54726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Book Antiqua" pitchFamily="18" charset="0"/>
              </a:rPr>
              <a:t>Шановні освітяни!</a:t>
            </a:r>
          </a:p>
          <a:p>
            <a:endParaRPr lang="ru-RU" sz="2800" b="1" i="1" dirty="0" smtClean="0">
              <a:solidFill>
                <a:srgbClr val="663300"/>
              </a:solidFill>
              <a:latin typeface="Book Antiqua" pitchFamily="18" charset="0"/>
            </a:endParaRPr>
          </a:p>
          <a:p>
            <a:r>
              <a:rPr lang="uk-UA" sz="2800" b="1" i="1" dirty="0" smtClean="0">
                <a:solidFill>
                  <a:srgbClr val="663300"/>
                </a:solidFill>
                <a:latin typeface="Book Antiqua" pitchFamily="18" charset="0"/>
              </a:rPr>
              <a:t>     Нехай у вашому шкільному саду плодоносять яблука знань, мудрості та любові! </a:t>
            </a:r>
            <a:endParaRPr lang="ru-RU" sz="2800" b="1" i="1" dirty="0" smtClean="0">
              <a:solidFill>
                <a:srgbClr val="663300"/>
              </a:solidFill>
              <a:latin typeface="Book Antiqua" pitchFamily="18" charset="0"/>
            </a:endParaRPr>
          </a:p>
          <a:p>
            <a:r>
              <a:rPr lang="uk-UA" sz="2800" b="1" i="1" dirty="0" smtClean="0">
                <a:solidFill>
                  <a:srgbClr val="663300"/>
                </a:solidFill>
                <a:latin typeface="Book Antiqua" pitchFamily="18" charset="0"/>
              </a:rPr>
              <a:t>    Ви - фундамент школи, </a:t>
            </a:r>
            <a:endParaRPr lang="ru-RU" sz="2800" b="1" i="1" dirty="0" smtClean="0">
              <a:solidFill>
                <a:srgbClr val="663300"/>
              </a:solidFill>
              <a:latin typeface="Book Antiqua" pitchFamily="18" charset="0"/>
            </a:endParaRPr>
          </a:p>
          <a:p>
            <a:r>
              <a:rPr lang="uk-UA" sz="2800" b="1" i="1" dirty="0" smtClean="0">
                <a:solidFill>
                  <a:srgbClr val="663300"/>
                </a:solidFill>
                <a:latin typeface="Book Antiqua" pitchFamily="18" charset="0"/>
              </a:rPr>
              <a:t>школи під назвою Життя!.. </a:t>
            </a:r>
            <a:endParaRPr lang="ru-RU" sz="2800" b="1" i="1" dirty="0" smtClean="0">
              <a:solidFill>
                <a:srgbClr val="663300"/>
              </a:solidFill>
              <a:latin typeface="Book Antiqua" pitchFamily="18" charset="0"/>
            </a:endParaRPr>
          </a:p>
          <a:p>
            <a:r>
              <a:rPr lang="uk-UA" sz="2800" b="1" i="1" dirty="0" smtClean="0">
                <a:solidFill>
                  <a:srgbClr val="663300"/>
                </a:solidFill>
                <a:latin typeface="Book Antiqua" pitchFamily="18" charset="0"/>
              </a:rPr>
              <a:t>    Творчості вам, натхнення</a:t>
            </a:r>
            <a:endParaRPr lang="ru-RU" sz="2800" b="1" i="1" dirty="0" smtClean="0">
              <a:solidFill>
                <a:srgbClr val="663300"/>
              </a:solidFill>
              <a:latin typeface="Book Antiqua" pitchFamily="18" charset="0"/>
            </a:endParaRPr>
          </a:p>
          <a:p>
            <a:r>
              <a:rPr lang="uk-UA" sz="2800" b="1" i="1" dirty="0" smtClean="0">
                <a:solidFill>
                  <a:srgbClr val="663300"/>
                </a:solidFill>
                <a:latin typeface="Book Antiqua" pitchFamily="18" charset="0"/>
              </a:rPr>
              <a:t>радості та процвітання!</a:t>
            </a:r>
            <a:endParaRPr lang="ru-RU" sz="2800" b="1" i="1" dirty="0" smtClean="0">
              <a:solidFill>
                <a:srgbClr val="663300"/>
              </a:solidFill>
              <a:latin typeface="Book Antiqua" pitchFamily="18" charset="0"/>
            </a:endParaRPr>
          </a:p>
          <a:p>
            <a:r>
              <a:rPr lang="uk-UA" b="1" i="1" dirty="0" smtClean="0">
                <a:latin typeface="Book Antiqua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33164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8588"/>
            <a:ext cx="8507288" cy="1433512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Мережа закладів освіти </a:t>
            </a:r>
            <a:r>
              <a:rPr lang="uk-UA" b="1" dirty="0" err="1" smtClean="0">
                <a:solidFill>
                  <a:srgbClr val="FF0000"/>
                </a:solidFill>
              </a:rPr>
              <a:t>Сахновщинської</a:t>
            </a:r>
            <a:r>
              <a:rPr lang="uk-UA" b="1" dirty="0" smtClean="0">
                <a:solidFill>
                  <a:srgbClr val="FF0000"/>
                </a:solidFill>
              </a:rPr>
              <a:t> громади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87624" y="1600200"/>
            <a:ext cx="7956376" cy="5069160"/>
          </a:xfrm>
        </p:spPr>
        <p:txBody>
          <a:bodyPr/>
          <a:lstStyle/>
          <a:p>
            <a:r>
              <a:rPr lang="uk-UA" sz="2000" dirty="0" smtClean="0"/>
              <a:t>7 ЗДО – </a:t>
            </a:r>
            <a:r>
              <a:rPr lang="uk-UA" sz="2000" dirty="0" err="1" smtClean="0"/>
              <a:t>Сахновщинський</a:t>
            </a:r>
            <a:r>
              <a:rPr lang="uk-UA" sz="2000" dirty="0" smtClean="0"/>
              <a:t> № 1; </a:t>
            </a:r>
            <a:r>
              <a:rPr lang="uk-UA" sz="2000" dirty="0" err="1" smtClean="0"/>
              <a:t>Сахновщинський</a:t>
            </a:r>
            <a:r>
              <a:rPr lang="uk-UA" sz="2000" dirty="0" smtClean="0"/>
              <a:t> № 2; </a:t>
            </a:r>
            <a:r>
              <a:rPr lang="uk-UA" sz="2000" dirty="0" err="1" smtClean="0"/>
              <a:t>Дубовогрядський</a:t>
            </a:r>
            <a:r>
              <a:rPr lang="uk-UA" sz="2000" dirty="0" smtClean="0"/>
              <a:t>; Костянтинівський; </a:t>
            </a:r>
            <a:r>
              <a:rPr lang="uk-UA" sz="2000" dirty="0" err="1" smtClean="0"/>
              <a:t>Новоолександрівський</a:t>
            </a:r>
            <a:r>
              <a:rPr lang="uk-UA" sz="2000" dirty="0" smtClean="0"/>
              <a:t>; </a:t>
            </a:r>
            <a:r>
              <a:rPr lang="uk-UA" sz="2000" dirty="0" err="1" smtClean="0"/>
              <a:t>Сугарівський</a:t>
            </a:r>
            <a:r>
              <a:rPr lang="uk-UA" sz="2000" dirty="0" smtClean="0"/>
              <a:t>; Шевченківський та 8 дошкільних підрозділів.</a:t>
            </a:r>
          </a:p>
          <a:p>
            <a:r>
              <a:rPr lang="uk-UA" sz="2000" dirty="0" smtClean="0"/>
              <a:t>4 гімназії </a:t>
            </a:r>
            <a:r>
              <a:rPr lang="uk-UA" sz="2000" dirty="0" err="1" smtClean="0"/>
              <a:t>–Дубовогрядська</a:t>
            </a:r>
            <a:r>
              <a:rPr lang="uk-UA" sz="2000" dirty="0" smtClean="0"/>
              <a:t>, </a:t>
            </a:r>
            <a:r>
              <a:rPr lang="uk-UA" sz="2000" dirty="0" err="1" smtClean="0"/>
              <a:t>Лебедівська</a:t>
            </a:r>
            <a:r>
              <a:rPr lang="uk-UA" sz="2000" dirty="0" smtClean="0"/>
              <a:t>, </a:t>
            </a:r>
            <a:r>
              <a:rPr lang="uk-UA" sz="2000" dirty="0" err="1" smtClean="0"/>
              <a:t>Олійниківська</a:t>
            </a:r>
            <a:r>
              <a:rPr lang="uk-UA" sz="2000" dirty="0" smtClean="0"/>
              <a:t>, </a:t>
            </a:r>
            <a:r>
              <a:rPr lang="uk-UA" sz="2000" dirty="0" err="1" smtClean="0"/>
              <a:t>Новочернещинська</a:t>
            </a:r>
            <a:r>
              <a:rPr lang="uk-UA" sz="2000" dirty="0" smtClean="0"/>
              <a:t>;</a:t>
            </a:r>
            <a:endParaRPr lang="ru-RU" sz="2000" dirty="0" smtClean="0"/>
          </a:p>
          <a:p>
            <a:r>
              <a:rPr lang="uk-UA" sz="2000" dirty="0" smtClean="0"/>
              <a:t>10 ліцеїв – </a:t>
            </a:r>
            <a:r>
              <a:rPr lang="uk-UA" sz="2000" dirty="0" err="1" smtClean="0"/>
              <a:t>Багаточернещинський</a:t>
            </a:r>
            <a:r>
              <a:rPr lang="uk-UA" sz="2000" dirty="0" smtClean="0"/>
              <a:t>, </a:t>
            </a:r>
            <a:r>
              <a:rPr lang="uk-UA" sz="2000" dirty="0" err="1" smtClean="0"/>
              <a:t>Гришівський</a:t>
            </a:r>
            <a:r>
              <a:rPr lang="uk-UA" sz="2000" dirty="0" smtClean="0"/>
              <a:t>, </a:t>
            </a:r>
            <a:r>
              <a:rPr lang="uk-UA" sz="2000" dirty="0" err="1" smtClean="0"/>
              <a:t>Катеринівський</a:t>
            </a:r>
            <a:r>
              <a:rPr lang="uk-UA" sz="2000" dirty="0" smtClean="0"/>
              <a:t>, Костянтинівський, </a:t>
            </a:r>
            <a:r>
              <a:rPr lang="uk-UA" sz="2000" dirty="0" err="1" smtClean="0"/>
              <a:t>Лигівський</a:t>
            </a:r>
            <a:r>
              <a:rPr lang="uk-UA" sz="2000" dirty="0" smtClean="0"/>
              <a:t>, </a:t>
            </a:r>
            <a:r>
              <a:rPr lang="uk-UA" sz="2000" dirty="0" err="1" smtClean="0"/>
              <a:t>Новоолександрівський</a:t>
            </a:r>
            <a:r>
              <a:rPr lang="uk-UA" sz="2000" dirty="0" smtClean="0"/>
              <a:t>, </a:t>
            </a:r>
            <a:r>
              <a:rPr lang="uk-UA" sz="2000" dirty="0" err="1" smtClean="0"/>
              <a:t>Огіївський</a:t>
            </a:r>
            <a:r>
              <a:rPr lang="uk-UA" sz="2000" dirty="0" smtClean="0"/>
              <a:t>, </a:t>
            </a:r>
            <a:r>
              <a:rPr lang="uk-UA" sz="2000" dirty="0" err="1" smtClean="0"/>
              <a:t>Сахновщинський</a:t>
            </a:r>
            <a:r>
              <a:rPr lang="uk-UA" sz="2000" dirty="0" smtClean="0"/>
              <a:t> № 1, </a:t>
            </a:r>
            <a:r>
              <a:rPr lang="uk-UA" sz="2000" dirty="0" err="1" smtClean="0"/>
              <a:t>Сахновщинський</a:t>
            </a:r>
            <a:r>
              <a:rPr lang="uk-UA" sz="2000" dirty="0" smtClean="0"/>
              <a:t> № 2, Шевченківський;</a:t>
            </a:r>
            <a:endParaRPr lang="ru-RU" sz="2000" dirty="0" smtClean="0"/>
          </a:p>
          <a:p>
            <a:r>
              <a:rPr lang="uk-UA" sz="2000" dirty="0" smtClean="0"/>
              <a:t>2 філії – </a:t>
            </a:r>
            <a:r>
              <a:rPr lang="uk-UA" sz="2000" dirty="0" err="1" smtClean="0"/>
              <a:t>Сугарівська</a:t>
            </a:r>
            <a:r>
              <a:rPr lang="uk-UA" sz="2000" dirty="0" smtClean="0"/>
              <a:t> філія </a:t>
            </a:r>
            <a:r>
              <a:rPr lang="uk-UA" sz="2000" dirty="0" err="1" smtClean="0"/>
              <a:t>КЗ</a:t>
            </a:r>
            <a:r>
              <a:rPr lang="uk-UA" sz="2000" dirty="0" smtClean="0"/>
              <a:t> «</a:t>
            </a:r>
            <a:r>
              <a:rPr lang="uk-UA" sz="2000" dirty="0" err="1" smtClean="0"/>
              <a:t>Сахновщинський</a:t>
            </a:r>
            <a:r>
              <a:rPr lang="uk-UA" sz="2000" dirty="0" smtClean="0"/>
              <a:t> ліцей № 1»; </a:t>
            </a:r>
            <a:r>
              <a:rPr lang="uk-UA" sz="2000" dirty="0" err="1" smtClean="0"/>
              <a:t>Тавежнянська</a:t>
            </a:r>
            <a:r>
              <a:rPr lang="uk-UA" sz="2000" dirty="0" smtClean="0"/>
              <a:t> філія </a:t>
            </a:r>
            <a:r>
              <a:rPr lang="uk-UA" sz="2000" dirty="0" err="1" smtClean="0"/>
              <a:t>КЗ</a:t>
            </a:r>
            <a:r>
              <a:rPr lang="uk-UA" sz="2000" dirty="0" smtClean="0"/>
              <a:t> </a:t>
            </a:r>
            <a:r>
              <a:rPr lang="uk-UA" sz="2000" dirty="0" err="1" smtClean="0"/>
              <a:t>“Огіївський</a:t>
            </a:r>
            <a:r>
              <a:rPr lang="uk-UA" sz="2000" dirty="0" smtClean="0"/>
              <a:t> </a:t>
            </a:r>
            <a:r>
              <a:rPr lang="uk-UA" sz="2000" dirty="0" err="1" smtClean="0"/>
              <a:t>ліцей”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2 ПЗО – </a:t>
            </a:r>
            <a:r>
              <a:rPr lang="uk-UA" sz="2000" dirty="0" err="1" smtClean="0"/>
              <a:t>Сахновщинський</a:t>
            </a:r>
            <a:r>
              <a:rPr lang="uk-UA" sz="2000" dirty="0" smtClean="0"/>
              <a:t> БДЮТ; ДЮКФП </a:t>
            </a:r>
            <a:r>
              <a:rPr lang="uk-UA" sz="2000" dirty="0" err="1" smtClean="0"/>
              <a:t>“Олімп”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1 – </a:t>
            </a:r>
            <a:r>
              <a:rPr lang="uk-UA" sz="2000" dirty="0" err="1" smtClean="0"/>
              <a:t>КУ</a:t>
            </a:r>
            <a:r>
              <a:rPr lang="uk-UA" sz="2000" dirty="0" smtClean="0"/>
              <a:t> </a:t>
            </a:r>
            <a:r>
              <a:rPr lang="uk-UA" sz="2000" dirty="0" err="1" smtClean="0"/>
              <a:t>“Сахновщинський</a:t>
            </a:r>
            <a:r>
              <a:rPr lang="uk-UA" sz="2000" dirty="0" smtClean="0"/>
              <a:t> ІРЦ”.</a:t>
            </a:r>
          </a:p>
          <a:p>
            <a:r>
              <a:rPr lang="uk-UA" sz="2000" dirty="0" smtClean="0"/>
              <a:t>1 – Позаміський заклад оздоровлення та відпочинку </a:t>
            </a:r>
            <a:r>
              <a:rPr lang="uk-UA" sz="2000" dirty="0" err="1" smtClean="0"/>
              <a:t>“Лісовичок”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8588"/>
            <a:ext cx="8352928" cy="1433512"/>
          </a:xfrm>
        </p:spPr>
        <p:txBody>
          <a:bodyPr/>
          <a:lstStyle/>
          <a:p>
            <a:r>
              <a:rPr lang="uk-UA" dirty="0" smtClean="0"/>
              <a:t>Дошкільна освіта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84784"/>
            <a:ext cx="7776864" cy="5112568"/>
          </a:xfrm>
        </p:spPr>
        <p:txBody>
          <a:bodyPr/>
          <a:lstStyle/>
          <a:p>
            <a:r>
              <a:rPr lang="uk-UA" sz="2000" dirty="0" smtClean="0"/>
              <a:t>Заклади дошкільної освіти </a:t>
            </a:r>
            <a:r>
              <a:rPr lang="uk-UA" sz="2000" dirty="0" err="1" smtClean="0"/>
              <a:t>Сахновщинської</a:t>
            </a:r>
            <a:r>
              <a:rPr lang="uk-UA" sz="2000" dirty="0" smtClean="0"/>
              <a:t> громади на період дії правового режиму воєнного стану здійснюють освітню діяльність з використанням дистанційної форми організації освітнього процесу.</a:t>
            </a:r>
            <a:endParaRPr lang="ru-RU" sz="2000" dirty="0" smtClean="0"/>
          </a:p>
          <a:p>
            <a:r>
              <a:rPr lang="uk-UA" sz="2000" dirty="0" smtClean="0"/>
              <a:t>У 2024 році у громаді проживає 746 дітей віком від 0-6 років (селище – 298, село – 448), з них дітей віком від 3 до 6 (7) років – 495 осіб, з них 396 дітей (80 %) охоплені дошкільною освітою в закладах дошкільної освіти.</a:t>
            </a:r>
            <a:endParaRPr lang="ru-RU" sz="2000" dirty="0" smtClean="0"/>
          </a:p>
          <a:p>
            <a:r>
              <a:rPr lang="uk-UA" sz="2000" dirty="0" smtClean="0"/>
              <a:t>У закладах дошкільної освіти діє 31 група (з них 5 – раннього віку, 7 – дошкільного віку, 15 – різновікових та 4- інклюзивні). </a:t>
            </a:r>
            <a:endParaRPr lang="ru-RU" sz="2000" dirty="0" smtClean="0"/>
          </a:p>
          <a:p>
            <a:r>
              <a:rPr lang="uk-UA" sz="2000" dirty="0" smtClean="0"/>
              <a:t>На території громади проживає  145 дітей старшого дошкільного віку, які 100% охоплені дошкільною освітою. 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1043607" y="333375"/>
            <a:ext cx="7654305" cy="792163"/>
          </a:xfrm>
        </p:spPr>
        <p:txBody>
          <a:bodyPr/>
          <a:lstStyle/>
          <a:p>
            <a:r>
              <a:rPr lang="uk-UA" sz="3600" dirty="0" smtClean="0">
                <a:latin typeface="Arial" pitchFamily="34" charset="0"/>
              </a:rPr>
              <a:t>Загальна середня освіта</a:t>
            </a:r>
            <a:endParaRPr lang="ru-RU" sz="3600" dirty="0" smtClean="0"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1043608" y="1124744"/>
            <a:ext cx="7641605" cy="4999831"/>
          </a:xfrm>
        </p:spPr>
        <p:txBody>
          <a:bodyPr/>
          <a:lstStyle/>
          <a:p>
            <a:r>
              <a:rPr lang="uk-UA" sz="2400" dirty="0" smtClean="0"/>
              <a:t>У 2024/2025 навчальному році навчанням </a:t>
            </a:r>
            <a:r>
              <a:rPr lang="uk-UA" sz="2400" b="1" dirty="0" smtClean="0"/>
              <a:t>планується охопити 1988 учнів</a:t>
            </a:r>
            <a:r>
              <a:rPr lang="uk-UA" sz="2400" dirty="0" smtClean="0"/>
              <a:t>, а це на 68 осіб менше, ніж у минулому році. До перших класів зараховано </a:t>
            </a:r>
            <a:r>
              <a:rPr lang="uk-UA" sz="2400" b="1" dirty="0" smtClean="0"/>
              <a:t>154 учні</a:t>
            </a:r>
            <a:r>
              <a:rPr lang="uk-UA" sz="2400" dirty="0" smtClean="0"/>
              <a:t>, продовжать навчання в десятих класах – </a:t>
            </a:r>
            <a:r>
              <a:rPr lang="uk-UA" sz="2400" b="1" dirty="0" smtClean="0"/>
              <a:t>148 учнів</a:t>
            </a:r>
            <a:endParaRPr lang="ru-RU" sz="2400" dirty="0" smtClean="0"/>
          </a:p>
          <a:p>
            <a:r>
              <a:rPr lang="ru-RU" sz="2400" dirty="0" err="1" smtClean="0"/>
              <a:t>Всього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класів</a:t>
            </a:r>
            <a:r>
              <a:rPr lang="ru-RU" sz="2400" dirty="0" smtClean="0"/>
              <a:t> – </a:t>
            </a:r>
            <a:r>
              <a:rPr lang="uk-UA" sz="2400" b="1" dirty="0" smtClean="0"/>
              <a:t>168.</a:t>
            </a:r>
            <a:endParaRPr lang="ru-RU" sz="2400" dirty="0" smtClean="0"/>
          </a:p>
          <a:p>
            <a:r>
              <a:rPr lang="uk-UA" sz="2400" dirty="0" smtClean="0"/>
              <a:t>Хочу зазначити, що у 11-х класах будуть навчатися всього </a:t>
            </a:r>
            <a:r>
              <a:rPr lang="uk-UA" sz="2400" b="1" dirty="0" smtClean="0"/>
              <a:t>159</a:t>
            </a:r>
            <a:r>
              <a:rPr lang="uk-UA" sz="2400" dirty="0" smtClean="0"/>
              <a:t> учнів.</a:t>
            </a:r>
            <a:endParaRPr lang="ru-RU" sz="2400" dirty="0" smtClean="0"/>
          </a:p>
          <a:p>
            <a:r>
              <a:rPr lang="uk-UA" sz="2400" dirty="0" smtClean="0"/>
              <a:t>Планується організувати індивідуальне навчання для </a:t>
            </a:r>
            <a:r>
              <a:rPr lang="uk-UA" sz="2400" b="1" dirty="0" smtClean="0"/>
              <a:t>21 учня</a:t>
            </a:r>
            <a:r>
              <a:rPr lang="uk-UA" sz="2400" dirty="0" smtClean="0"/>
              <a:t>  (а це 8 класів) через відсутність сформованих класів (у класах менше 5 осіб). </a:t>
            </a:r>
            <a:endParaRPr lang="ru-RU" sz="2400" dirty="0" smtClean="0"/>
          </a:p>
          <a:p>
            <a:endParaRPr lang="ru-RU" sz="2800" b="1" u="sng" dirty="0" smtClean="0">
              <a:latin typeface="Arial" pitchFamily="34" charset="0"/>
            </a:endParaRPr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8588"/>
            <a:ext cx="7641605" cy="1433512"/>
          </a:xfrm>
        </p:spPr>
        <p:txBody>
          <a:bodyPr/>
          <a:lstStyle/>
          <a:p>
            <a:r>
              <a:rPr lang="uk-UA" dirty="0" smtClean="0"/>
              <a:t>Інклюзивне навчання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1605" cy="4524375"/>
          </a:xfrm>
        </p:spPr>
        <p:txBody>
          <a:bodyPr/>
          <a:lstStyle/>
          <a:p>
            <a:r>
              <a:rPr lang="uk-UA" dirty="0" smtClean="0"/>
              <a:t>У 2024/2025 навчальному році планується інклюзивна форма навчання для 40 дітей у 9 закладах освіти.</a:t>
            </a:r>
            <a:endParaRPr lang="ru-RU" dirty="0" smtClean="0"/>
          </a:p>
          <a:p>
            <a:r>
              <a:rPr lang="uk-UA" dirty="0" smtClean="0"/>
              <a:t>Для організації інклюзивного навчання введено посади асистента вчителя на кожний інклюзивний клас та групу.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28588"/>
            <a:ext cx="7713613" cy="1433512"/>
          </a:xfrm>
        </p:spPr>
        <p:txBody>
          <a:bodyPr/>
          <a:lstStyle/>
          <a:p>
            <a:r>
              <a:rPr lang="uk-UA" dirty="0" smtClean="0"/>
              <a:t>Позашкільна освіта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1600200"/>
            <a:ext cx="7920880" cy="4524375"/>
          </a:xfrm>
        </p:spPr>
        <p:txBody>
          <a:bodyPr/>
          <a:lstStyle/>
          <a:p>
            <a:r>
              <a:rPr lang="uk-UA" sz="2400" dirty="0" smtClean="0"/>
              <a:t>У </a:t>
            </a:r>
            <a:r>
              <a:rPr lang="uk-UA" sz="2400" dirty="0" err="1" smtClean="0"/>
              <a:t>Сахновщинській</a:t>
            </a:r>
            <a:r>
              <a:rPr lang="uk-UA" sz="2400" dirty="0" smtClean="0"/>
              <a:t> громаді функціонує два заклади позашкільної освіти:</a:t>
            </a:r>
            <a:endParaRPr lang="ru-RU" sz="2400" dirty="0" smtClean="0"/>
          </a:p>
          <a:p>
            <a:r>
              <a:rPr lang="uk-UA" sz="2400" dirty="0" smtClean="0"/>
              <a:t>	- </a:t>
            </a:r>
            <a:r>
              <a:rPr lang="uk-UA" sz="2400" dirty="0" err="1" smtClean="0"/>
              <a:t>КЗ</a:t>
            </a:r>
            <a:r>
              <a:rPr lang="uk-UA" sz="2400" dirty="0" smtClean="0"/>
              <a:t> «</a:t>
            </a:r>
            <a:r>
              <a:rPr lang="uk-UA" sz="2400" dirty="0" err="1" smtClean="0"/>
              <a:t>Сахновщинський</a:t>
            </a:r>
            <a:r>
              <a:rPr lang="uk-UA" sz="2400" dirty="0" smtClean="0"/>
              <a:t> будинок дитячої та юнацької творчості» – 24 гуртки, виховується 355 вихованців. Працюють гуртки художньої творчості, еколого-натуралістичні, науково-технічні;</a:t>
            </a:r>
            <a:endParaRPr lang="ru-RU" sz="2400" dirty="0" smtClean="0"/>
          </a:p>
          <a:p>
            <a:r>
              <a:rPr lang="uk-UA" sz="2400" dirty="0" smtClean="0"/>
              <a:t>- </a:t>
            </a:r>
            <a:r>
              <a:rPr lang="uk-UA" sz="2400" dirty="0" err="1" smtClean="0"/>
              <a:t>КЗ</a:t>
            </a:r>
            <a:r>
              <a:rPr lang="uk-UA" sz="2400" dirty="0" smtClean="0"/>
              <a:t> «</a:t>
            </a:r>
            <a:r>
              <a:rPr lang="uk-UA" sz="2400" dirty="0" err="1" smtClean="0"/>
              <a:t>Сахновщинський</a:t>
            </a:r>
            <a:r>
              <a:rPr lang="uk-UA" sz="2400" dirty="0" smtClean="0"/>
              <a:t> дитячо-юнацький спортивний клуб фізичної підготовки «Олімп» – 26 гуртків, охоплено 646 вихованців у групах футболу, баскетболу,  легкої атлетики, спортивних танців, волейболу, важкої атлетики, настільного тенісу.  </a:t>
            </a:r>
            <a:endParaRPr lang="ru-RU" sz="24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8588"/>
            <a:ext cx="7713613" cy="1433512"/>
          </a:xfrm>
        </p:spPr>
        <p:txBody>
          <a:bodyPr/>
          <a:lstStyle/>
          <a:p>
            <a:r>
              <a:rPr lang="uk-UA" dirty="0" smtClean="0"/>
              <a:t>Професійні конкурси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8244408" cy="4524375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      </a:t>
            </a:r>
            <a:r>
              <a:rPr lang="uk-UA" sz="2000" b="1" dirty="0" smtClean="0"/>
              <a:t>Учасники І (обласного) туру Всеукраїнського конкурсу «Учитель року»: </a:t>
            </a:r>
          </a:p>
          <a:p>
            <a:pPr>
              <a:buNone/>
            </a:pPr>
            <a:r>
              <a:rPr lang="uk-UA" sz="2000" b="1" dirty="0" smtClean="0"/>
              <a:t>      </a:t>
            </a:r>
            <a:r>
              <a:rPr lang="uk-UA" sz="2000" dirty="0" err="1" smtClean="0"/>
              <a:t>Вонт</a:t>
            </a:r>
            <a:r>
              <a:rPr lang="uk-UA" sz="2000" dirty="0" smtClean="0"/>
              <a:t> Юлія Олександрівна, вчитель </a:t>
            </a:r>
            <a:r>
              <a:rPr lang="uk-UA" sz="2000" dirty="0" err="1" smtClean="0"/>
              <a:t>КЗ</a:t>
            </a:r>
            <a:r>
              <a:rPr lang="uk-UA" sz="2000" dirty="0" smtClean="0"/>
              <a:t> «</a:t>
            </a:r>
            <a:r>
              <a:rPr lang="uk-UA" sz="2000" dirty="0" err="1" smtClean="0"/>
              <a:t>Новоолександрівський</a:t>
            </a:r>
            <a:r>
              <a:rPr lang="uk-UA" sz="2000" dirty="0" smtClean="0"/>
              <a:t> ліцей» в номінації «Українська мова та література» та </a:t>
            </a:r>
          </a:p>
          <a:p>
            <a:pPr>
              <a:buNone/>
            </a:pPr>
            <a:r>
              <a:rPr lang="uk-UA" sz="2000" dirty="0" smtClean="0"/>
              <a:t>      </a:t>
            </a:r>
            <a:r>
              <a:rPr lang="uk-UA" sz="2000" dirty="0" err="1" smtClean="0"/>
              <a:t>Андрійченко</a:t>
            </a:r>
            <a:r>
              <a:rPr lang="uk-UA" sz="2000" dirty="0" smtClean="0"/>
              <a:t> Валентин Олександрович, вчитель </a:t>
            </a:r>
            <a:r>
              <a:rPr lang="uk-UA" sz="2000" dirty="0" err="1" smtClean="0"/>
              <a:t>КЗ</a:t>
            </a:r>
            <a:r>
              <a:rPr lang="uk-UA" sz="2000" dirty="0" smtClean="0"/>
              <a:t> «</a:t>
            </a:r>
            <a:r>
              <a:rPr lang="uk-UA" sz="2000" dirty="0" err="1" smtClean="0"/>
              <a:t>Лигівський</a:t>
            </a:r>
            <a:r>
              <a:rPr lang="uk-UA" sz="2000" dirty="0" smtClean="0"/>
              <a:t> ліцей» в номінації «Образотворче мистецтво». </a:t>
            </a:r>
          </a:p>
          <a:p>
            <a:pPr>
              <a:buNone/>
            </a:pPr>
            <a:endParaRPr lang="uk-UA" sz="2000" dirty="0" smtClean="0"/>
          </a:p>
          <a:p>
            <a:r>
              <a:rPr lang="uk-UA" sz="2000" dirty="0" smtClean="0"/>
              <a:t>АНДРІЙЧЕНКО Валентин Олександрович, учитель образотворчого мистецтва  </a:t>
            </a:r>
            <a:r>
              <a:rPr lang="uk-UA" sz="2000" dirty="0" err="1" smtClean="0"/>
              <a:t>КЗ</a:t>
            </a:r>
            <a:r>
              <a:rPr lang="uk-UA" sz="2000" dirty="0" smtClean="0"/>
              <a:t> «</a:t>
            </a:r>
            <a:r>
              <a:rPr lang="uk-UA" sz="2000" dirty="0" err="1" smtClean="0"/>
              <a:t>Лигівський</a:t>
            </a:r>
            <a:r>
              <a:rPr lang="uk-UA" sz="2000" dirty="0" smtClean="0"/>
              <a:t> ліцей» </a:t>
            </a:r>
            <a:r>
              <a:rPr lang="uk-UA" sz="2000" b="1" dirty="0" smtClean="0">
                <a:solidFill>
                  <a:srgbClr val="FF0000"/>
                </a:solidFill>
              </a:rPr>
              <a:t>посів  ІІІ місце </a:t>
            </a:r>
            <a:r>
              <a:rPr lang="uk-UA" sz="2000" dirty="0" smtClean="0"/>
              <a:t>у І (обласному) турі всеукраїнського конкурсу «Учитель року - 2024» в номінації «Образотворче мистецтво»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8588"/>
            <a:ext cx="7785621" cy="636116"/>
          </a:xfrm>
        </p:spPr>
        <p:txBody>
          <a:bodyPr/>
          <a:lstStyle/>
          <a:p>
            <a:r>
              <a:rPr lang="uk-UA" dirty="0" smtClean="0"/>
              <a:t>Професійні конкурси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764704"/>
            <a:ext cx="8244408" cy="6093297"/>
          </a:xfrm>
        </p:spPr>
        <p:txBody>
          <a:bodyPr/>
          <a:lstStyle/>
          <a:p>
            <a:r>
              <a:rPr lang="uk-UA" sz="1800" dirty="0" smtClean="0"/>
              <a:t>Протягом  березня  –  травня  2024  року  відбувся VІІ  Фестиваль  «добрих практик» освітян Харківщини «Майстри педагогічної справи  презентують» за темою «Педагогічні ідеї подолання освітніх втрат і розривів».   </a:t>
            </a:r>
            <a:endParaRPr lang="ru-RU" sz="1800" dirty="0" smtClean="0"/>
          </a:p>
          <a:p>
            <a:r>
              <a:rPr lang="uk-UA" sz="1800" dirty="0" smtClean="0"/>
              <a:t>14 педагогічних працівників закладів освіти </a:t>
            </a:r>
            <a:r>
              <a:rPr lang="uk-UA" sz="1800" dirty="0" err="1" smtClean="0"/>
              <a:t>Сахновщинської</a:t>
            </a:r>
            <a:r>
              <a:rPr lang="uk-UA" sz="1800" dirty="0" smtClean="0"/>
              <a:t>  громади представили  опис  власного  досвіду  подолання  освітніх  втрат  і  розривів. За результатами участі сім педагогічних працівників нашої громади стали переможцями Фестивалю «добрих практик»:</a:t>
            </a:r>
            <a:endParaRPr lang="ru-RU" sz="1800" dirty="0" smtClean="0"/>
          </a:p>
          <a:p>
            <a:r>
              <a:rPr lang="uk-UA" sz="1800" b="1" dirty="0" smtClean="0"/>
              <a:t>ІІ місце у номінації «Дошкільна освіта» - </a:t>
            </a:r>
            <a:r>
              <a:rPr lang="uk-UA" sz="1800" dirty="0" smtClean="0"/>
              <a:t>Біда Карина Василівна, заступник директора  </a:t>
            </a:r>
            <a:r>
              <a:rPr lang="uk-UA" sz="1800" dirty="0" err="1" smtClean="0"/>
              <a:t>КЗ</a:t>
            </a:r>
            <a:r>
              <a:rPr lang="uk-UA" sz="1800" dirty="0" smtClean="0"/>
              <a:t> «</a:t>
            </a:r>
            <a:r>
              <a:rPr lang="uk-UA" sz="1800" dirty="0" err="1" smtClean="0"/>
              <a:t>Тавежнянський</a:t>
            </a:r>
            <a:r>
              <a:rPr lang="uk-UA" sz="1800" dirty="0" smtClean="0"/>
              <a:t> ліцей»</a:t>
            </a:r>
            <a:endParaRPr lang="ru-RU" sz="1800" dirty="0" smtClean="0"/>
          </a:p>
          <a:p>
            <a:r>
              <a:rPr lang="uk-UA" sz="1800" b="1" dirty="0" smtClean="0"/>
              <a:t>ІІ місце у номінації «Початкова освіта» - </a:t>
            </a:r>
            <a:r>
              <a:rPr lang="uk-UA" sz="1800" dirty="0" err="1" smtClean="0"/>
              <a:t>Лісниченко</a:t>
            </a:r>
            <a:r>
              <a:rPr lang="uk-UA" sz="1800" dirty="0" smtClean="0"/>
              <a:t> Тетяна</a:t>
            </a:r>
            <a:r>
              <a:rPr lang="uk-UA" sz="1800" b="1" dirty="0" smtClean="0"/>
              <a:t> </a:t>
            </a:r>
            <a:r>
              <a:rPr lang="uk-UA" sz="1800" dirty="0" smtClean="0"/>
              <a:t>Миколаївна, вчитель </a:t>
            </a:r>
            <a:r>
              <a:rPr lang="uk-UA" sz="1800" dirty="0" err="1" smtClean="0"/>
              <a:t>КЗ</a:t>
            </a:r>
            <a:r>
              <a:rPr lang="uk-UA" sz="1800" dirty="0" smtClean="0"/>
              <a:t> «</a:t>
            </a:r>
            <a:r>
              <a:rPr lang="uk-UA" sz="1800" dirty="0" err="1" smtClean="0"/>
              <a:t>Новоолександрівський</a:t>
            </a:r>
            <a:r>
              <a:rPr lang="uk-UA" sz="1800" dirty="0" smtClean="0"/>
              <a:t> ліцей»</a:t>
            </a:r>
            <a:endParaRPr lang="ru-RU" sz="1800" dirty="0" smtClean="0"/>
          </a:p>
          <a:p>
            <a:r>
              <a:rPr lang="uk-UA" sz="1800" b="1" dirty="0" smtClean="0"/>
              <a:t>ІІІ місце у номінації «Початкова освіта» - </a:t>
            </a:r>
            <a:r>
              <a:rPr lang="uk-UA" sz="1800" dirty="0" smtClean="0"/>
              <a:t>Мокрій Людмила Іванівна та</a:t>
            </a:r>
            <a:r>
              <a:rPr lang="uk-UA" sz="1800" b="1" dirty="0" smtClean="0"/>
              <a:t> </a:t>
            </a:r>
            <a:r>
              <a:rPr lang="uk-UA" sz="1800" dirty="0" smtClean="0"/>
              <a:t>Нестеренко Наталія Анатоліївна, вчителі  </a:t>
            </a:r>
            <a:r>
              <a:rPr lang="uk-UA" sz="1800" dirty="0" err="1" smtClean="0"/>
              <a:t>КЗ</a:t>
            </a:r>
            <a:r>
              <a:rPr lang="uk-UA" sz="1800" dirty="0" smtClean="0"/>
              <a:t> «</a:t>
            </a:r>
            <a:r>
              <a:rPr lang="uk-UA" sz="1800" dirty="0" err="1" smtClean="0"/>
              <a:t>Сахновщинський</a:t>
            </a:r>
            <a:r>
              <a:rPr lang="uk-UA" sz="1800" dirty="0" smtClean="0"/>
              <a:t> ліцей № 1»</a:t>
            </a:r>
            <a:endParaRPr lang="ru-RU" sz="1800" dirty="0" smtClean="0"/>
          </a:p>
          <a:p>
            <a:r>
              <a:rPr lang="uk-UA" sz="1800" b="1" dirty="0" smtClean="0"/>
              <a:t>ІІІ місце у номінації «Дошкільна освіта» - </a:t>
            </a:r>
            <a:r>
              <a:rPr lang="uk-UA" sz="1800" dirty="0" err="1" smtClean="0"/>
              <a:t>Гень</a:t>
            </a:r>
            <a:r>
              <a:rPr lang="uk-UA" sz="1800" dirty="0" smtClean="0"/>
              <a:t> Олена Сергіївна, директор </a:t>
            </a:r>
            <a:r>
              <a:rPr lang="uk-UA" sz="1800" dirty="0" err="1" smtClean="0"/>
              <a:t>КЗ</a:t>
            </a:r>
            <a:r>
              <a:rPr lang="uk-UA" sz="1800" dirty="0" smtClean="0"/>
              <a:t> «</a:t>
            </a:r>
            <a:r>
              <a:rPr lang="uk-UA" sz="1800" dirty="0" err="1" smtClean="0"/>
              <a:t>Сахновщинський</a:t>
            </a:r>
            <a:r>
              <a:rPr lang="uk-UA" sz="1800" dirty="0" smtClean="0"/>
              <a:t> заклад дошкільної освіти (ясла-садок) №1» </a:t>
            </a:r>
            <a:endParaRPr lang="ru-RU" sz="1800" dirty="0" smtClean="0"/>
          </a:p>
          <a:p>
            <a:r>
              <a:rPr lang="uk-UA" sz="1800" b="1" dirty="0" smtClean="0"/>
              <a:t>ІІІ місце у номінації «Дошкільна освіта» - </a:t>
            </a:r>
            <a:r>
              <a:rPr lang="uk-UA" sz="1800" dirty="0" err="1" smtClean="0"/>
              <a:t>Герасименко</a:t>
            </a:r>
            <a:r>
              <a:rPr lang="uk-UA" sz="1800" dirty="0" smtClean="0"/>
              <a:t> Світлана</a:t>
            </a:r>
            <a:r>
              <a:rPr lang="uk-UA" sz="1800" b="1" dirty="0" smtClean="0"/>
              <a:t> </a:t>
            </a:r>
            <a:r>
              <a:rPr lang="uk-UA" sz="1800" dirty="0" smtClean="0"/>
              <a:t>Михайлівна, вихователь </a:t>
            </a:r>
            <a:r>
              <a:rPr lang="uk-UA" sz="1800" dirty="0" err="1" smtClean="0"/>
              <a:t>КЗ</a:t>
            </a:r>
            <a:r>
              <a:rPr lang="uk-UA" sz="1800" dirty="0" smtClean="0"/>
              <a:t> «</a:t>
            </a:r>
            <a:r>
              <a:rPr lang="uk-UA" sz="1800" dirty="0" err="1" smtClean="0"/>
              <a:t>Сахновщинський</a:t>
            </a:r>
            <a:r>
              <a:rPr lang="uk-UA" sz="1800" dirty="0" smtClean="0"/>
              <a:t> заклад дошкільної освіти (ясла-садок) №1»</a:t>
            </a:r>
            <a:endParaRPr lang="ru-RU" sz="1800" dirty="0" smtClean="0"/>
          </a:p>
          <a:p>
            <a:r>
              <a:rPr lang="uk-UA" sz="1800" b="1" dirty="0" smtClean="0"/>
              <a:t>ІІІ місце у номінації «Практична психологія та соціальна робота» - </a:t>
            </a:r>
            <a:r>
              <a:rPr lang="uk-UA" sz="1800" dirty="0" smtClean="0"/>
              <a:t>Міщенко Аліна </a:t>
            </a:r>
            <a:r>
              <a:rPr lang="uk-UA" sz="1800" dirty="0" smtClean="0">
                <a:solidFill>
                  <a:schemeClr val="tx1"/>
                </a:solidFill>
              </a:rPr>
              <a:t>Юріївна, </a:t>
            </a:r>
            <a:r>
              <a:rPr lang="uk-UA" sz="1800" dirty="0" smtClean="0"/>
              <a:t>практичний психолог </a:t>
            </a:r>
            <a:r>
              <a:rPr lang="uk-UA" sz="1800" dirty="0" err="1" smtClean="0"/>
              <a:t>КЗ</a:t>
            </a:r>
            <a:r>
              <a:rPr lang="uk-UA" sz="1800" dirty="0" smtClean="0"/>
              <a:t> «</a:t>
            </a:r>
            <a:r>
              <a:rPr lang="uk-UA" sz="1800" dirty="0" err="1" smtClean="0"/>
              <a:t>Сахновщинський</a:t>
            </a:r>
            <a:r>
              <a:rPr lang="uk-UA" sz="1800" dirty="0" smtClean="0"/>
              <a:t> ліцей № 1»</a:t>
            </a:r>
            <a:endParaRPr lang="ru-RU" sz="1800" dirty="0" smtClean="0"/>
          </a:p>
          <a:p>
            <a:endParaRPr lang="ru-RU" sz="2000" dirty="0"/>
          </a:p>
        </p:txBody>
      </p:sp>
      <p:pic>
        <p:nvPicPr>
          <p:cNvPr id="4" name="Picture 8" descr="Фото, автор Иришка-Манюшка на Яндекс.Фот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596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Microsoft YaHei"/>
      </a:majorFont>
      <a:minorFont>
        <a:latin typeface="Calibri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1945</Words>
  <Application>Microsoft Office PowerPoint</Application>
  <PresentationFormat>Экран (4:3)</PresentationFormat>
  <Paragraphs>119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Мережа закладів освіти Сахновщинської громади</vt:lpstr>
      <vt:lpstr>Дошкільна освіта</vt:lpstr>
      <vt:lpstr>Загальна середня освіта</vt:lpstr>
      <vt:lpstr>Інклюзивне навчання</vt:lpstr>
      <vt:lpstr>Позашкільна освіта</vt:lpstr>
      <vt:lpstr>Професійні конкурси</vt:lpstr>
      <vt:lpstr>Професійні конкурси</vt:lpstr>
      <vt:lpstr>Професійні конкурси</vt:lpstr>
      <vt:lpstr>Професійні конкурси</vt:lpstr>
      <vt:lpstr>Всеукраїнські учнівські олімпіади з навчальних предметів</vt:lpstr>
      <vt:lpstr>МАН</vt:lpstr>
      <vt:lpstr>Відзначення переможців</vt:lpstr>
      <vt:lpstr>Конкурси</vt:lpstr>
      <vt:lpstr>Конкурси</vt:lpstr>
      <vt:lpstr>Конкурси</vt:lpstr>
      <vt:lpstr>Конкурси</vt:lpstr>
      <vt:lpstr>Сахновщинський ІРЦ</vt:lpstr>
      <vt:lpstr>ЮНІСЕФ</vt:lpstr>
      <vt:lpstr>ЮНІСЕФ</vt:lpstr>
      <vt:lpstr>ГАДЖЕТИ</vt:lpstr>
      <vt:lpstr>Укриття</vt:lpstr>
      <vt:lpstr>Автобус</vt:lpstr>
      <vt:lpstr>Основні завдання на 2024 рік: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209</cp:revision>
  <cp:lastPrinted>1601-01-01T00:00:00Z</cp:lastPrinted>
  <dcterms:created xsi:type="dcterms:W3CDTF">2011-07-08T19:52:49Z</dcterms:created>
  <dcterms:modified xsi:type="dcterms:W3CDTF">2024-11-21T09:03:29Z</dcterms:modified>
</cp:coreProperties>
</file>