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71" r:id="rId2"/>
    <p:sldId id="274" r:id="rId3"/>
    <p:sldId id="273" r:id="rId4"/>
    <p:sldId id="285" r:id="rId5"/>
    <p:sldId id="282" r:id="rId6"/>
    <p:sldId id="284" r:id="rId7"/>
    <p:sldId id="262" r:id="rId8"/>
    <p:sldId id="263" r:id="rId9"/>
    <p:sldId id="272" r:id="rId10"/>
    <p:sldId id="278" r:id="rId11"/>
    <p:sldId id="258" r:id="rId12"/>
    <p:sldId id="259" r:id="rId13"/>
    <p:sldId id="260" r:id="rId14"/>
    <p:sldId id="261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5" r:id="rId23"/>
    <p:sldId id="276" r:id="rId24"/>
    <p:sldId id="277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8A597-2ADE-447B-BC26-51740DF9E026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595D2-ECD3-47BB-BB6C-EFD4B33C56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47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99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281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28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909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72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632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95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93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42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0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C1C4E-D7A9-497E-81C3-100A8DB1AAFE}" type="datetimeFigureOut">
              <a:rPr lang="ru-RU" smtClean="0"/>
              <a:pPr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DB04F-373B-442F-8FA4-EFBD9A180B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07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on.gov.ua/osvita-2/zagalna-serednyaosvita/metodichni-rekomendatsii-ta-informatsiyni-material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UY_xe_kXCqYFOKgjZjd5xA4-KbSBzIef-qWQoEWugPs/edit" TargetMode="External"/><Relationship Id="rId2" Type="http://schemas.openxmlformats.org/officeDocument/2006/relationships/hyperlink" Target="https://is.gd/habrE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Georgia" pitchFamily="18" charset="0"/>
              </a:rPr>
              <a:t>Особливості організації освітнього процесу у 2024/2025 </a:t>
            </a:r>
            <a:r>
              <a:rPr lang="uk-UA" b="1" dirty="0" err="1" smtClean="0">
                <a:solidFill>
                  <a:srgbClr val="FF0000"/>
                </a:solidFill>
                <a:latin typeface="Georgia" pitchFamily="18" charset="0"/>
              </a:rPr>
              <a:t>н.р</a:t>
            </a:r>
            <a:r>
              <a:rPr lang="uk-UA" b="1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23728" y="4293096"/>
            <a:ext cx="6400800" cy="1752600"/>
          </a:xfrm>
        </p:spPr>
        <p:txBody>
          <a:bodyPr/>
          <a:lstStyle/>
          <a:p>
            <a:pPr algn="r"/>
            <a:r>
              <a:rPr lang="uk-UA" dirty="0" smtClean="0">
                <a:solidFill>
                  <a:srgbClr val="002060"/>
                </a:solidFill>
              </a:rPr>
              <a:t>Анна ЗРАЖЕВСЬКА, </a:t>
            </a:r>
          </a:p>
          <a:p>
            <a:pPr algn="r"/>
            <a:r>
              <a:rPr lang="uk-UA" dirty="0" smtClean="0">
                <a:solidFill>
                  <a:srgbClr val="002060"/>
                </a:solidFill>
              </a:rPr>
              <a:t>директор КУ «ЦПРПП»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458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Всеукраїнський конкурс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«Учитель року»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Номінації</a:t>
            </a:r>
          </a:p>
          <a:p>
            <a:pPr marL="0" indent="0">
              <a:buNone/>
            </a:pPr>
            <a:r>
              <a:rPr lang="uk-UA" dirty="0" smtClean="0"/>
              <a:t>«Зарубіжна література»,</a:t>
            </a:r>
          </a:p>
          <a:p>
            <a:pPr marL="0" indent="0">
              <a:buNone/>
            </a:pPr>
            <a:r>
              <a:rPr lang="uk-UA" dirty="0" smtClean="0"/>
              <a:t>«Історія»,</a:t>
            </a:r>
          </a:p>
          <a:p>
            <a:pPr marL="0" indent="0">
              <a:buNone/>
            </a:pPr>
            <a:r>
              <a:rPr lang="uk-UA" dirty="0" smtClean="0"/>
              <a:t>«Технології/трудове навчання»,</a:t>
            </a:r>
          </a:p>
          <a:p>
            <a:pPr marL="0" indent="0">
              <a:buNone/>
            </a:pPr>
            <a:r>
              <a:rPr lang="uk-UA" dirty="0" smtClean="0"/>
              <a:t>«Хімія»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232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Основні завдання виховної роботи в умовах воєнного стану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Надання психологічної підтримки, забезпечення психолого-педагогічного супроводу учасників освітнього процесу,</a:t>
            </a:r>
          </a:p>
          <a:p>
            <a:r>
              <a:rPr lang="uk-UA" dirty="0" smtClean="0"/>
              <a:t>Надання здобувачам освіти базових знань з основ безпеки,</a:t>
            </a:r>
          </a:p>
          <a:p>
            <a:r>
              <a:rPr lang="uk-UA" dirty="0" smtClean="0"/>
              <a:t>Національно-патріотичне виховання,</a:t>
            </a:r>
          </a:p>
          <a:p>
            <a:r>
              <a:rPr lang="uk-UA" dirty="0" smtClean="0"/>
              <a:t>Превентивне виховання </a:t>
            </a:r>
            <a:endParaRPr lang="uk-UA" dirty="0"/>
          </a:p>
          <a:p>
            <a:pPr marL="0" indent="0">
              <a:buNone/>
            </a:pPr>
            <a:r>
              <a:rPr lang="uk-UA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426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Зверніть увагу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err="1"/>
              <a:t>Відповідно</a:t>
            </a:r>
            <a:r>
              <a:rPr lang="ru-RU" dirty="0"/>
              <a:t>  до  Указу  Президента  </a:t>
            </a:r>
            <a:r>
              <a:rPr lang="ru-RU" dirty="0" err="1"/>
              <a:t>України</a:t>
            </a:r>
            <a:r>
              <a:rPr lang="ru-RU" dirty="0"/>
              <a:t>  </a:t>
            </a:r>
            <a:r>
              <a:rPr lang="ru-RU" dirty="0" err="1"/>
              <a:t>від</a:t>
            </a:r>
            <a:r>
              <a:rPr lang="ru-RU" dirty="0"/>
              <a:t>  16.03.2022  №143/2022  «Про </a:t>
            </a:r>
            <a:r>
              <a:rPr lang="ru-RU" dirty="0" err="1" smtClean="0"/>
              <a:t>загальнонаціональну</a:t>
            </a:r>
            <a:r>
              <a:rPr lang="ru-RU" dirty="0" smtClean="0"/>
              <a:t> </a:t>
            </a:r>
            <a:r>
              <a:rPr lang="ru-RU" dirty="0" err="1"/>
              <a:t>хвилину</a:t>
            </a:r>
            <a:r>
              <a:rPr lang="ru-RU" dirty="0"/>
              <a:t> </a:t>
            </a:r>
            <a:r>
              <a:rPr lang="ru-RU" dirty="0" err="1"/>
              <a:t>мовчання</a:t>
            </a:r>
            <a:r>
              <a:rPr lang="ru-RU" dirty="0"/>
              <a:t> за </a:t>
            </a:r>
            <a:r>
              <a:rPr lang="ru-RU" dirty="0" err="1"/>
              <a:t>загиблими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збройної</a:t>
            </a:r>
            <a:r>
              <a:rPr lang="ru-RU" dirty="0"/>
              <a:t> </a:t>
            </a:r>
            <a:r>
              <a:rPr lang="ru-RU" dirty="0" err="1"/>
              <a:t>агресії</a:t>
            </a:r>
            <a:r>
              <a:rPr lang="ru-RU" dirty="0"/>
              <a:t> </a:t>
            </a:r>
            <a:r>
              <a:rPr lang="ru-RU" dirty="0" err="1" smtClean="0"/>
              <a:t>Російської</a:t>
            </a:r>
            <a:r>
              <a:rPr lang="ru-RU" dirty="0" smtClean="0"/>
              <a:t>  </a:t>
            </a:r>
            <a:r>
              <a:rPr lang="ru-RU" dirty="0" err="1"/>
              <a:t>Федерації</a:t>
            </a:r>
            <a:r>
              <a:rPr lang="ru-RU" dirty="0"/>
              <a:t>  </a:t>
            </a:r>
            <a:r>
              <a:rPr lang="ru-RU" dirty="0" err="1"/>
              <a:t>проти</a:t>
            </a:r>
            <a:r>
              <a:rPr lang="ru-RU" dirty="0"/>
              <a:t>  </a:t>
            </a:r>
            <a:r>
              <a:rPr lang="ru-RU" dirty="0" err="1"/>
              <a:t>України</a:t>
            </a:r>
            <a:r>
              <a:rPr lang="ru-RU" dirty="0"/>
              <a:t>»,  </a:t>
            </a:r>
            <a:r>
              <a:rPr lang="ru-RU" dirty="0" err="1"/>
              <a:t>із</a:t>
            </a:r>
            <a:r>
              <a:rPr lang="ru-RU" dirty="0"/>
              <a:t>  метою  </a:t>
            </a:r>
            <a:r>
              <a:rPr lang="ru-RU" dirty="0" err="1"/>
              <a:t>вшанування</a:t>
            </a:r>
            <a:r>
              <a:rPr lang="ru-RU" dirty="0"/>
              <a:t>  </a:t>
            </a:r>
            <a:r>
              <a:rPr lang="ru-RU" dirty="0" err="1"/>
              <a:t>світлої</a:t>
            </a:r>
            <a:r>
              <a:rPr lang="ru-RU" dirty="0"/>
              <a:t>  </a:t>
            </a:r>
            <a:r>
              <a:rPr lang="ru-RU" dirty="0" err="1"/>
              <a:t>пам'яті</a:t>
            </a:r>
            <a:r>
              <a:rPr lang="ru-RU" dirty="0"/>
              <a:t>, </a:t>
            </a:r>
            <a:r>
              <a:rPr lang="ru-RU" dirty="0" err="1" smtClean="0"/>
              <a:t>громадянської</a:t>
            </a:r>
            <a:r>
              <a:rPr lang="ru-RU" dirty="0" smtClean="0"/>
              <a:t> </a:t>
            </a:r>
            <a:r>
              <a:rPr lang="ru-RU" dirty="0" err="1"/>
              <a:t>відваги</a:t>
            </a:r>
            <a:r>
              <a:rPr lang="ru-RU" dirty="0"/>
              <a:t> і </a:t>
            </a:r>
            <a:r>
              <a:rPr lang="ru-RU" dirty="0" err="1"/>
              <a:t>самовідданості</a:t>
            </a:r>
            <a:r>
              <a:rPr lang="ru-RU" dirty="0"/>
              <a:t>, </a:t>
            </a:r>
            <a:r>
              <a:rPr lang="ru-RU" dirty="0" err="1"/>
              <a:t>сили</a:t>
            </a:r>
            <a:r>
              <a:rPr lang="ru-RU" dirty="0"/>
              <a:t> духу, </a:t>
            </a:r>
            <a:r>
              <a:rPr lang="ru-RU" dirty="0" err="1"/>
              <a:t>стійкості</a:t>
            </a:r>
            <a:r>
              <a:rPr lang="ru-RU" dirty="0"/>
              <a:t> та </a:t>
            </a:r>
            <a:r>
              <a:rPr lang="ru-RU" dirty="0" err="1"/>
              <a:t>героїчного</a:t>
            </a:r>
            <a:r>
              <a:rPr lang="ru-RU" dirty="0"/>
              <a:t> подвигу </a:t>
            </a:r>
            <a:r>
              <a:rPr lang="ru-RU" dirty="0" err="1" smtClean="0"/>
              <a:t>воїнів</a:t>
            </a:r>
            <a:r>
              <a:rPr lang="ru-RU" dirty="0"/>
              <a:t>,  </a:t>
            </a:r>
            <a:r>
              <a:rPr lang="ru-RU" dirty="0" err="1"/>
              <a:t>полеглих</a:t>
            </a:r>
            <a:r>
              <a:rPr lang="ru-RU" dirty="0"/>
              <a:t>  </a:t>
            </a:r>
            <a:r>
              <a:rPr lang="ru-RU" dirty="0" err="1"/>
              <a:t>під</a:t>
            </a:r>
            <a:r>
              <a:rPr lang="ru-RU" dirty="0"/>
              <a:t>  час  </a:t>
            </a:r>
            <a:r>
              <a:rPr lang="ru-RU" dirty="0" err="1"/>
              <a:t>виконання</a:t>
            </a:r>
            <a:r>
              <a:rPr lang="ru-RU" dirty="0"/>
              <a:t>  </a:t>
            </a:r>
            <a:r>
              <a:rPr lang="ru-RU" dirty="0" err="1"/>
              <a:t>бойових</a:t>
            </a:r>
            <a:r>
              <a:rPr lang="ru-RU" dirty="0"/>
              <a:t>  </a:t>
            </a:r>
            <a:r>
              <a:rPr lang="ru-RU" dirty="0" err="1"/>
              <a:t>завдань</a:t>
            </a:r>
            <a:r>
              <a:rPr lang="ru-RU" dirty="0"/>
              <a:t>  </a:t>
            </a:r>
            <a:r>
              <a:rPr lang="ru-RU" dirty="0" err="1"/>
              <a:t>із</a:t>
            </a:r>
            <a:r>
              <a:rPr lang="ru-RU" dirty="0"/>
              <a:t>  </a:t>
            </a:r>
            <a:r>
              <a:rPr lang="ru-RU" dirty="0" err="1"/>
              <a:t>захисту</a:t>
            </a:r>
            <a:r>
              <a:rPr lang="ru-RU" dirty="0"/>
              <a:t>  державного </a:t>
            </a:r>
            <a:r>
              <a:rPr lang="ru-RU" dirty="0" err="1" smtClean="0"/>
              <a:t>суверенітету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територіальної</a:t>
            </a:r>
            <a:r>
              <a:rPr lang="ru-RU" dirty="0"/>
              <a:t> </a:t>
            </a:r>
            <a:r>
              <a:rPr lang="ru-RU" dirty="0" err="1"/>
              <a:t>цілісності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мирних</a:t>
            </a:r>
            <a:r>
              <a:rPr lang="ru-RU" dirty="0"/>
              <a:t> </a:t>
            </a:r>
            <a:r>
              <a:rPr lang="ru-RU" dirty="0" err="1"/>
              <a:t>громадян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загинули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 err="1"/>
              <a:t>внаслідок</a:t>
            </a:r>
            <a:r>
              <a:rPr lang="ru-RU" dirty="0"/>
              <a:t>  </a:t>
            </a:r>
            <a:r>
              <a:rPr lang="ru-RU" dirty="0" err="1"/>
              <a:t>збройної</a:t>
            </a:r>
            <a:r>
              <a:rPr lang="ru-RU" dirty="0"/>
              <a:t>  </a:t>
            </a:r>
            <a:r>
              <a:rPr lang="ru-RU" dirty="0" err="1"/>
              <a:t>російської</a:t>
            </a:r>
            <a:r>
              <a:rPr lang="ru-RU" dirty="0"/>
              <a:t>  </a:t>
            </a:r>
            <a:r>
              <a:rPr lang="ru-RU" dirty="0" err="1"/>
              <a:t>агресії</a:t>
            </a:r>
            <a:r>
              <a:rPr lang="ru-RU" dirty="0"/>
              <a:t>  </a:t>
            </a:r>
            <a:r>
              <a:rPr lang="ru-RU" dirty="0" err="1"/>
              <a:t>проти</a:t>
            </a:r>
            <a:r>
              <a:rPr lang="ru-RU" dirty="0"/>
              <a:t>  </a:t>
            </a:r>
            <a:r>
              <a:rPr lang="ru-RU" dirty="0" err="1"/>
              <a:t>України</a:t>
            </a:r>
            <a:r>
              <a:rPr lang="ru-RU" dirty="0"/>
              <a:t>,  </a:t>
            </a:r>
            <a:r>
              <a:rPr lang="ru-RU" dirty="0" err="1"/>
              <a:t>рекомендуємо</a:t>
            </a:r>
            <a:r>
              <a:rPr lang="ru-RU" dirty="0"/>
              <a:t>  </a:t>
            </a:r>
            <a:r>
              <a:rPr lang="ru-RU" b="1" dirty="0" err="1" smtClean="0"/>
              <a:t>щоденно</a:t>
            </a:r>
            <a:r>
              <a:rPr lang="ru-RU" b="1" dirty="0" smtClean="0"/>
              <a:t> о  </a:t>
            </a:r>
            <a:r>
              <a:rPr lang="ru-RU" b="1" dirty="0"/>
              <a:t>9  </a:t>
            </a:r>
            <a:r>
              <a:rPr lang="ru-RU" b="1" dirty="0" err="1"/>
              <a:t>годині</a:t>
            </a:r>
            <a:r>
              <a:rPr lang="ru-RU" b="1" dirty="0"/>
              <a:t>  00  </a:t>
            </a:r>
            <a:r>
              <a:rPr lang="ru-RU" dirty="0" err="1"/>
              <a:t>хвилин</a:t>
            </a:r>
            <a:r>
              <a:rPr lang="ru-RU" dirty="0"/>
              <a:t>  у  закладах  </a:t>
            </a:r>
            <a:r>
              <a:rPr lang="ru-RU" dirty="0" err="1"/>
              <a:t>загальної</a:t>
            </a:r>
            <a:r>
              <a:rPr lang="ru-RU" dirty="0"/>
              <a:t>  </a:t>
            </a:r>
            <a:r>
              <a:rPr lang="ru-RU" dirty="0" err="1"/>
              <a:t>середньої</a:t>
            </a:r>
            <a:r>
              <a:rPr lang="ru-RU" dirty="0"/>
              <a:t>  </a:t>
            </a:r>
            <a:r>
              <a:rPr lang="ru-RU" dirty="0" err="1"/>
              <a:t>освіти</a:t>
            </a:r>
            <a:r>
              <a:rPr lang="ru-RU" dirty="0"/>
              <a:t>  </a:t>
            </a:r>
            <a:r>
              <a:rPr lang="ru-RU" dirty="0" err="1"/>
              <a:t>проводити</a:t>
            </a:r>
            <a:r>
              <a:rPr lang="ru-RU" dirty="0"/>
              <a:t> </a:t>
            </a:r>
            <a:r>
              <a:rPr lang="ru-RU" b="1" dirty="0" err="1" smtClean="0"/>
              <a:t>загальнонаціональну</a:t>
            </a:r>
            <a:r>
              <a:rPr lang="ru-RU" dirty="0" smtClean="0"/>
              <a:t> </a:t>
            </a:r>
            <a:r>
              <a:rPr lang="ru-RU" b="1" dirty="0" err="1"/>
              <a:t>хвилину</a:t>
            </a:r>
            <a:r>
              <a:rPr lang="ru-RU" b="1" dirty="0"/>
              <a:t> </a:t>
            </a:r>
            <a:r>
              <a:rPr lang="ru-RU" b="1" dirty="0" err="1"/>
              <a:t>мовчання</a:t>
            </a:r>
            <a:r>
              <a:rPr lang="ru-RU" b="1" dirty="0"/>
              <a:t> </a:t>
            </a:r>
            <a:r>
              <a:rPr lang="ru-RU" dirty="0"/>
              <a:t>за </a:t>
            </a:r>
            <a:r>
              <a:rPr lang="ru-RU" dirty="0" err="1"/>
              <a:t>співвітчизниками</a:t>
            </a:r>
            <a:r>
              <a:rPr lang="ru-RU" dirty="0"/>
              <a:t>, </a:t>
            </a:r>
            <a:r>
              <a:rPr lang="ru-RU" dirty="0" err="1"/>
              <a:t>загиблими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 smtClean="0"/>
              <a:t>збройної</a:t>
            </a:r>
            <a:r>
              <a:rPr lang="ru-RU" dirty="0" smtClean="0"/>
              <a:t> </a:t>
            </a:r>
            <a:r>
              <a:rPr lang="ru-RU" dirty="0" err="1"/>
              <a:t>російської</a:t>
            </a:r>
            <a:r>
              <a:rPr lang="ru-RU" dirty="0"/>
              <a:t> </a:t>
            </a:r>
            <a:r>
              <a:rPr lang="ru-RU" dirty="0" err="1"/>
              <a:t>агресії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 smtClean="0"/>
              <a:t>України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71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Попередження </a:t>
            </a:r>
            <a:r>
              <a:rPr lang="uk-UA" b="1" dirty="0" err="1" smtClean="0">
                <a:solidFill>
                  <a:srgbClr val="C00000"/>
                </a:solidFill>
              </a:rPr>
              <a:t>булінгу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err="1"/>
              <a:t>Найперше</a:t>
            </a:r>
            <a:r>
              <a:rPr lang="ru-RU" sz="3200" dirty="0"/>
              <a:t> правило </a:t>
            </a:r>
            <a:r>
              <a:rPr lang="ru-RU" sz="3200" dirty="0" err="1"/>
              <a:t>сьогодення</a:t>
            </a:r>
            <a:r>
              <a:rPr lang="ru-RU" sz="3200" dirty="0"/>
              <a:t> – </a:t>
            </a:r>
            <a:r>
              <a:rPr lang="ru-RU" sz="3200" b="1" dirty="0"/>
              <a:t>не </a:t>
            </a:r>
            <a:r>
              <a:rPr lang="ru-RU" sz="3200" b="1" dirty="0" err="1"/>
              <a:t>закривати</a:t>
            </a:r>
            <a:r>
              <a:rPr lang="ru-RU" sz="3200" dirty="0"/>
              <a:t> </a:t>
            </a:r>
            <a:r>
              <a:rPr lang="ru-RU" sz="3200" dirty="0" err="1"/>
              <a:t>очі</a:t>
            </a:r>
            <a:r>
              <a:rPr lang="ru-RU" sz="3200" dirty="0"/>
              <a:t> на </a:t>
            </a:r>
            <a:r>
              <a:rPr lang="ru-RU" sz="3200" dirty="0" err="1"/>
              <a:t>насильство</a:t>
            </a:r>
            <a:r>
              <a:rPr lang="ru-RU" sz="3200" dirty="0"/>
              <a:t> </a:t>
            </a:r>
            <a:r>
              <a:rPr lang="ru-RU" sz="3200" dirty="0" err="1"/>
              <a:t>серед</a:t>
            </a:r>
            <a:r>
              <a:rPr lang="ru-RU" sz="3200" dirty="0"/>
              <a:t> </a:t>
            </a:r>
            <a:r>
              <a:rPr lang="ru-RU" sz="3200" dirty="0" err="1"/>
              <a:t>дітей</a:t>
            </a:r>
            <a:r>
              <a:rPr lang="ru-RU" sz="3200" dirty="0"/>
              <a:t>; </a:t>
            </a:r>
            <a:r>
              <a:rPr lang="ru-RU" sz="3200" dirty="0" smtClean="0"/>
              <a:t>   </a:t>
            </a:r>
            <a:r>
              <a:rPr lang="ru-RU" sz="3200" b="1" dirty="0" smtClean="0"/>
              <a:t>не </a:t>
            </a:r>
            <a:r>
              <a:rPr lang="ru-RU" sz="3200" b="1" dirty="0" err="1"/>
              <a:t>вдавати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 err="1"/>
              <a:t>існує</a:t>
            </a:r>
            <a:r>
              <a:rPr lang="ru-RU" sz="3200" dirty="0"/>
              <a:t> </a:t>
            </a:r>
            <a:r>
              <a:rPr lang="ru-RU" sz="3200" dirty="0" err="1"/>
              <a:t>десь</a:t>
            </a:r>
            <a:r>
              <a:rPr lang="ru-RU" sz="3200" dirty="0"/>
              <a:t> далеко; </a:t>
            </a:r>
            <a:r>
              <a:rPr lang="ru-RU" sz="3200" b="1" dirty="0"/>
              <a:t>не </a:t>
            </a:r>
            <a:r>
              <a:rPr lang="ru-RU" sz="3200" b="1" dirty="0" err="1"/>
              <a:t>замовчувати</a:t>
            </a:r>
            <a:r>
              <a:rPr lang="ru-RU" sz="3200" b="1" dirty="0"/>
              <a:t> </a:t>
            </a:r>
            <a:r>
              <a:rPr lang="ru-RU" sz="3200" dirty="0" err="1"/>
              <a:t>випадки</a:t>
            </a:r>
            <a:r>
              <a:rPr lang="ru-RU" sz="3200" dirty="0"/>
              <a:t> </a:t>
            </a:r>
            <a:r>
              <a:rPr lang="ru-RU" sz="3200" dirty="0" err="1"/>
              <a:t>конфлікту</a:t>
            </a:r>
            <a:r>
              <a:rPr lang="ru-RU" sz="3200" dirty="0"/>
              <a:t>; </a:t>
            </a:r>
            <a:r>
              <a:rPr lang="ru-RU" sz="3200" dirty="0" err="1"/>
              <a:t>докладати</a:t>
            </a:r>
            <a:r>
              <a:rPr lang="ru-RU" sz="3200" dirty="0"/>
              <a:t> </a:t>
            </a:r>
            <a:r>
              <a:rPr lang="ru-RU" sz="3200" dirty="0" err="1" smtClean="0"/>
              <a:t>всіх</a:t>
            </a:r>
            <a:r>
              <a:rPr lang="ru-RU" sz="3200" dirty="0" smtClean="0"/>
              <a:t> </a:t>
            </a:r>
            <a:r>
              <a:rPr lang="ru-RU" sz="3200" dirty="0" err="1"/>
              <a:t>зусиль</a:t>
            </a:r>
            <a:r>
              <a:rPr lang="ru-RU" sz="3200" dirty="0"/>
              <a:t>, </a:t>
            </a:r>
            <a:r>
              <a:rPr lang="ru-RU" sz="3200" dirty="0" err="1"/>
              <a:t>щоби</a:t>
            </a:r>
            <a:r>
              <a:rPr lang="ru-RU" sz="3200" dirty="0"/>
              <a:t> </a:t>
            </a:r>
            <a:r>
              <a:rPr lang="ru-RU" sz="3200" b="1" dirty="0" err="1"/>
              <a:t>допомогти</a:t>
            </a:r>
            <a:r>
              <a:rPr lang="ru-RU" sz="3200" dirty="0"/>
              <a:t> </a:t>
            </a:r>
            <a:r>
              <a:rPr lang="ru-RU" sz="3200" b="1" dirty="0" err="1"/>
              <a:t>попередити</a:t>
            </a:r>
            <a:r>
              <a:rPr lang="ru-RU" sz="3200" dirty="0"/>
              <a:t> </a:t>
            </a:r>
            <a:r>
              <a:rPr lang="ru-RU" sz="3200" dirty="0" err="1"/>
              <a:t>повторення</a:t>
            </a:r>
            <a:r>
              <a:rPr lang="ru-RU" sz="3200" dirty="0"/>
              <a:t> </a:t>
            </a:r>
            <a:r>
              <a:rPr lang="ru-RU" sz="3200" dirty="0" err="1" smtClean="0"/>
              <a:t>насильства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8072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6613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Зверніть увагу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uk-UA" sz="2000" dirty="0"/>
              <a:t>Відповідно  до  Плану  заходів  з  відзначення  у 2024  році  Дня  </a:t>
            </a:r>
            <a:r>
              <a:rPr lang="uk-UA" sz="2000" dirty="0" smtClean="0"/>
              <a:t>пам’яті захисників  </a:t>
            </a:r>
            <a:r>
              <a:rPr lang="uk-UA" sz="2000" dirty="0"/>
              <a:t>України,  які  загинули  в  боротьбі  за  незалежність,  суверенітет  і </a:t>
            </a:r>
            <a:r>
              <a:rPr lang="uk-UA" sz="2000" dirty="0" smtClean="0"/>
              <a:t>територіальну  </a:t>
            </a:r>
            <a:r>
              <a:rPr lang="uk-UA" sz="2000" dirty="0"/>
              <a:t>цілісність  України,  затвердженого  розпорядженням  </a:t>
            </a:r>
            <a:r>
              <a:rPr lang="uk-UA" sz="2000" dirty="0" smtClean="0"/>
              <a:t>Кабінету Міністрів  </a:t>
            </a:r>
            <a:r>
              <a:rPr lang="uk-UA" sz="2000" dirty="0"/>
              <a:t>України  від 21  червня 2024  р.  № 570,   </a:t>
            </a:r>
            <a:r>
              <a:rPr lang="uk-UA" sz="2000" b="1" dirty="0"/>
              <a:t>перший  урок  у  </a:t>
            </a:r>
            <a:r>
              <a:rPr lang="uk-UA" sz="2000" b="1" dirty="0" smtClean="0"/>
              <a:t>новому 2024/2025  </a:t>
            </a:r>
            <a:r>
              <a:rPr lang="uk-UA" sz="2000" b="1" dirty="0"/>
              <a:t>навчальному  році  в  закладах  загальної  середньої  освіти  </a:t>
            </a:r>
            <a:r>
              <a:rPr lang="uk-UA" sz="2000" b="1" dirty="0" smtClean="0"/>
              <a:t>пропонуємо присвятити  </a:t>
            </a:r>
            <a:r>
              <a:rPr lang="uk-UA" sz="2000" b="1" dirty="0"/>
              <a:t>вшануванню  пам’яті  захисників  України</a:t>
            </a:r>
            <a:r>
              <a:rPr lang="uk-UA" sz="2000" dirty="0"/>
              <a:t>,  які  загинули  в  </a:t>
            </a:r>
            <a:r>
              <a:rPr lang="uk-UA" sz="2000" dirty="0" smtClean="0"/>
              <a:t>боротьбі за </a:t>
            </a:r>
            <a:r>
              <a:rPr lang="uk-UA" sz="2000" dirty="0"/>
              <a:t>незалежність, суверенітет і територіальну цілісність України.</a:t>
            </a:r>
          </a:p>
          <a:p>
            <a:pPr algn="just"/>
            <a:r>
              <a:rPr lang="uk-UA" sz="2000" dirty="0" smtClean="0"/>
              <a:t>Під  </a:t>
            </a:r>
            <a:r>
              <a:rPr lang="uk-UA" sz="2000" dirty="0"/>
              <a:t>час  підготовки  та  проведення  першого  уроку «</a:t>
            </a:r>
            <a:r>
              <a:rPr lang="en-US" sz="2000" dirty="0" err="1"/>
              <a:t>Vincit</a:t>
            </a:r>
            <a:r>
              <a:rPr lang="en-US" sz="2000" dirty="0"/>
              <a:t>  qui  </a:t>
            </a:r>
            <a:r>
              <a:rPr lang="en-US" sz="2000" dirty="0" err="1"/>
              <a:t>meminit</a:t>
            </a:r>
            <a:r>
              <a:rPr lang="en-US" sz="2000" dirty="0"/>
              <a:t> </a:t>
            </a:r>
            <a:r>
              <a:rPr lang="en-US" sz="2000" b="1" dirty="0" smtClean="0"/>
              <a:t>(</a:t>
            </a:r>
            <a:r>
              <a:rPr lang="uk-UA" sz="2000" b="1" dirty="0"/>
              <a:t>Перемагає  той,  хто  пам’ятає)»  </a:t>
            </a:r>
            <a:r>
              <a:rPr lang="uk-UA" sz="2000" dirty="0"/>
              <a:t>можна  послуговуватися  </a:t>
            </a:r>
            <a:r>
              <a:rPr lang="uk-UA" sz="2000" dirty="0" smtClean="0"/>
              <a:t>методичними рекомендаціями  </a:t>
            </a:r>
            <a:r>
              <a:rPr lang="uk-UA" sz="2000" dirty="0"/>
              <a:t>Українського  інституту  національної  пам’яті  для  закладів  </a:t>
            </a:r>
            <a:r>
              <a:rPr lang="uk-UA" sz="2000" dirty="0" smtClean="0"/>
              <a:t>освіти до </a:t>
            </a:r>
            <a:r>
              <a:rPr lang="uk-UA" sz="2000" dirty="0"/>
              <a:t>Дня  пам’яті захисників  України, що  розміщені на сайті Міністерства освіти </a:t>
            </a:r>
            <a:r>
              <a:rPr lang="uk-UA" sz="2000" dirty="0" smtClean="0"/>
              <a:t>і науки  </a:t>
            </a:r>
            <a:r>
              <a:rPr lang="uk-UA" sz="2000" dirty="0"/>
              <a:t>України  за  покликанням: 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mon.gov.ua/osvita-2/zagalna-serednyaosvita/metodichni-rekomendatsii-ta-informatsiyni-materiali</a:t>
            </a:r>
            <a:r>
              <a:rPr lang="uk-UA" sz="2000" dirty="0"/>
              <a:t> </a:t>
            </a:r>
            <a:r>
              <a:rPr lang="uk-UA" sz="2000" dirty="0" smtClean="0"/>
              <a:t>та матеріали  Книги пам’яті загиблих земляків (розміщена на сайті КУ «Центр професійного розвитку педагогічних працівників»)</a:t>
            </a:r>
          </a:p>
        </p:txBody>
      </p:sp>
    </p:spTree>
    <p:extLst>
      <p:ext uri="{BB962C8B-B14F-4D97-AF65-F5344CB8AC3E}">
        <p14:creationId xmlns:p14="http://schemas.microsoft.com/office/powerpoint/2010/main" val="493458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87313" indent="365125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відома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керівників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Працівники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практичні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психологи та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соціальні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педагоги) 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</a:rPr>
              <a:t>виконують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 свою роботу як у 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</a:rPr>
              <a:t>закладі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психологічна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просвіта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діагностична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консультативна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освітня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обробка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 межами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оформлення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документації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звітність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самоосвіта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робота у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навчально-методичних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центрах,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громадських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організаціях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95736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6613" y="379413"/>
            <a:ext cx="7554912" cy="7540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8463" y="1474788"/>
            <a:ext cx="8351837" cy="5133975"/>
          </a:xfrm>
        </p:spPr>
        <p:txBody>
          <a:bodyPr rtlCol="0">
            <a:noAutofit/>
          </a:bodyPr>
          <a:lstStyle/>
          <a:p>
            <a:pPr marL="85725" indent="536575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відома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керівників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Фахівці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практичні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психологи 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соціальні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педагоги),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звільняються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посади,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обов’язково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заповнити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зазначену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звітність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5725" indent="536575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відсутності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практичного психолога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єдину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звітності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форматі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заповнює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відповідальна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особа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(директор, заступник директора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фахівці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85725" indent="536575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Фахівці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опорних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та 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філій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заповнюють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аналітичну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довідку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окремо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кожному </a:t>
            </a:r>
            <a:r>
              <a:rPr lang="ru-RU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981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 rtlCol="0">
            <a:normAutofit fontScale="85000" lnSpcReduction="10000"/>
          </a:bodyPr>
          <a:lstStyle/>
          <a:p>
            <a:pPr marL="182563" indent="439738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професійну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працівники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фіксуфіксувати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журналі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практичного психолога/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листа МОН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24.07.2019 № 1/9-477 «Про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типову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документацію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182563" indent="439738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https://is.gd/habrEf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182563" indent="439738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182563" indent="439738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https://docs.google.com/document/d/1UY_xe_kXCqYFOKgjZjd5xA4-KbSBzIef-qWQoEWugPs/edit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07626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813"/>
          </a:xfrm>
        </p:spPr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 rtlCol="0">
            <a:noAutofit/>
          </a:bodyPr>
          <a:lstStyle/>
          <a:p>
            <a:pPr indent="282575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Типові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психологів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82575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Річний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план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практичного психолога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відображені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напрямки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практичного психолога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Журнал практичного психолога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ведеться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корекційних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консультаційних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занять,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групових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психодіагностик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соціально-психологічних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учнями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батьками, педагогами,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тренінгів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просвітницької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організаційно-методичної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соціально-захисної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індивідуальної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 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діагностування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респондента,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індивідуальної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консультації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 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психологічні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консультації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практичний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психолог.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групової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 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діагностування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респондентів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корекційних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занять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корекційні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практичний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психолог.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Графік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практичного психолога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відображено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розклад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практичного психолога.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476727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14375"/>
          </a:xfrm>
        </p:spPr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5000"/>
          </a:xfrm>
        </p:spPr>
        <p:txBody>
          <a:bodyPr/>
          <a:lstStyle/>
          <a:p>
            <a:pPr indent="282575" algn="just">
              <a:buFont typeface="Arial" charset="0"/>
              <a:buNone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Типові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педагогів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82575" algn="just">
              <a:buFont typeface="Arial" charset="0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282575" algn="just"/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Річний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план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педагога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відображені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напрямки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педагога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82575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Журнал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педагога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відображаються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напрями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змістом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цільової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аудиторії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82575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індивідуального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соціально-педагогічного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індивідуальні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соціально-педагогічні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педагог.</a:t>
            </a:r>
          </a:p>
          <a:p>
            <a:pPr indent="282575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групового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соціально-педагогічного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групові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соціально-педагогічні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педагог.</a:t>
            </a:r>
          </a:p>
          <a:p>
            <a:pPr indent="282575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індивідуальної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соціально-педагогічної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консультації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консультації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педагог.</a:t>
            </a:r>
          </a:p>
          <a:p>
            <a:pPr indent="282575" algn="just"/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занять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педагога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індивідуальні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групові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педагог.</a:t>
            </a:r>
          </a:p>
          <a:p>
            <a:pPr indent="282575" algn="just"/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паспорт закладу освіти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фіксуються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категорійні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здобувачі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освіти.</a:t>
            </a:r>
          </a:p>
          <a:p>
            <a:pPr indent="282575" algn="just"/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Графік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педагога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документ,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відображено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розклад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педагога.</a:t>
            </a:r>
          </a:p>
          <a:p>
            <a:pPr indent="282575" algn="just">
              <a:buFont typeface="Arial" charset="0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1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err="1" smtClean="0">
                <a:solidFill>
                  <a:srgbClr val="C00000"/>
                </a:solidFill>
              </a:rPr>
              <a:t>Нормативне</a:t>
            </a:r>
            <a:r>
              <a:rPr lang="ru-RU" sz="2700" dirty="0" smtClean="0">
                <a:solidFill>
                  <a:srgbClr val="C00000"/>
                </a:solidFill>
              </a:rPr>
              <a:t> та </a:t>
            </a:r>
            <a:r>
              <a:rPr lang="ru-RU" sz="2700" dirty="0" err="1" smtClean="0">
                <a:solidFill>
                  <a:srgbClr val="C00000"/>
                </a:solidFill>
              </a:rPr>
              <a:t>навчально-методичне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err="1" smtClean="0">
                <a:solidFill>
                  <a:srgbClr val="C00000"/>
                </a:solidFill>
              </a:rPr>
              <a:t>забезпечення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err="1" smtClean="0">
                <a:solidFill>
                  <a:srgbClr val="C00000"/>
                </a:solidFill>
              </a:rPr>
              <a:t>освітніх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err="1" smtClean="0">
                <a:solidFill>
                  <a:srgbClr val="C00000"/>
                </a:solidFill>
              </a:rPr>
              <a:t>галузей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>
                <a:solidFill>
                  <a:srgbClr val="C00000"/>
                </a:solidFill>
              </a:rPr>
              <a:t>Державного стандарту </a:t>
            </a:r>
            <a:r>
              <a:rPr lang="ru-RU" sz="2700" dirty="0" err="1">
                <a:solidFill>
                  <a:srgbClr val="C00000"/>
                </a:solidFill>
              </a:rPr>
              <a:t>базової</a:t>
            </a:r>
            <a:r>
              <a:rPr lang="ru-RU" sz="2700" dirty="0">
                <a:solidFill>
                  <a:srgbClr val="C00000"/>
                </a:solidFill>
              </a:rPr>
              <a:t> </a:t>
            </a:r>
            <a:r>
              <a:rPr lang="ru-RU" sz="2700" dirty="0" err="1">
                <a:solidFill>
                  <a:srgbClr val="C00000"/>
                </a:solidFill>
              </a:rPr>
              <a:t>середньої</a:t>
            </a:r>
            <a:r>
              <a:rPr lang="ru-RU" sz="2700" dirty="0">
                <a:solidFill>
                  <a:srgbClr val="C00000"/>
                </a:solidFill>
              </a:rPr>
              <a:t> </a:t>
            </a:r>
            <a:r>
              <a:rPr lang="ru-RU" sz="2700" dirty="0" err="1">
                <a:solidFill>
                  <a:srgbClr val="C00000"/>
                </a:solidFill>
              </a:rPr>
              <a:t>освіти</a:t>
            </a:r>
            <a:r>
              <a:rPr lang="ru-RU" sz="2700" dirty="0">
                <a:solidFill>
                  <a:srgbClr val="C00000"/>
                </a:solidFill>
              </a:rPr>
              <a:t> у 2024/2025 </a:t>
            </a:r>
            <a:r>
              <a:rPr lang="ru-RU" sz="2700" dirty="0" err="1">
                <a:solidFill>
                  <a:srgbClr val="C00000"/>
                </a:solidFill>
              </a:rPr>
              <a:t>навчальному</a:t>
            </a:r>
            <a:r>
              <a:rPr lang="ru-RU" sz="2700" dirty="0">
                <a:solidFill>
                  <a:srgbClr val="C00000"/>
                </a:solidFill>
              </a:rPr>
              <a:t> </a:t>
            </a:r>
            <a:r>
              <a:rPr lang="ru-RU" sz="2700" dirty="0" err="1">
                <a:solidFill>
                  <a:srgbClr val="C00000"/>
                </a:solidFill>
              </a:rPr>
              <a:t>році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b="1" dirty="0" err="1" smtClean="0"/>
              <a:t>Концептуальні</a:t>
            </a:r>
            <a:r>
              <a:rPr lang="ru-RU" b="1" dirty="0" smtClean="0"/>
              <a:t> </a:t>
            </a:r>
            <a:r>
              <a:rPr lang="ru-RU" b="1" dirty="0"/>
              <a:t>засади </a:t>
            </a:r>
            <a:r>
              <a:rPr lang="ru-RU" b="1" dirty="0" err="1"/>
              <a:t>реформування</a:t>
            </a:r>
            <a:r>
              <a:rPr lang="ru-RU" b="1" dirty="0"/>
              <a:t> </a:t>
            </a:r>
            <a:r>
              <a:rPr lang="ru-RU" b="1" dirty="0" err="1"/>
              <a:t>середньої</a:t>
            </a:r>
            <a:r>
              <a:rPr lang="ru-RU" b="1" dirty="0"/>
              <a:t> </a:t>
            </a:r>
            <a:r>
              <a:rPr lang="ru-RU" b="1" dirty="0" err="1"/>
              <a:t>школи</a:t>
            </a:r>
            <a:r>
              <a:rPr lang="ru-RU" b="1" dirty="0"/>
              <a:t> «Нова </a:t>
            </a:r>
            <a:r>
              <a:rPr lang="ru-RU" b="1" dirty="0" err="1"/>
              <a:t>українська</a:t>
            </a:r>
            <a:r>
              <a:rPr lang="ru-RU" b="1" dirty="0"/>
              <a:t> школа».</a:t>
            </a:r>
          </a:p>
          <a:p>
            <a:pPr marL="0" indent="0" algn="just">
              <a:buNone/>
            </a:pPr>
            <a:r>
              <a:rPr lang="en-US" dirty="0"/>
              <a:t>URL:https://mon.gov .</a:t>
            </a:r>
            <a:r>
              <a:rPr lang="en-US" dirty="0" err="1" smtClean="0"/>
              <a:t>ua</a:t>
            </a:r>
            <a:r>
              <a:rPr lang="en-US" dirty="0" smtClean="0"/>
              <a:t>/storage/app/media/zagalna%20serednya/nova-ukrainska-shkola-compressed.pdf</a:t>
            </a:r>
            <a:r>
              <a:rPr lang="uk-UA" dirty="0" smtClean="0"/>
              <a:t> </a:t>
            </a:r>
            <a:endParaRPr lang="en-US" dirty="0"/>
          </a:p>
          <a:p>
            <a:pPr algn="just"/>
            <a:r>
              <a:rPr lang="ru-RU" b="1" dirty="0" err="1" smtClean="0"/>
              <a:t>Державний</a:t>
            </a:r>
            <a:r>
              <a:rPr lang="ru-RU" b="1" dirty="0" smtClean="0"/>
              <a:t> стандарт </a:t>
            </a:r>
            <a:r>
              <a:rPr lang="ru-RU" b="1" dirty="0" err="1" smtClean="0"/>
              <a:t>базової</a:t>
            </a:r>
            <a:r>
              <a:rPr lang="ru-RU" b="1" dirty="0" smtClean="0"/>
              <a:t> </a:t>
            </a:r>
            <a:r>
              <a:rPr lang="ru-RU" b="1" dirty="0" err="1" smtClean="0"/>
              <a:t>середньої</a:t>
            </a:r>
            <a:r>
              <a:rPr lang="ru-RU" b="1" dirty="0" smtClean="0"/>
              <a:t> </a:t>
            </a:r>
            <a:r>
              <a:rPr lang="ru-RU" b="1" dirty="0" err="1" smtClean="0"/>
              <a:t>освіти</a:t>
            </a:r>
            <a:r>
              <a:rPr lang="ru-RU" b="1" dirty="0" smtClean="0"/>
              <a:t>, </a:t>
            </a:r>
            <a:r>
              <a:rPr lang="ru-RU" b="1" dirty="0" err="1" smtClean="0"/>
              <a:t>затверджений</a:t>
            </a:r>
            <a:r>
              <a:rPr lang="ru-RU" b="1" dirty="0" smtClean="0"/>
              <a:t> </a:t>
            </a:r>
            <a:r>
              <a:rPr lang="ru-RU" b="1" dirty="0" err="1" smtClean="0"/>
              <a:t>постановою</a:t>
            </a:r>
            <a:r>
              <a:rPr lang="ru-RU" b="1" dirty="0" smtClean="0"/>
              <a:t> </a:t>
            </a:r>
            <a:r>
              <a:rPr lang="ru-RU" b="1" dirty="0" err="1" smtClean="0"/>
              <a:t>Кабінету</a:t>
            </a:r>
            <a:r>
              <a:rPr lang="ru-RU" b="1" dirty="0" smtClean="0"/>
              <a:t> </a:t>
            </a:r>
            <a:r>
              <a:rPr lang="ru-RU" b="1" dirty="0" err="1" smtClean="0"/>
              <a:t>Міністрів</a:t>
            </a:r>
            <a:r>
              <a:rPr lang="ru-RU" b="1" dirty="0" smtClean="0"/>
              <a:t>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30 </a:t>
            </a:r>
            <a:r>
              <a:rPr lang="ru-RU" b="1" dirty="0" err="1" smtClean="0"/>
              <a:t>вересня</a:t>
            </a:r>
            <a:r>
              <a:rPr lang="ru-RU" b="1" dirty="0" smtClean="0"/>
              <a:t> </a:t>
            </a:r>
            <a:r>
              <a:rPr lang="ru-RU" b="1" dirty="0"/>
              <a:t>2020 р. №</a:t>
            </a:r>
            <a:r>
              <a:rPr lang="ru-RU" b="1" dirty="0" smtClean="0"/>
              <a:t>898.</a:t>
            </a:r>
          </a:p>
          <a:p>
            <a:pPr marL="0" indent="0" algn="just">
              <a:buNone/>
            </a:pPr>
            <a:r>
              <a:rPr lang="en-US" dirty="0" smtClean="0"/>
              <a:t>URL</a:t>
            </a:r>
            <a:r>
              <a:rPr lang="en-US" dirty="0"/>
              <a:t>: https://www .kmu.gov .</a:t>
            </a:r>
            <a:r>
              <a:rPr lang="en-US" dirty="0" err="1"/>
              <a:t>ua</a:t>
            </a:r>
            <a:r>
              <a:rPr lang="en-US" dirty="0"/>
              <a:t>/</a:t>
            </a:r>
            <a:r>
              <a:rPr lang="en-US" dirty="0" err="1"/>
              <a:t>npas</a:t>
            </a:r>
            <a:r>
              <a:rPr lang="en-US" dirty="0"/>
              <a:t>/pro-deyakipitannya-derzhavnih-standartiv-povnoyi-zagalnoyi-serednoyi-osviti-i300920-898</a:t>
            </a:r>
          </a:p>
          <a:p>
            <a:pPr algn="just"/>
            <a:r>
              <a:rPr lang="ru-RU" b="1" dirty="0" err="1"/>
              <a:t>Типова</a:t>
            </a:r>
            <a:r>
              <a:rPr lang="ru-RU" b="1" dirty="0"/>
              <a:t> </a:t>
            </a:r>
            <a:r>
              <a:rPr lang="ru-RU" b="1" dirty="0" err="1"/>
              <a:t>освітня</a:t>
            </a:r>
            <a:r>
              <a:rPr lang="ru-RU" b="1" dirty="0"/>
              <a:t> </a:t>
            </a:r>
            <a:r>
              <a:rPr lang="ru-RU" b="1" dirty="0" err="1"/>
              <a:t>програма</a:t>
            </a:r>
            <a:r>
              <a:rPr lang="ru-RU" b="1" dirty="0"/>
              <a:t> для 5-9 </a:t>
            </a:r>
            <a:r>
              <a:rPr lang="ru-RU" b="1" dirty="0" err="1"/>
              <a:t>класів</a:t>
            </a:r>
            <a:r>
              <a:rPr lang="ru-RU" b="1" dirty="0"/>
              <a:t> </a:t>
            </a:r>
            <a:r>
              <a:rPr lang="ru-RU" b="1" dirty="0" err="1"/>
              <a:t>закладів</a:t>
            </a:r>
            <a:r>
              <a:rPr lang="ru-RU" b="1" dirty="0"/>
              <a:t> </a:t>
            </a:r>
            <a:r>
              <a:rPr lang="ru-RU" b="1" dirty="0" err="1"/>
              <a:t>загальної</a:t>
            </a:r>
            <a:r>
              <a:rPr lang="ru-RU" b="1" dirty="0"/>
              <a:t> </a:t>
            </a:r>
            <a:r>
              <a:rPr lang="ru-RU" b="1" dirty="0" err="1"/>
              <a:t>середньої</a:t>
            </a:r>
            <a:r>
              <a:rPr lang="ru-RU" b="1" dirty="0"/>
              <a:t> </a:t>
            </a:r>
            <a:r>
              <a:rPr lang="ru-RU" b="1" dirty="0" err="1"/>
              <a:t>освіти</a:t>
            </a:r>
            <a:r>
              <a:rPr lang="ru-RU" b="1" dirty="0"/>
              <a:t>, </a:t>
            </a:r>
            <a:r>
              <a:rPr lang="ru-RU" b="1" dirty="0" err="1" smtClean="0"/>
              <a:t>затверджена</a:t>
            </a:r>
            <a:r>
              <a:rPr lang="ru-RU" b="1" dirty="0" smtClean="0"/>
              <a:t> </a:t>
            </a:r>
            <a:r>
              <a:rPr lang="ru-RU" b="1" dirty="0"/>
              <a:t>наказом </a:t>
            </a:r>
            <a:r>
              <a:rPr lang="ru-RU" b="1" dirty="0" err="1"/>
              <a:t>Міністерства</a:t>
            </a:r>
            <a:r>
              <a:rPr lang="ru-RU" b="1" dirty="0"/>
              <a:t> </a:t>
            </a:r>
            <a:r>
              <a:rPr lang="ru-RU" b="1" dirty="0" err="1"/>
              <a:t>освіти</a:t>
            </a:r>
            <a:r>
              <a:rPr lang="ru-RU" b="1" dirty="0"/>
              <a:t> і науки </a:t>
            </a:r>
            <a:r>
              <a:rPr lang="ru-RU" b="1" dirty="0" err="1"/>
              <a:t>України</a:t>
            </a:r>
            <a:r>
              <a:rPr lang="ru-RU" b="1" dirty="0"/>
              <a:t> 19.02.2021 № 235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err="1">
                <a:solidFill>
                  <a:srgbClr val="FF0000"/>
                </a:solidFill>
              </a:rPr>
              <a:t>редакції</a:t>
            </a:r>
            <a:r>
              <a:rPr lang="ru-RU" dirty="0">
                <a:solidFill>
                  <a:srgbClr val="FF0000"/>
                </a:solidFill>
              </a:rPr>
              <a:t> наказу </a:t>
            </a:r>
            <a:r>
              <a:rPr lang="ru-RU" dirty="0" err="1">
                <a:solidFill>
                  <a:srgbClr val="FF0000"/>
                </a:solidFill>
              </a:rPr>
              <a:t>Міністерства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освіти</a:t>
            </a:r>
            <a:r>
              <a:rPr lang="ru-RU" dirty="0">
                <a:solidFill>
                  <a:srgbClr val="FF0000"/>
                </a:solidFill>
              </a:rPr>
              <a:t> і науки </a:t>
            </a:r>
            <a:r>
              <a:rPr lang="ru-RU" dirty="0" err="1">
                <a:solidFill>
                  <a:srgbClr val="FF0000"/>
                </a:solidFill>
              </a:rPr>
              <a:t>України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09.08.2024 № 1120).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dirty="0" smtClean="0"/>
              <a:t>URL</a:t>
            </a:r>
            <a:r>
              <a:rPr lang="en-US" dirty="0"/>
              <a:t>: </a:t>
            </a:r>
            <a:r>
              <a:rPr lang="en-US" dirty="0" smtClean="0"/>
              <a:t>https</a:t>
            </a:r>
            <a:r>
              <a:rPr lang="en-US" dirty="0"/>
              <a:t>://mon.gov.ua/npa/pro-vnesennia-zmin-do-typovoi-osvitnoi-prohramy-dlia-5-9-klasiv-zakladivzahalnoi-serednoi-osvity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881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813"/>
          </a:xfrm>
        </p:spPr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5857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та форма роботи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Директор ЗО</a:t>
                      </a:r>
                      <a:endParaRPr lang="ru-RU" sz="18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 </a:t>
                      </a:r>
                      <a:r>
                        <a:rPr lang="uk-UA" sz="1800" u="sng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</a:t>
                      </a:r>
                      <a:r>
                        <a:rPr lang="uk-UA" sz="18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“ЦПРПП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22959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Річний план практичного психолога/соціального педагога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Затверджує </a:t>
                      </a:r>
                      <a:r>
                        <a:rPr lang="uk-UA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та перевіряє його виконання</a:t>
                      </a:r>
                    </a:p>
                    <a:p>
                      <a:pPr algn="just"/>
                      <a:r>
                        <a:rPr lang="uk-UA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(план спочатку погоджується, а потім затверджується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Погоджує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0311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Журнал практичного психолога/соціального педагога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(Щоденний облік роботи)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Може тільки подивитись і звірити дати заповнення журналу; пересвідчитись, що всі</a:t>
                      </a:r>
                      <a:r>
                        <a:rPr lang="uk-UA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робочі дні заповнені. Але не має права вчитуватись. (У журналі можуть прописуватись імена та прізвища дітей, батьків, працівників закладу. Також там пишеться вид роботи з учасником, який є конфіденційним. Може писатися і короткий зміст консультації – це все конфіденційна інформація)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Має право перевіряти його ведення та правильність заповненні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4962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Графік роботи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затверджує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199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Протокол індивідуальної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психологічної діагностики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199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Протокол індивідуальної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психологічної  консультації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Протокол групової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психологічної діагностики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199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Облік проведення </a:t>
                      </a:r>
                      <a:r>
                        <a:rPr lang="uk-UA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корекційних</a:t>
                      </a:r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занять практичного психолога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199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Протокол індивідуального соціально-педагогічного вивчення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624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813"/>
          </a:xfrm>
        </p:spPr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Психологічна служба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4394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786"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та форма роботи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Директор ЗО</a:t>
                      </a:r>
                      <a:endParaRPr lang="ru-RU" sz="18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 </a:t>
                      </a:r>
                      <a:r>
                        <a:rPr lang="uk-UA" sz="1800" u="sng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</a:t>
                      </a:r>
                      <a:r>
                        <a:rPr lang="uk-UA" sz="18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“ЦПРПП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>
                    <a:solidFill>
                      <a:schemeClr val="bg1"/>
                    </a:solidFill>
                  </a:tcPr>
                </a:tc>
              </a:tr>
              <a:tr h="4571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Протокол індивідуальної соціально-педагогічної консультації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45713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Облік проведення занять соціальним педагогом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274922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Соціальний паспорт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45713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Куточок практичного психолога/соціального педагога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45713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Просвіта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 наявність та проведення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 доцільність та відповідність до вікових норм аудиторії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4571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Інші документи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 наявність  відповідно до номенклатури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45713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Матеріали для практичної роботи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Має право тільки переглянути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 доцільність</a:t>
                      </a:r>
                      <a:r>
                        <a:rPr lang="uk-UA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та відповідність до вікових норм аудиторії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  <a:tr h="1005693">
                <a:tc>
                  <a:txBody>
                    <a:bodyPr/>
                    <a:lstStyle/>
                    <a:p>
                      <a:r>
                        <a:rPr lang="uk-UA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Корекційно-розвиткові</a:t>
                      </a:r>
                      <a:r>
                        <a:rPr lang="uk-UA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заняття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Може перевірити скільки разів</a:t>
                      </a:r>
                      <a:r>
                        <a:rPr lang="uk-UA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місяць проводиться робота у тих чи інших класах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Перевіряє скільки разів</a:t>
                      </a:r>
                      <a:r>
                        <a:rPr lang="uk-UA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місяць проводиться, доцільність та відповідність д вікових норм аудиторії, може бути присутньою під </a:t>
                      </a:r>
                      <a:r>
                        <a:rPr lang="uk-UA" sz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час проведення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014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Звітність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План з протидії  </a:t>
            </a:r>
            <a:r>
              <a:rPr lang="uk-UA" dirty="0" err="1"/>
              <a:t>булінгу</a:t>
            </a:r>
            <a:r>
              <a:rPr lang="uk-UA" dirty="0"/>
              <a:t> у закладі освіти на 2024/2025н.р.</a:t>
            </a:r>
          </a:p>
          <a:p>
            <a:pPr marL="0" indent="0" algn="r">
              <a:buNone/>
            </a:pPr>
            <a:r>
              <a:rPr lang="uk-UA" b="1" dirty="0"/>
              <a:t>До 10 вересня 2024 року</a:t>
            </a:r>
          </a:p>
          <a:p>
            <a:pPr algn="just"/>
            <a:r>
              <a:rPr lang="uk-UA" dirty="0"/>
              <a:t>Наказ «Про призначення громадського інспектора з охорони дитинства»</a:t>
            </a:r>
            <a:r>
              <a:rPr lang="uk-UA" i="1" dirty="0"/>
              <a:t> (видається у закладі освіти 02 вересня 2024 року)</a:t>
            </a:r>
            <a:r>
              <a:rPr lang="uk-UA" dirty="0"/>
              <a:t> та окремо інформація з контактними даними призначеної особи </a:t>
            </a:r>
            <a:r>
              <a:rPr lang="uk-UA" i="1" dirty="0"/>
              <a:t>(прізвище ім’я по батькові, телефон</a:t>
            </a:r>
            <a:r>
              <a:rPr lang="uk-UA" dirty="0"/>
              <a:t>)</a:t>
            </a:r>
            <a:endParaRPr lang="uk-UA" sz="3600" i="1" dirty="0"/>
          </a:p>
          <a:p>
            <a:pPr marL="0" indent="0" algn="r">
              <a:buNone/>
            </a:pPr>
            <a:r>
              <a:rPr lang="uk-UA" sz="3600" b="1" dirty="0"/>
              <a:t>До 06 вересня 2024 року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594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Звітність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База дітей пільгового контингенту</a:t>
            </a:r>
          </a:p>
          <a:p>
            <a:pPr marL="0" indent="0" algn="r">
              <a:buNone/>
            </a:pPr>
            <a:r>
              <a:rPr lang="uk-UA" b="1" dirty="0"/>
              <a:t>До 13.09.2024 </a:t>
            </a:r>
            <a:r>
              <a:rPr lang="uk-UA" dirty="0"/>
              <a:t>(за окремим графіком), пропозиції до графіка можна направити </a:t>
            </a:r>
          </a:p>
          <a:p>
            <a:pPr marL="0" indent="0" algn="r">
              <a:buNone/>
            </a:pPr>
            <a:r>
              <a:rPr lang="uk-UA" b="1" i="1" dirty="0"/>
              <a:t>до 01 вересня 2024 року</a:t>
            </a:r>
            <a:r>
              <a:rPr lang="uk-UA" dirty="0"/>
              <a:t>.</a:t>
            </a:r>
          </a:p>
          <a:p>
            <a:pPr marL="0" indent="0" algn="just">
              <a:buNone/>
            </a:pPr>
            <a:r>
              <a:rPr lang="uk-UA" dirty="0"/>
              <a:t>При здачі бази дітей пільгового контингенту необхідно мати з собою </a:t>
            </a:r>
            <a:r>
              <a:rPr lang="uk-UA" b="1" dirty="0"/>
              <a:t>копію свідоцтва про народження</a:t>
            </a:r>
            <a:r>
              <a:rPr lang="uk-UA" dirty="0"/>
              <a:t> та підтверджуючий </a:t>
            </a:r>
            <a:r>
              <a:rPr lang="uk-UA" b="1" dirty="0"/>
              <a:t>документ про пільгу 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056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Звітність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Про призначення класних керівників та класоводів </a:t>
            </a:r>
          </a:p>
          <a:p>
            <a:pPr marL="0" indent="0" algn="r">
              <a:buNone/>
            </a:pPr>
            <a:r>
              <a:rPr lang="uk-UA" dirty="0"/>
              <a:t>До 10.09.2024</a:t>
            </a:r>
          </a:p>
          <a:p>
            <a:pPr algn="just"/>
            <a:r>
              <a:rPr lang="uk-UA" b="1" dirty="0">
                <a:solidFill>
                  <a:srgbClr val="FF0000"/>
                </a:solidFill>
              </a:rPr>
              <a:t>Про вчителів, які викладають у 7-х класах (предмет, вчитель).</a:t>
            </a:r>
          </a:p>
          <a:p>
            <a:pPr marL="0" indent="0" algn="r">
              <a:buNone/>
            </a:pPr>
            <a:r>
              <a:rPr lang="uk-UA" b="1" dirty="0">
                <a:solidFill>
                  <a:srgbClr val="FF0000"/>
                </a:solidFill>
              </a:rPr>
              <a:t>До 03.09.2024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591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Керівникам </a:t>
            </a:r>
            <a:br>
              <a:rPr lang="uk-UA" sz="3200" b="1" dirty="0" smtClean="0">
                <a:solidFill>
                  <a:srgbClr val="C00000"/>
                </a:solidFill>
              </a:rPr>
            </a:br>
            <a:r>
              <a:rPr lang="uk-UA" sz="3200" b="1" dirty="0" smtClean="0">
                <a:solidFill>
                  <a:srgbClr val="C00000"/>
                </a:solidFill>
              </a:rPr>
              <a:t>закладів дошкільної освіти та заступникам директорів з навчально-виховної роботи у дошкільних підрозділах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ctr"/>
            <a:r>
              <a:rPr lang="uk-UA" sz="4000" b="1" dirty="0" smtClean="0"/>
              <a:t>Наказ про організацію роботи закладу </a:t>
            </a:r>
          </a:p>
          <a:p>
            <a:pPr algn="ctr">
              <a:buNone/>
            </a:pPr>
            <a:r>
              <a:rPr lang="uk-UA" sz="4000" b="1" dirty="0" smtClean="0"/>
              <a:t>у 2024/2025 навчальному році</a:t>
            </a:r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591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Керівникам </a:t>
            </a:r>
            <a:br>
              <a:rPr lang="uk-UA" sz="3200" b="1" dirty="0" smtClean="0">
                <a:solidFill>
                  <a:srgbClr val="C00000"/>
                </a:solidFill>
              </a:rPr>
            </a:br>
            <a:r>
              <a:rPr lang="uk-UA" sz="3200" b="1" dirty="0" smtClean="0">
                <a:solidFill>
                  <a:srgbClr val="C00000"/>
                </a:solidFill>
              </a:rPr>
              <a:t>закладів дошкільної освіти та заступникам директорів з навчально-виховної роботи у дошкільних підрозділах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uk-UA" dirty="0" smtClean="0"/>
              <a:t>Проведення обліку дітей дошкільного віку та надання інформації до </a:t>
            </a:r>
            <a:r>
              <a:rPr lang="uk-UA" dirty="0" err="1" smtClean="0"/>
              <a:t>КУ</a:t>
            </a:r>
            <a:r>
              <a:rPr lang="uk-UA" dirty="0" smtClean="0"/>
              <a:t> “ЦПРПП”       (до 05.09.2024);</a:t>
            </a:r>
          </a:p>
          <a:p>
            <a:r>
              <a:rPr lang="uk-UA" dirty="0" smtClean="0"/>
              <a:t>Оновлення інформації про вихованців та працівників на сайті “ІСУО” (до 06.09.2024)</a:t>
            </a:r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5916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Керівникам </a:t>
            </a:r>
            <a:br>
              <a:rPr lang="uk-UA" sz="3200" b="1" dirty="0" smtClean="0">
                <a:solidFill>
                  <a:srgbClr val="C00000"/>
                </a:solidFill>
              </a:rPr>
            </a:br>
            <a:r>
              <a:rPr lang="uk-UA" sz="3200" b="1" dirty="0" smtClean="0">
                <a:solidFill>
                  <a:srgbClr val="C00000"/>
                </a:solidFill>
              </a:rPr>
              <a:t>закладів дошкільної освіти та заступникам директорів з навчально-виховної роботи у дошкільних підрозділах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ctr"/>
            <a:r>
              <a:rPr lang="uk-UA" dirty="0" smtClean="0"/>
              <a:t>Моніторинг відвідування вихованцями закладів дошкільної освіти</a:t>
            </a:r>
          </a:p>
          <a:p>
            <a:pPr algn="ctr">
              <a:buNone/>
            </a:pPr>
            <a:r>
              <a:rPr lang="uk-UA" dirty="0" smtClean="0"/>
              <a:t>    (щосереди, </a:t>
            </a:r>
            <a:r>
              <a:rPr lang="uk-UA" b="1" dirty="0" smtClean="0"/>
              <a:t>до 09.00</a:t>
            </a:r>
            <a:r>
              <a:rPr lang="uk-UA" dirty="0" smtClean="0"/>
              <a:t>)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59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3600" dirty="0" err="1">
                <a:solidFill>
                  <a:srgbClr val="C00000"/>
                </a:solidFill>
              </a:rPr>
              <a:t>Нормативне</a:t>
            </a:r>
            <a:r>
              <a:rPr lang="ru-RU" sz="3600" dirty="0">
                <a:solidFill>
                  <a:srgbClr val="C00000"/>
                </a:solidFill>
              </a:rPr>
              <a:t> та </a:t>
            </a:r>
            <a:r>
              <a:rPr lang="ru-RU" sz="3600" dirty="0" err="1">
                <a:solidFill>
                  <a:srgbClr val="C00000"/>
                </a:solidFill>
              </a:rPr>
              <a:t>навчально-методичне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err="1">
                <a:solidFill>
                  <a:srgbClr val="C00000"/>
                </a:solidFill>
              </a:rPr>
              <a:t>забезпечення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РЕКОМЕНДАЦІЇ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b="1" dirty="0" err="1"/>
              <a:t>оцінювання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smtClean="0"/>
              <a:t>до </a:t>
            </a:r>
            <a:r>
              <a:rPr lang="ru-RU" dirty="0"/>
              <a:t>Державного стандарту </a:t>
            </a:r>
            <a:r>
              <a:rPr lang="ru-RU" dirty="0" err="1"/>
              <a:t>базової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затверджено</a:t>
            </a:r>
            <a:r>
              <a:rPr lang="ru-RU" dirty="0"/>
              <a:t> </a:t>
            </a:r>
            <a:r>
              <a:rPr lang="ru-RU" b="1" dirty="0"/>
              <a:t>наказом </a:t>
            </a:r>
            <a:r>
              <a:rPr lang="ru-RU" b="1" dirty="0" err="1" smtClean="0"/>
              <a:t>Міністерства</a:t>
            </a:r>
            <a:r>
              <a:rPr lang="ru-RU" b="1" dirty="0" smtClean="0"/>
              <a:t> </a:t>
            </a:r>
            <a:r>
              <a:rPr lang="ru-RU" b="1" dirty="0" err="1"/>
              <a:t>освіти</a:t>
            </a:r>
            <a:r>
              <a:rPr lang="ru-RU" b="1" dirty="0"/>
              <a:t> і науки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02.08.2024 №1093 </a:t>
            </a:r>
          </a:p>
          <a:p>
            <a:r>
              <a:rPr lang="ru-RU" dirty="0" err="1"/>
              <a:t>Окреслено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оцінювання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 5-9 </a:t>
            </a:r>
            <a:r>
              <a:rPr lang="ru-RU" dirty="0" err="1"/>
              <a:t>класів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здобувають</a:t>
            </a:r>
            <a:r>
              <a:rPr lang="ru-RU" dirty="0"/>
              <a:t> </a:t>
            </a:r>
            <a:r>
              <a:rPr lang="ru-RU" dirty="0" err="1"/>
              <a:t>освіту</a:t>
            </a:r>
            <a:r>
              <a:rPr lang="ru-RU" dirty="0"/>
              <a:t> </a:t>
            </a:r>
            <a:r>
              <a:rPr lang="ru-RU" dirty="0" err="1" smtClean="0"/>
              <a:t>відповідно</a:t>
            </a:r>
            <a:r>
              <a:rPr lang="ru-RU" dirty="0" smtClean="0"/>
              <a:t> </a:t>
            </a:r>
            <a:r>
              <a:rPr lang="ru-RU" dirty="0"/>
              <a:t>до Державного стандарту </a:t>
            </a:r>
            <a:r>
              <a:rPr lang="ru-RU" dirty="0" err="1"/>
              <a:t>базової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затвердженого</a:t>
            </a:r>
            <a:r>
              <a:rPr lang="ru-RU" dirty="0"/>
              <a:t> </a:t>
            </a:r>
            <a:r>
              <a:rPr lang="ru-RU" dirty="0" err="1"/>
              <a:t>постановою</a:t>
            </a:r>
            <a:r>
              <a:rPr lang="ru-RU" dirty="0"/>
              <a:t> </a:t>
            </a:r>
            <a:r>
              <a:rPr lang="ru-RU" dirty="0" err="1" smtClean="0"/>
              <a:t>Кабінету</a:t>
            </a:r>
            <a:r>
              <a:rPr lang="ru-RU" dirty="0" smtClean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ЗО </a:t>
            </a:r>
            <a:r>
              <a:rPr lang="ru-RU" dirty="0" err="1"/>
              <a:t>вересня</a:t>
            </a:r>
            <a:r>
              <a:rPr lang="ru-RU" dirty="0"/>
              <a:t> 2020 року № 898. </a:t>
            </a:r>
          </a:p>
          <a:p>
            <a:pPr marL="0" indent="0">
              <a:buNone/>
            </a:pPr>
            <a:r>
              <a:rPr lang="ru-RU" dirty="0" err="1"/>
              <a:t>Об’єктами</a:t>
            </a:r>
            <a:r>
              <a:rPr lang="ru-RU" dirty="0"/>
              <a:t> </a:t>
            </a:r>
            <a:r>
              <a:rPr lang="ru-RU" dirty="0" err="1"/>
              <a:t>оцінювання</a:t>
            </a:r>
            <a:r>
              <a:rPr lang="ru-RU" dirty="0"/>
              <a:t> є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.</a:t>
            </a:r>
          </a:p>
          <a:p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, </a:t>
            </a:r>
            <a:r>
              <a:rPr lang="ru-RU" dirty="0" err="1"/>
              <a:t>уміння</a:t>
            </a:r>
            <a:r>
              <a:rPr lang="ru-RU" dirty="0"/>
              <a:t>, </a:t>
            </a:r>
            <a:r>
              <a:rPr lang="ru-RU" dirty="0" err="1"/>
              <a:t>навички</a:t>
            </a:r>
            <a:r>
              <a:rPr lang="ru-RU" dirty="0"/>
              <a:t>, </a:t>
            </a:r>
            <a:r>
              <a:rPr lang="ru-RU" dirty="0" err="1"/>
              <a:t>ставлення</a:t>
            </a:r>
            <a:r>
              <a:rPr lang="ru-RU" dirty="0"/>
              <a:t>, </a:t>
            </a:r>
            <a:r>
              <a:rPr lang="ru-RU" dirty="0" err="1"/>
              <a:t>цінності</a:t>
            </a:r>
            <a:r>
              <a:rPr lang="ru-RU" dirty="0"/>
              <a:t>, </a:t>
            </a:r>
            <a:r>
              <a:rPr lang="ru-RU" dirty="0" err="1"/>
              <a:t>набуті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, </a:t>
            </a:r>
            <a:r>
              <a:rPr lang="ru-RU" dirty="0" err="1"/>
              <a:t>виховання</a:t>
            </a:r>
            <a:r>
              <a:rPr lang="ru-RU" dirty="0"/>
              <a:t> та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ідентифікувати</a:t>
            </a:r>
            <a:r>
              <a:rPr lang="ru-RU" dirty="0"/>
              <a:t>, </a:t>
            </a:r>
            <a:r>
              <a:rPr lang="ru-RU" dirty="0" err="1" smtClean="0"/>
              <a:t>спланувати</a:t>
            </a:r>
            <a:r>
              <a:rPr lang="ru-RU" dirty="0"/>
              <a:t>, </a:t>
            </a:r>
            <a:r>
              <a:rPr lang="ru-RU" dirty="0" err="1"/>
              <a:t>виміряти</a:t>
            </a:r>
            <a:r>
              <a:rPr lang="ru-RU" dirty="0"/>
              <a:t> й </a:t>
            </a:r>
            <a:r>
              <a:rPr lang="ru-RU" dirty="0" err="1"/>
              <a:t>оцінити</a:t>
            </a:r>
            <a:r>
              <a:rPr lang="ru-RU" dirty="0"/>
              <a:t> та </a:t>
            </a:r>
            <a:r>
              <a:rPr lang="ru-RU" dirty="0" err="1"/>
              <a:t>які</a:t>
            </a:r>
            <a:r>
              <a:rPr lang="ru-RU" dirty="0"/>
              <a:t> особа </a:t>
            </a:r>
            <a:r>
              <a:rPr lang="ru-RU" dirty="0" err="1"/>
              <a:t>здатна</a:t>
            </a:r>
            <a:r>
              <a:rPr lang="ru-RU" dirty="0"/>
              <a:t> </a:t>
            </a:r>
            <a:r>
              <a:rPr lang="ru-RU" dirty="0" err="1"/>
              <a:t>продемонструвати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 smtClean="0"/>
              <a:t>завершення</a:t>
            </a:r>
            <a:r>
              <a:rPr lang="ru-RU" dirty="0" smtClean="0"/>
              <a:t> </a:t>
            </a:r>
            <a:r>
              <a:rPr lang="ru-RU" dirty="0" err="1"/>
              <a:t>освітньої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на кожному </a:t>
            </a:r>
            <a:r>
              <a:rPr lang="ru-RU" dirty="0" err="1"/>
              <a:t>рівні</a:t>
            </a:r>
            <a:r>
              <a:rPr lang="ru-RU" dirty="0"/>
              <a:t> (</a:t>
            </a:r>
            <a:r>
              <a:rPr lang="ru-RU" dirty="0" err="1"/>
              <a:t>циклі</a:t>
            </a:r>
            <a:r>
              <a:rPr lang="ru-RU" dirty="0"/>
              <a:t>)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 smtClean="0"/>
              <a:t>освіти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469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3600" dirty="0" err="1">
                <a:solidFill>
                  <a:srgbClr val="C00000"/>
                </a:solidFill>
              </a:rPr>
              <a:t>Нормативне</a:t>
            </a:r>
            <a:r>
              <a:rPr lang="ru-RU" sz="3600" dirty="0">
                <a:solidFill>
                  <a:srgbClr val="C00000"/>
                </a:solidFill>
              </a:rPr>
              <a:t> та </a:t>
            </a:r>
            <a:r>
              <a:rPr lang="ru-RU" sz="3600" dirty="0" err="1">
                <a:solidFill>
                  <a:srgbClr val="C00000"/>
                </a:solidFill>
              </a:rPr>
              <a:t>навчально-методичне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err="1">
                <a:solidFill>
                  <a:srgbClr val="C00000"/>
                </a:solidFill>
              </a:rPr>
              <a:t>забезпечення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«</a:t>
            </a:r>
            <a:r>
              <a:rPr lang="ru-RU" b="1" dirty="0" err="1" smtClean="0"/>
              <a:t>Оцінювання</a:t>
            </a:r>
            <a:r>
              <a:rPr lang="ru-RU" b="1" dirty="0" smtClean="0"/>
              <a:t> </a:t>
            </a:r>
            <a:r>
              <a:rPr lang="ru-RU" b="1" dirty="0" err="1" smtClean="0"/>
              <a:t>навчальних</a:t>
            </a:r>
            <a:r>
              <a:rPr lang="ru-RU" b="1" dirty="0" smtClean="0"/>
              <a:t> </a:t>
            </a:r>
            <a:r>
              <a:rPr lang="ru-RU" b="1" dirty="0" err="1" smtClean="0"/>
              <a:t>досягнень</a:t>
            </a:r>
            <a:r>
              <a:rPr lang="ru-RU" b="1" dirty="0" smtClean="0"/>
              <a:t> </a:t>
            </a:r>
            <a:r>
              <a:rPr lang="ru-RU" b="1" dirty="0" err="1" smtClean="0"/>
              <a:t>учнів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особливими</a:t>
            </a:r>
            <a:r>
              <a:rPr lang="ru-RU" b="1" dirty="0" smtClean="0"/>
              <a:t> </a:t>
            </a:r>
            <a:r>
              <a:rPr lang="ru-RU" b="1" dirty="0" err="1" smtClean="0"/>
              <a:t>освітніми</a:t>
            </a:r>
            <a:r>
              <a:rPr lang="ru-RU" b="1" dirty="0" smtClean="0"/>
              <a:t> потребами»</a:t>
            </a:r>
          </a:p>
          <a:p>
            <a:pPr algn="ctr">
              <a:buNone/>
            </a:pP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рекомендації</a:t>
            </a:r>
            <a:r>
              <a:rPr lang="ru-RU" dirty="0" smtClean="0"/>
              <a:t> </a:t>
            </a:r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dirty="0" err="1" smtClean="0"/>
              <a:t>“Український</a:t>
            </a:r>
            <a:r>
              <a:rPr lang="uk-UA" dirty="0" smtClean="0"/>
              <a:t> інститут розвитку </a:t>
            </a:r>
            <a:r>
              <a:rPr lang="uk-UA" dirty="0" err="1" smtClean="0"/>
              <a:t>освіти”</a:t>
            </a:r>
            <a:r>
              <a:rPr lang="uk-UA" smtClean="0"/>
              <a:t>, </a:t>
            </a:r>
          </a:p>
          <a:p>
            <a:pPr algn="ctr">
              <a:buNone/>
            </a:pPr>
            <a:r>
              <a:rPr lang="uk-UA" smtClean="0"/>
              <a:t>2024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69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Важливо!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   </a:t>
            </a:r>
            <a:r>
              <a:rPr lang="uk-UA" sz="3600" dirty="0" smtClean="0"/>
              <a:t>Ознайомити учасників освітнього процесу (учнів, батьків та педагогів)</a:t>
            </a:r>
          </a:p>
          <a:p>
            <a:pPr algn="ctr">
              <a:buNone/>
            </a:pPr>
            <a:r>
              <a:rPr lang="uk-UA" sz="3600" dirty="0" smtClean="0"/>
              <a:t> з Критеріями оцінювання результатів навчання здобувачів освіти:</a:t>
            </a:r>
          </a:p>
          <a:p>
            <a:pPr algn="ctr">
              <a:buNone/>
            </a:pPr>
            <a:endParaRPr lang="uk-UA" sz="3600" dirty="0" smtClean="0"/>
          </a:p>
          <a:p>
            <a:pPr algn="ctr">
              <a:buFont typeface="Wingdings" pitchFamily="2" charset="2"/>
              <a:buChar char="v"/>
            </a:pPr>
            <a:r>
              <a:rPr lang="uk-UA" sz="3600" dirty="0" smtClean="0"/>
              <a:t>Розмістити на сайті закладу;</a:t>
            </a:r>
          </a:p>
          <a:p>
            <a:pPr algn="ctr">
              <a:buFont typeface="Wingdings" pitchFamily="2" charset="2"/>
              <a:buChar char="v"/>
            </a:pPr>
            <a:r>
              <a:rPr lang="uk-UA" sz="3600" dirty="0" smtClean="0"/>
              <a:t>Оновити стенди у навчальних кабінетах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Важливо!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000" dirty="0" smtClean="0"/>
              <a:t>Оцінювання результатів навчання здобувачів освіти є </a:t>
            </a:r>
            <a:r>
              <a:rPr lang="uk-UA" sz="4000" b="1" dirty="0" smtClean="0"/>
              <a:t>конфіденційною інформацією </a:t>
            </a:r>
            <a:r>
              <a:rPr lang="uk-UA" sz="4000" dirty="0" smtClean="0"/>
              <a:t>(лише дитина і батьки, або особи, що їх замінюють)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Викладання предмета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«Захист України»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 smtClean="0"/>
              <a:t>територіальній</a:t>
            </a:r>
            <a:r>
              <a:rPr lang="ru-RU" dirty="0" smtClean="0"/>
              <a:t> </a:t>
            </a:r>
            <a:r>
              <a:rPr lang="ru-RU" dirty="0" err="1" smtClean="0"/>
              <a:t>громаді</a:t>
            </a:r>
            <a:r>
              <a:rPr lang="ru-RU" dirty="0" smtClean="0"/>
              <a:t> </a:t>
            </a:r>
            <a:r>
              <a:rPr lang="ru-RU" b="1" dirty="0" err="1">
                <a:solidFill>
                  <a:srgbClr val="FF0000"/>
                </a:solidFill>
              </a:rPr>
              <a:t>Осередок</a:t>
            </a:r>
            <a:r>
              <a:rPr lang="ru-RU" dirty="0"/>
              <a:t> не створено, – </a:t>
            </a:r>
            <a:r>
              <a:rPr lang="ru-RU" b="1" dirty="0" err="1" smtClean="0"/>
              <a:t>викладання</a:t>
            </a:r>
            <a:r>
              <a:rPr lang="ru-RU" dirty="0" smtClean="0"/>
              <a:t> </a:t>
            </a:r>
            <a:r>
              <a:rPr lang="ru-RU" dirty="0" err="1" smtClean="0"/>
              <a:t>навчального</a:t>
            </a:r>
            <a:r>
              <a:rPr lang="ru-RU" dirty="0" smtClean="0"/>
              <a:t> </a:t>
            </a:r>
            <a:r>
              <a:rPr lang="ru-RU" dirty="0"/>
              <a:t>предмета «</a:t>
            </a:r>
            <a:r>
              <a:rPr lang="ru-RU" dirty="0" err="1"/>
              <a:t>Захист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» </a:t>
            </a:r>
            <a:r>
              <a:rPr lang="ru-RU" dirty="0" err="1" smtClean="0"/>
              <a:t>відбувається</a:t>
            </a:r>
            <a:r>
              <a:rPr lang="ru-RU" dirty="0" smtClean="0"/>
              <a:t> за </a:t>
            </a:r>
            <a:r>
              <a:rPr lang="ru-RU" b="1" dirty="0" err="1" smtClean="0"/>
              <a:t>навчальною</a:t>
            </a:r>
            <a:r>
              <a:rPr lang="ru-RU" b="1" dirty="0" smtClean="0"/>
              <a:t> </a:t>
            </a:r>
            <a:r>
              <a:rPr lang="ru-RU" b="1" dirty="0" err="1"/>
              <a:t>програмою</a:t>
            </a:r>
            <a:r>
              <a:rPr lang="ru-RU" b="1" dirty="0"/>
              <a:t> «</a:t>
            </a:r>
            <a:r>
              <a:rPr lang="ru-RU" b="1" dirty="0" err="1"/>
              <a:t>Захист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 </a:t>
            </a:r>
            <a:r>
              <a:rPr lang="ru-RU" b="1" dirty="0" err="1" smtClean="0"/>
              <a:t>Рівень</a:t>
            </a:r>
            <a:r>
              <a:rPr lang="ru-RU" b="1" dirty="0" smtClean="0"/>
              <a:t> стандарту</a:t>
            </a:r>
            <a:r>
              <a:rPr lang="ru-RU" b="1" dirty="0"/>
              <a:t>» для 10 - 11 </a:t>
            </a:r>
            <a:r>
              <a:rPr lang="ru-RU" b="1" dirty="0" err="1"/>
              <a:t>класів</a:t>
            </a:r>
            <a:r>
              <a:rPr lang="ru-RU" b="1" dirty="0"/>
              <a:t> </a:t>
            </a:r>
            <a:r>
              <a:rPr lang="ru-RU" b="1" dirty="0" err="1"/>
              <a:t>закладів</a:t>
            </a:r>
            <a:r>
              <a:rPr lang="ru-RU" b="1" dirty="0"/>
              <a:t> </a:t>
            </a:r>
            <a:r>
              <a:rPr lang="ru-RU" b="1" dirty="0" err="1" smtClean="0"/>
              <a:t>загальної</a:t>
            </a:r>
            <a:r>
              <a:rPr lang="ru-RU" b="1" dirty="0" smtClean="0"/>
              <a:t> </a:t>
            </a:r>
            <a:r>
              <a:rPr lang="ru-RU" b="1" dirty="0" err="1" smtClean="0"/>
              <a:t>середньої</a:t>
            </a:r>
            <a:r>
              <a:rPr lang="ru-RU" b="1" dirty="0" smtClean="0"/>
              <a:t> </a:t>
            </a:r>
            <a:r>
              <a:rPr lang="ru-RU" b="1" dirty="0" err="1"/>
              <a:t>освіти</a:t>
            </a:r>
            <a:r>
              <a:rPr lang="ru-RU" b="1" dirty="0"/>
              <a:t>, </a:t>
            </a:r>
            <a:r>
              <a:rPr lang="ru-RU" b="1" dirty="0" err="1"/>
              <a:t>якій</a:t>
            </a:r>
            <a:r>
              <a:rPr lang="ru-RU" b="1" dirty="0"/>
              <a:t> </a:t>
            </a:r>
            <a:r>
              <a:rPr lang="ru-RU" b="1" dirty="0" err="1"/>
              <a:t>надано</a:t>
            </a:r>
            <a:r>
              <a:rPr lang="ru-RU" b="1" dirty="0"/>
              <a:t> гриф «Рекомендовано </a:t>
            </a:r>
            <a:r>
              <a:rPr lang="ru-RU" b="1" dirty="0" err="1" smtClean="0"/>
              <a:t>Міністерством</a:t>
            </a:r>
            <a:r>
              <a:rPr lang="ru-RU" b="1" dirty="0" smtClean="0"/>
              <a:t> </a:t>
            </a:r>
            <a:r>
              <a:rPr lang="ru-RU" b="1" dirty="0" err="1"/>
              <a:t>освіти</a:t>
            </a:r>
            <a:r>
              <a:rPr lang="ru-RU" b="1" dirty="0"/>
              <a:t> і науки </a:t>
            </a:r>
            <a:r>
              <a:rPr lang="ru-RU" b="1" dirty="0" err="1"/>
              <a:t>України</a:t>
            </a:r>
            <a:r>
              <a:rPr lang="ru-RU" b="1" dirty="0"/>
              <a:t>» (Наказ </a:t>
            </a:r>
            <a:r>
              <a:rPr lang="ru-RU" b="1" dirty="0" err="1" smtClean="0"/>
              <a:t>Міністерства</a:t>
            </a:r>
            <a:r>
              <a:rPr lang="ru-RU" b="1" dirty="0" smtClean="0"/>
              <a:t> </a:t>
            </a:r>
            <a:r>
              <a:rPr lang="ru-RU" b="1" dirty="0" err="1"/>
              <a:t>освіти</a:t>
            </a:r>
            <a:r>
              <a:rPr lang="ru-RU" b="1" dirty="0"/>
              <a:t> і науки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smtClean="0"/>
              <a:t>3.09.2023 </a:t>
            </a:r>
            <a:r>
              <a:rPr lang="ru-RU" b="1" dirty="0"/>
              <a:t>№ </a:t>
            </a:r>
            <a:r>
              <a:rPr lang="ru-RU" b="1" dirty="0" smtClean="0"/>
              <a:t>1121-23</a:t>
            </a:r>
            <a:r>
              <a:rPr lang="ru-RU" b="1" dirty="0"/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1991873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Викладання предмета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«Захист України»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Протягом серпня 2024 – травня 2025 КВНЗ «Харківська академія неперервної освіти» </a:t>
            </a:r>
            <a:r>
              <a:rPr lang="uk-UA" b="1" dirty="0" smtClean="0"/>
              <a:t>проводить</a:t>
            </a:r>
            <a:r>
              <a:rPr lang="uk-UA" dirty="0" smtClean="0"/>
              <a:t> цикл навчально-методичних </a:t>
            </a:r>
            <a:r>
              <a:rPr lang="uk-UA" dirty="0" err="1" smtClean="0"/>
              <a:t>вебінарів</a:t>
            </a:r>
            <a:r>
              <a:rPr lang="uk-UA" dirty="0" smtClean="0"/>
              <a:t> за темою «Особливості викладання за новою модельною навчальною програмою «Захист України. Інтегрований курс» </a:t>
            </a:r>
            <a:r>
              <a:rPr lang="uk-UA" b="1" i="1" dirty="0" smtClean="0"/>
              <a:t>для</a:t>
            </a:r>
            <a:r>
              <a:rPr lang="uk-UA" i="1" dirty="0" smtClean="0"/>
              <a:t> </a:t>
            </a:r>
            <a:r>
              <a:rPr lang="uk-UA" b="1" i="1" dirty="0" smtClean="0"/>
              <a:t>всіх</a:t>
            </a:r>
            <a:r>
              <a:rPr lang="uk-UA" i="1" dirty="0" smtClean="0"/>
              <a:t> </a:t>
            </a:r>
            <a:r>
              <a:rPr lang="uk-UA" b="1" i="1" dirty="0" smtClean="0"/>
              <a:t>учителів предмета «Захист України».</a:t>
            </a:r>
          </a:p>
          <a:p>
            <a:pPr marL="0" indent="0" algn="r">
              <a:buNone/>
            </a:pPr>
            <a:r>
              <a:rPr lang="uk-UA" dirty="0" err="1" smtClean="0"/>
              <a:t>Настановче</a:t>
            </a:r>
            <a:r>
              <a:rPr lang="uk-UA" dirty="0" smtClean="0"/>
              <a:t> заняття відбудеться </a:t>
            </a:r>
          </a:p>
          <a:p>
            <a:pPr marL="0" indent="0" algn="r">
              <a:buNone/>
            </a:pPr>
            <a:r>
              <a:rPr lang="uk-UA" b="1" i="1" dirty="0" smtClean="0"/>
              <a:t>29 серпня 2024 року</a:t>
            </a:r>
            <a:r>
              <a:rPr lang="uk-UA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5614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Фізична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культура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Модельна</a:t>
            </a:r>
            <a:r>
              <a:rPr lang="ru-RU" b="1" dirty="0" smtClean="0"/>
              <a:t> </a:t>
            </a:r>
            <a:r>
              <a:rPr lang="ru-RU" b="1" dirty="0" err="1"/>
              <a:t>навчальна</a:t>
            </a:r>
            <a:r>
              <a:rPr lang="ru-RU" b="1" dirty="0"/>
              <a:t> </a:t>
            </a:r>
            <a:r>
              <a:rPr lang="ru-RU" b="1" dirty="0" err="1"/>
              <a:t>програма</a:t>
            </a:r>
            <a:r>
              <a:rPr lang="ru-RU" b="1" dirty="0"/>
              <a:t> «</a:t>
            </a:r>
            <a:r>
              <a:rPr lang="ru-RU" b="1" dirty="0" err="1"/>
              <a:t>Фізична</a:t>
            </a:r>
            <a:r>
              <a:rPr lang="ru-RU" b="1" dirty="0"/>
              <a:t> культура. 5-9 </a:t>
            </a:r>
            <a:r>
              <a:rPr lang="ru-RU" b="1" dirty="0" err="1"/>
              <a:t>класи</a:t>
            </a:r>
            <a:r>
              <a:rPr lang="ru-RU" b="1" dirty="0"/>
              <a:t>» для </a:t>
            </a:r>
            <a:r>
              <a:rPr lang="ru-RU" b="1" dirty="0" err="1"/>
              <a:t>закладів</a:t>
            </a:r>
            <a:r>
              <a:rPr lang="ru-RU" b="1" dirty="0"/>
              <a:t> </a:t>
            </a:r>
            <a:r>
              <a:rPr lang="ru-RU" b="1" dirty="0" err="1" smtClean="0"/>
              <a:t>загальної</a:t>
            </a:r>
            <a:r>
              <a:rPr lang="ru-RU" b="1" dirty="0" smtClean="0"/>
              <a:t> </a:t>
            </a:r>
            <a:r>
              <a:rPr lang="ru-RU" b="1" dirty="0" err="1" smtClean="0"/>
              <a:t>середньої</a:t>
            </a:r>
            <a:r>
              <a:rPr lang="ru-RU" b="1" dirty="0" smtClean="0"/>
              <a:t> </a:t>
            </a:r>
            <a:r>
              <a:rPr lang="ru-RU" b="1" dirty="0" err="1"/>
              <a:t>освіти</a:t>
            </a:r>
            <a:r>
              <a:rPr lang="ru-RU" b="1" dirty="0"/>
              <a:t> (</a:t>
            </a:r>
            <a:r>
              <a:rPr lang="ru-RU" b="1" dirty="0" err="1"/>
              <a:t>автори</a:t>
            </a:r>
            <a:r>
              <a:rPr lang="ru-RU" b="1" dirty="0"/>
              <a:t> </a:t>
            </a:r>
            <a:r>
              <a:rPr lang="ru-RU" b="1" dirty="0" err="1"/>
              <a:t>Баженков</a:t>
            </a:r>
            <a:r>
              <a:rPr lang="ru-RU" b="1" dirty="0"/>
              <a:t> Є.В., </a:t>
            </a:r>
            <a:r>
              <a:rPr lang="ru-RU" b="1" dirty="0" err="1"/>
              <a:t>Бідний</a:t>
            </a:r>
            <a:r>
              <a:rPr lang="ru-RU" b="1" dirty="0"/>
              <a:t> М.В., </a:t>
            </a:r>
            <a:r>
              <a:rPr lang="ru-RU" b="1" dirty="0" err="1"/>
              <a:t>Ребрина</a:t>
            </a:r>
            <a:r>
              <a:rPr lang="ru-RU" b="1" dirty="0"/>
              <a:t> А.А., Данильченко В.О</a:t>
            </a:r>
            <a:r>
              <a:rPr lang="ru-RU" b="1" dirty="0" smtClean="0"/>
              <a:t>., </a:t>
            </a:r>
            <a:r>
              <a:rPr lang="ru-RU" b="1" dirty="0" err="1" smtClean="0"/>
              <a:t>Коломоєць</a:t>
            </a:r>
            <a:r>
              <a:rPr lang="ru-RU" b="1" dirty="0" smtClean="0"/>
              <a:t> </a:t>
            </a:r>
            <a:r>
              <a:rPr lang="ru-RU" b="1" dirty="0"/>
              <a:t>Г .А., </a:t>
            </a:r>
            <a:r>
              <a:rPr lang="ru-RU" b="1" dirty="0" err="1"/>
              <a:t>Дутчак</a:t>
            </a:r>
            <a:r>
              <a:rPr lang="ru-RU" b="1" dirty="0"/>
              <a:t> М.В.). </a:t>
            </a:r>
            <a:r>
              <a:rPr lang="ru-RU" dirty="0"/>
              <a:t>Рекомендовано </a:t>
            </a:r>
            <a:r>
              <a:rPr lang="ru-RU" dirty="0" err="1"/>
              <a:t>Міністерством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і науки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наказ </a:t>
            </a:r>
            <a:r>
              <a:rPr lang="ru-RU" dirty="0" err="1" smtClean="0">
                <a:solidFill>
                  <a:srgbClr val="FF0000"/>
                </a:solidFill>
              </a:rPr>
              <a:t>Міністерства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освіти</a:t>
            </a:r>
            <a:r>
              <a:rPr lang="ru-RU" dirty="0">
                <a:solidFill>
                  <a:srgbClr val="FF0000"/>
                </a:solidFill>
              </a:rPr>
              <a:t> і науки </a:t>
            </a:r>
            <a:r>
              <a:rPr lang="ru-RU" dirty="0" err="1">
                <a:solidFill>
                  <a:srgbClr val="FF0000"/>
                </a:solidFill>
              </a:rPr>
              <a:t>України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22.08.2024 року № 1185</a:t>
            </a:r>
            <a:r>
              <a:rPr lang="ru-RU" dirty="0"/>
              <a:t>.</a:t>
            </a:r>
          </a:p>
          <a:p>
            <a:r>
              <a:rPr lang="en-US" dirty="0"/>
              <a:t>URL: https://mon.gov .</a:t>
            </a:r>
            <a:r>
              <a:rPr lang="en-US" dirty="0" err="1"/>
              <a:t>ua</a:t>
            </a:r>
            <a:r>
              <a:rPr lang="en-US" dirty="0"/>
              <a:t>/osvita-2/</a:t>
            </a:r>
            <a:r>
              <a:rPr lang="en-US" dirty="0" err="1"/>
              <a:t>zagalna-serednya-osvita</a:t>
            </a:r>
            <a:r>
              <a:rPr lang="en-US" dirty="0"/>
              <a:t>/</a:t>
            </a:r>
            <a:r>
              <a:rPr lang="en-US" dirty="0" err="1"/>
              <a:t>osvitni-programi</a:t>
            </a:r>
            <a:r>
              <a:rPr lang="en-US" dirty="0"/>
              <a:t>/modelni-navchalni-programi-dlya-5-9-klasiv-novoi-ukrainskoi-shkoli-zaprovadzhuyutsya-poetapno-z-2022-roku </a:t>
            </a:r>
            <a:r>
              <a:rPr lang="en-US" dirty="0" smtClean="0"/>
              <a:t>(</a:t>
            </a:r>
            <a:r>
              <a:rPr lang="uk-UA" b="1" i="1" dirty="0" smtClean="0"/>
              <a:t>у</a:t>
            </a:r>
            <a:r>
              <a:rPr lang="ru-RU" b="1" i="1" dirty="0" err="1" smtClean="0"/>
              <a:t>сі</a:t>
            </a:r>
            <a:r>
              <a:rPr lang="ru-RU" b="1" i="1" dirty="0" smtClean="0"/>
              <a:t> </a:t>
            </a:r>
            <a:r>
              <a:rPr lang="ru-RU" b="1" i="1" dirty="0" err="1"/>
              <a:t>модельні</a:t>
            </a:r>
            <a:r>
              <a:rPr lang="ru-RU" b="1" i="1" dirty="0"/>
              <a:t> </a:t>
            </a:r>
            <a:r>
              <a:rPr lang="ru-RU" b="1" i="1" dirty="0" err="1"/>
              <a:t>навчальні</a:t>
            </a:r>
            <a:r>
              <a:rPr lang="ru-RU" b="1" i="1" dirty="0"/>
              <a:t> </a:t>
            </a:r>
            <a:r>
              <a:rPr lang="ru-RU" b="1" i="1" dirty="0" err="1"/>
              <a:t>програми</a:t>
            </a:r>
            <a:r>
              <a:rPr lang="ru-RU" b="1" i="1" dirty="0" smtClean="0"/>
              <a:t>) </a:t>
            </a:r>
            <a:endParaRPr lang="ru-RU" b="1" i="1" dirty="0"/>
          </a:p>
          <a:p>
            <a:r>
              <a:rPr lang="en-US" dirty="0"/>
              <a:t>URL: https://mon.gov.ua/staticobjects/mon/sites/1/zagalna%20serednya/Navchalni.prohramy/2024/Model.navch.prohr.5-9.klas-2024/fizkult-5-9-kl-bazhenkov-ta-in-22-08-2024.pdf (</a:t>
            </a:r>
            <a:r>
              <a:rPr lang="ru-RU" b="1" i="1" dirty="0" err="1"/>
              <a:t>модельна</a:t>
            </a:r>
            <a:r>
              <a:rPr lang="ru-RU" b="1" i="1" dirty="0"/>
              <a:t> </a:t>
            </a:r>
            <a:r>
              <a:rPr lang="ru-RU" b="1" i="1" dirty="0" err="1"/>
              <a:t>навчальна</a:t>
            </a:r>
            <a:r>
              <a:rPr lang="ru-RU" b="1" i="1" dirty="0"/>
              <a:t> </a:t>
            </a:r>
            <a:r>
              <a:rPr lang="ru-RU" b="1" i="1" dirty="0" err="1"/>
              <a:t>програма</a:t>
            </a:r>
            <a:r>
              <a:rPr lang="ru-RU" b="1" i="1" dirty="0"/>
              <a:t> «</a:t>
            </a:r>
            <a:r>
              <a:rPr lang="ru-RU" b="1" i="1" dirty="0" err="1"/>
              <a:t>Фізична</a:t>
            </a:r>
            <a:r>
              <a:rPr lang="ru-RU" b="1" i="1" dirty="0"/>
              <a:t> культура»)</a:t>
            </a:r>
          </a:p>
        </p:txBody>
      </p:sp>
    </p:spTree>
    <p:extLst>
      <p:ext uri="{BB962C8B-B14F-4D97-AF65-F5344CB8AC3E}">
        <p14:creationId xmlns:p14="http://schemas.microsoft.com/office/powerpoint/2010/main" val="4128629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1494</Words>
  <Application>Microsoft Office PowerPoint</Application>
  <PresentationFormat>Экран (4:3)</PresentationFormat>
  <Paragraphs>173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Особливості організації освітнього процесу у 2024/2025 н.р.</vt:lpstr>
      <vt:lpstr>   Нормативне та навчально-методичне забезпечення  освітніх галузей Державного стандарту базової середньої освіти у 2024/2025 навчальному році  </vt:lpstr>
      <vt:lpstr>Нормативне та навчально-методичне забезпечення  </vt:lpstr>
      <vt:lpstr>Нормативне та навчально-методичне забезпечення  </vt:lpstr>
      <vt:lpstr>Важливо!</vt:lpstr>
      <vt:lpstr>Важливо!</vt:lpstr>
      <vt:lpstr>Викладання предмета  «Захист України»</vt:lpstr>
      <vt:lpstr>Викладання предмета  «Захист України»</vt:lpstr>
      <vt:lpstr>Фізична культура</vt:lpstr>
      <vt:lpstr>Всеукраїнський конкурс  «Учитель року»</vt:lpstr>
      <vt:lpstr>Основні завдання виховної роботи в умовах воєнного стану</vt:lpstr>
      <vt:lpstr>Зверніть увагу</vt:lpstr>
      <vt:lpstr>Попередження булінгу</vt:lpstr>
      <vt:lpstr>Зверніть увагу</vt:lpstr>
      <vt:lpstr>Психологічна служба</vt:lpstr>
      <vt:lpstr>Психологічна служба</vt:lpstr>
      <vt:lpstr>Психологічна служба</vt:lpstr>
      <vt:lpstr>Психологічна служба</vt:lpstr>
      <vt:lpstr>Психологічна служба</vt:lpstr>
      <vt:lpstr>Психологічна служба</vt:lpstr>
      <vt:lpstr>Психологічна служба</vt:lpstr>
      <vt:lpstr>Звітність </vt:lpstr>
      <vt:lpstr>Звітність</vt:lpstr>
      <vt:lpstr>Звітність</vt:lpstr>
      <vt:lpstr>Керівникам  закладів дошкільної освіти та заступникам директорів з навчально-виховної роботи у дошкільних підрозділах</vt:lpstr>
      <vt:lpstr>Керівникам  закладів дошкільної освіти та заступникам директорів з навчально-виховної роботи у дошкільних підрозділах</vt:lpstr>
      <vt:lpstr>Керівникам  закладів дошкільної освіти та заступникам директорів з навчально-виховної роботи у дошкільних підрозділах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 ПК</dc:creator>
  <cp:lastModifiedBy>Пользователь Windows</cp:lastModifiedBy>
  <cp:revision>43</cp:revision>
  <cp:lastPrinted>2024-08-28T05:13:44Z</cp:lastPrinted>
  <dcterms:created xsi:type="dcterms:W3CDTF">2024-08-27T10:11:21Z</dcterms:created>
  <dcterms:modified xsi:type="dcterms:W3CDTF">2024-08-28T05:28:35Z</dcterms:modified>
</cp:coreProperties>
</file>